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5"/>
  </p:notesMasterIdLst>
  <p:handoutMasterIdLst>
    <p:handoutMasterId r:id="rId26"/>
  </p:handoutMasterIdLst>
  <p:sldIdLst>
    <p:sldId id="272" r:id="rId3"/>
    <p:sldId id="377" r:id="rId4"/>
    <p:sldId id="375" r:id="rId5"/>
    <p:sldId id="373" r:id="rId6"/>
    <p:sldId id="376" r:id="rId7"/>
    <p:sldId id="399" r:id="rId8"/>
    <p:sldId id="400" r:id="rId9"/>
    <p:sldId id="401" r:id="rId10"/>
    <p:sldId id="402" r:id="rId11"/>
    <p:sldId id="386" r:id="rId12"/>
    <p:sldId id="384" r:id="rId13"/>
    <p:sldId id="403" r:id="rId14"/>
    <p:sldId id="410" r:id="rId15"/>
    <p:sldId id="411" r:id="rId16"/>
    <p:sldId id="404" r:id="rId17"/>
    <p:sldId id="405" r:id="rId18"/>
    <p:sldId id="406" r:id="rId19"/>
    <p:sldId id="388" r:id="rId20"/>
    <p:sldId id="407" r:id="rId21"/>
    <p:sldId id="408" r:id="rId22"/>
    <p:sldId id="409" r:id="rId23"/>
    <p:sldId id="37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FFFF00"/>
    <a:srgbClr val="FFCC00"/>
    <a:srgbClr val="FCF600"/>
    <a:srgbClr val="F5FB03"/>
    <a:srgbClr val="F79546"/>
    <a:srgbClr val="4AACC5"/>
    <a:srgbClr val="8063A1"/>
    <a:srgbClr val="9BBA58"/>
    <a:srgbClr val="C050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395" autoAdjust="0"/>
  </p:normalViewPr>
  <p:slideViewPr>
    <p:cSldViewPr snapToGrid="0">
      <p:cViewPr varScale="1">
        <p:scale>
          <a:sx n="78" d="100"/>
          <a:sy n="78" d="100"/>
        </p:scale>
        <p:origin x="-19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0F2B8-4E79-412C-8AAD-F1C21C5E9D8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9901B085-2C4B-4B96-A5EE-4D48769021DD}">
      <dgm:prSet phldrT="[Text]"/>
      <dgm:spPr>
        <a:solidFill>
          <a:srgbClr val="009ED6"/>
        </a:solidFill>
        <a:ln>
          <a:solidFill>
            <a:schemeClr val="tx1"/>
          </a:solidFill>
        </a:ln>
      </dgm:spPr>
      <dgm:t>
        <a:bodyPr/>
        <a:lstStyle/>
        <a:p>
          <a:r>
            <a:rPr lang="en-US" dirty="0" smtClean="0"/>
            <a:t>Why Create </a:t>
          </a:r>
          <a:r>
            <a:rPr lang="en-US" dirty="0" err="1" smtClean="0"/>
            <a:t>Emailers</a:t>
          </a:r>
          <a:r>
            <a:rPr lang="en-US" dirty="0" smtClean="0"/>
            <a:t>?</a:t>
          </a:r>
          <a:endParaRPr lang="en-IN" dirty="0"/>
        </a:p>
      </dgm:t>
    </dgm:pt>
    <dgm:pt modelId="{91125182-7D09-47FE-93A3-2AFAFDBB571D}" type="parTrans" cxnId="{B08F8614-A64F-411A-9AEB-3A54919E7D98}">
      <dgm:prSet/>
      <dgm:spPr/>
      <dgm:t>
        <a:bodyPr/>
        <a:lstStyle/>
        <a:p>
          <a:endParaRPr lang="en-IN"/>
        </a:p>
      </dgm:t>
    </dgm:pt>
    <dgm:pt modelId="{02C0D2EA-0C1B-439B-8140-1D0982103ED2}" type="sibTrans" cxnId="{B08F8614-A64F-411A-9AEB-3A54919E7D98}">
      <dgm:prSet/>
      <dgm:spPr/>
      <dgm:t>
        <a:bodyPr/>
        <a:lstStyle/>
        <a:p>
          <a:endParaRPr lang="en-IN"/>
        </a:p>
      </dgm:t>
    </dgm:pt>
    <dgm:pt modelId="{25937049-AD32-4004-ADEA-C957F6E08105}">
      <dgm:prSet phldrT="[Text]"/>
      <dgm:spPr>
        <a:ln>
          <a:solidFill>
            <a:schemeClr val="tx1">
              <a:alpha val="90000"/>
            </a:schemeClr>
          </a:solidFill>
        </a:ln>
      </dgm:spPr>
      <dgm:t>
        <a:bodyPr/>
        <a:lstStyle/>
        <a:p>
          <a:r>
            <a:rPr lang="en-US" b="0" dirty="0" smtClean="0"/>
            <a:t>Better access. People may or may not be on social media during office hours, but they definitely check email</a:t>
          </a:r>
          <a:endParaRPr lang="en-IN" b="0" dirty="0"/>
        </a:p>
      </dgm:t>
    </dgm:pt>
    <dgm:pt modelId="{2E017BDC-4578-4C63-AFBE-889C3DAC5891}" type="parTrans" cxnId="{56B3E7E6-9857-4C8B-863A-E5EDD6CA818B}">
      <dgm:prSet/>
      <dgm:spPr/>
      <dgm:t>
        <a:bodyPr/>
        <a:lstStyle/>
        <a:p>
          <a:endParaRPr lang="en-IN"/>
        </a:p>
      </dgm:t>
    </dgm:pt>
    <dgm:pt modelId="{789F296B-060A-43AE-9A6B-F23BD9BD88F7}" type="sibTrans" cxnId="{56B3E7E6-9857-4C8B-863A-E5EDD6CA818B}">
      <dgm:prSet/>
      <dgm:spPr/>
      <dgm:t>
        <a:bodyPr/>
        <a:lstStyle/>
        <a:p>
          <a:endParaRPr lang="en-IN"/>
        </a:p>
      </dgm:t>
    </dgm:pt>
    <dgm:pt modelId="{0E74FC8D-A03B-48A0-A5FA-20CC575E44B4}">
      <dgm:prSet phldrT="[Text]"/>
      <dgm:spPr>
        <a:solidFill>
          <a:srgbClr val="009ED6"/>
        </a:solidFill>
        <a:ln>
          <a:solidFill>
            <a:schemeClr val="tx1"/>
          </a:solidFill>
        </a:ln>
      </dgm:spPr>
      <dgm:t>
        <a:bodyPr/>
        <a:lstStyle/>
        <a:p>
          <a:r>
            <a:rPr lang="en-US" dirty="0" smtClean="0"/>
            <a:t>Emailer Topics </a:t>
          </a:r>
          <a:endParaRPr lang="en-IN" dirty="0"/>
        </a:p>
      </dgm:t>
    </dgm:pt>
    <dgm:pt modelId="{1CF54203-4646-4EA7-A578-246C01173E61}" type="parTrans" cxnId="{89BA9BCD-F488-47B2-91E3-4992C4FCDB5E}">
      <dgm:prSet/>
      <dgm:spPr/>
      <dgm:t>
        <a:bodyPr/>
        <a:lstStyle/>
        <a:p>
          <a:endParaRPr lang="en-IN"/>
        </a:p>
      </dgm:t>
    </dgm:pt>
    <dgm:pt modelId="{8824C43E-59EB-4575-9EA3-6C6935A41EF9}" type="sibTrans" cxnId="{89BA9BCD-F488-47B2-91E3-4992C4FCDB5E}">
      <dgm:prSet/>
      <dgm:spPr/>
      <dgm:t>
        <a:bodyPr/>
        <a:lstStyle/>
        <a:p>
          <a:endParaRPr lang="en-IN"/>
        </a:p>
      </dgm:t>
    </dgm:pt>
    <dgm:pt modelId="{145343D6-F89F-41BD-9A25-02524C8EC13E}">
      <dgm:prSet phldrT="[Text]"/>
      <dgm:spPr>
        <a:ln>
          <a:solidFill>
            <a:schemeClr val="tx1">
              <a:alpha val="90000"/>
            </a:schemeClr>
          </a:solidFill>
        </a:ln>
      </dgm:spPr>
      <dgm:t>
        <a:bodyPr/>
        <a:lstStyle/>
        <a:p>
          <a:r>
            <a:rPr lang="en-US" dirty="0" smtClean="0"/>
            <a:t>Introduction to the event (with link to website)</a:t>
          </a:r>
          <a:endParaRPr lang="en-IN" dirty="0"/>
        </a:p>
      </dgm:t>
    </dgm:pt>
    <dgm:pt modelId="{732729B7-B0F1-4E27-A5B0-7555ED4E8FD0}" type="parTrans" cxnId="{56B7E39D-4885-4964-B4C3-86D53146DAE8}">
      <dgm:prSet/>
      <dgm:spPr/>
      <dgm:t>
        <a:bodyPr/>
        <a:lstStyle/>
        <a:p>
          <a:endParaRPr lang="en-IN"/>
        </a:p>
      </dgm:t>
    </dgm:pt>
    <dgm:pt modelId="{7367B333-D99D-418E-A5C0-3D6614F0CDF0}" type="sibTrans" cxnId="{56B7E39D-4885-4964-B4C3-86D53146DAE8}">
      <dgm:prSet/>
      <dgm:spPr/>
      <dgm:t>
        <a:bodyPr/>
        <a:lstStyle/>
        <a:p>
          <a:endParaRPr lang="en-IN"/>
        </a:p>
      </dgm:t>
    </dgm:pt>
    <dgm:pt modelId="{910988B9-2712-4BAB-B822-FD2A3027E333}">
      <dgm:prSet phldrT="[Text]"/>
      <dgm:spPr>
        <a:solidFill>
          <a:srgbClr val="009ED6"/>
        </a:solidFill>
        <a:ln>
          <a:solidFill>
            <a:schemeClr val="tx1"/>
          </a:solidFill>
        </a:ln>
      </dgm:spPr>
      <dgm:t>
        <a:bodyPr/>
        <a:lstStyle/>
        <a:p>
          <a:r>
            <a:rPr lang="en-US" dirty="0" smtClean="0"/>
            <a:t>Emailer Database:</a:t>
          </a:r>
          <a:endParaRPr lang="en-IN" dirty="0"/>
        </a:p>
      </dgm:t>
    </dgm:pt>
    <dgm:pt modelId="{FEF9F452-0D66-43C2-86CA-610AD6F67744}" type="parTrans" cxnId="{339DFF9C-F80B-4C4B-9443-3559D2B1E11D}">
      <dgm:prSet/>
      <dgm:spPr/>
      <dgm:t>
        <a:bodyPr/>
        <a:lstStyle/>
        <a:p>
          <a:endParaRPr lang="en-IN"/>
        </a:p>
      </dgm:t>
    </dgm:pt>
    <dgm:pt modelId="{7F970082-7216-4826-A072-F2B260B1C97D}" type="sibTrans" cxnId="{339DFF9C-F80B-4C4B-9443-3559D2B1E11D}">
      <dgm:prSet/>
      <dgm:spPr/>
      <dgm:t>
        <a:bodyPr/>
        <a:lstStyle/>
        <a:p>
          <a:endParaRPr lang="en-IN"/>
        </a:p>
      </dgm:t>
    </dgm:pt>
    <dgm:pt modelId="{76BB02FB-B835-4A45-A27D-77DE7A55F9EE}">
      <dgm:prSet phldrT="[Text]"/>
      <dgm:spPr>
        <a:ln>
          <a:solidFill>
            <a:schemeClr val="tx1">
              <a:alpha val="90000"/>
            </a:schemeClr>
          </a:solidFill>
        </a:ln>
      </dgm:spPr>
      <dgm:t>
        <a:bodyPr/>
        <a:lstStyle/>
        <a:p>
          <a:r>
            <a:rPr lang="en-US" dirty="0" smtClean="0"/>
            <a:t>Existing database</a:t>
          </a:r>
          <a:endParaRPr lang="en-IN" dirty="0"/>
        </a:p>
      </dgm:t>
    </dgm:pt>
    <dgm:pt modelId="{FF15BF0F-030A-42D3-8CC2-8AACEA5C6F31}" type="parTrans" cxnId="{C4D97AC0-252F-4B19-AD88-0C1F5ACAFC5B}">
      <dgm:prSet/>
      <dgm:spPr/>
      <dgm:t>
        <a:bodyPr/>
        <a:lstStyle/>
        <a:p>
          <a:endParaRPr lang="en-IN"/>
        </a:p>
      </dgm:t>
    </dgm:pt>
    <dgm:pt modelId="{81CC50A2-E021-486C-99CD-FDB4E990F315}" type="sibTrans" cxnId="{C4D97AC0-252F-4B19-AD88-0C1F5ACAFC5B}">
      <dgm:prSet/>
      <dgm:spPr/>
      <dgm:t>
        <a:bodyPr/>
        <a:lstStyle/>
        <a:p>
          <a:endParaRPr lang="en-IN"/>
        </a:p>
      </dgm:t>
    </dgm:pt>
    <dgm:pt modelId="{F1748DC4-6C98-4E3D-952C-58AFB44D6B32}">
      <dgm:prSet/>
      <dgm:spPr>
        <a:ln>
          <a:solidFill>
            <a:schemeClr val="tx1">
              <a:alpha val="90000"/>
            </a:schemeClr>
          </a:solidFill>
        </a:ln>
      </dgm:spPr>
      <dgm:t>
        <a:bodyPr/>
        <a:lstStyle/>
        <a:p>
          <a:r>
            <a:rPr lang="en-US" dirty="0" smtClean="0"/>
            <a:t>Have seen the benefits of school management software?</a:t>
          </a:r>
          <a:endParaRPr lang="en-IN" dirty="0"/>
        </a:p>
      </dgm:t>
    </dgm:pt>
    <dgm:pt modelId="{07D77B0F-176E-46B1-854F-9418ACD13B2D}" type="parTrans" cxnId="{3B9137DA-FB93-496A-8097-44FF8FA95E59}">
      <dgm:prSet/>
      <dgm:spPr/>
      <dgm:t>
        <a:bodyPr/>
        <a:lstStyle/>
        <a:p>
          <a:endParaRPr lang="en-IN"/>
        </a:p>
      </dgm:t>
    </dgm:pt>
    <dgm:pt modelId="{5B263476-ED97-4D33-8D6B-0D91EAB41F49}" type="sibTrans" cxnId="{3B9137DA-FB93-496A-8097-44FF8FA95E59}">
      <dgm:prSet/>
      <dgm:spPr/>
      <dgm:t>
        <a:bodyPr/>
        <a:lstStyle/>
        <a:p>
          <a:endParaRPr lang="en-IN"/>
        </a:p>
      </dgm:t>
    </dgm:pt>
    <dgm:pt modelId="{ECF2D8BA-0492-478B-9D68-5872D0C44A6E}">
      <dgm:prSet/>
      <dgm:spPr>
        <a:ln>
          <a:solidFill>
            <a:schemeClr val="tx1">
              <a:alpha val="90000"/>
            </a:schemeClr>
          </a:solidFill>
        </a:ln>
      </dgm:spPr>
      <dgm:t>
        <a:bodyPr/>
        <a:lstStyle/>
        <a:p>
          <a:r>
            <a:rPr lang="en-US" dirty="0" smtClean="0"/>
            <a:t>Update about different offers</a:t>
          </a:r>
          <a:endParaRPr lang="en-IN" dirty="0"/>
        </a:p>
      </dgm:t>
    </dgm:pt>
    <dgm:pt modelId="{37E62077-2EAE-4C39-B59F-47680EEE2836}" type="parTrans" cxnId="{2E4079ED-2FC5-4D1E-9ED3-26D1D15AD01E}">
      <dgm:prSet/>
      <dgm:spPr/>
      <dgm:t>
        <a:bodyPr/>
        <a:lstStyle/>
        <a:p>
          <a:endParaRPr lang="en-IN"/>
        </a:p>
      </dgm:t>
    </dgm:pt>
    <dgm:pt modelId="{A7D42C0E-7ABA-41B3-BF07-815A4D3072C7}" type="sibTrans" cxnId="{2E4079ED-2FC5-4D1E-9ED3-26D1D15AD01E}">
      <dgm:prSet/>
      <dgm:spPr/>
      <dgm:t>
        <a:bodyPr/>
        <a:lstStyle/>
        <a:p>
          <a:endParaRPr lang="en-IN"/>
        </a:p>
      </dgm:t>
    </dgm:pt>
    <dgm:pt modelId="{44335EF4-D86E-4AA9-B6A5-15A1F1DF2A72}">
      <dgm:prSet/>
      <dgm:spPr>
        <a:ln>
          <a:solidFill>
            <a:schemeClr val="tx1">
              <a:alpha val="90000"/>
            </a:schemeClr>
          </a:solidFill>
        </a:ln>
      </dgm:spPr>
      <dgm:t>
        <a:bodyPr/>
        <a:lstStyle/>
        <a:p>
          <a:r>
            <a:rPr lang="en-US" dirty="0" smtClean="0"/>
            <a:t>Embed </a:t>
          </a:r>
          <a:r>
            <a:rPr lang="en-US" dirty="0" err="1" smtClean="0"/>
            <a:t>infographics</a:t>
          </a:r>
          <a:r>
            <a:rPr lang="en-US" dirty="0" smtClean="0"/>
            <a:t> to the </a:t>
          </a:r>
          <a:r>
            <a:rPr lang="en-US" dirty="0" err="1" smtClean="0"/>
            <a:t>emailers</a:t>
          </a:r>
          <a:endParaRPr lang="en-IN" dirty="0"/>
        </a:p>
      </dgm:t>
    </dgm:pt>
    <dgm:pt modelId="{152CFB70-451F-4E69-9BA1-E4B5AE648873}" type="parTrans" cxnId="{2F18906B-960E-4298-AFE5-FA139AA541EC}">
      <dgm:prSet/>
      <dgm:spPr/>
      <dgm:t>
        <a:bodyPr/>
        <a:lstStyle/>
        <a:p>
          <a:endParaRPr lang="en-IN"/>
        </a:p>
      </dgm:t>
    </dgm:pt>
    <dgm:pt modelId="{B2D216C0-4BC5-4E33-AFA3-5EABE4404E7F}" type="sibTrans" cxnId="{2F18906B-960E-4298-AFE5-FA139AA541EC}">
      <dgm:prSet/>
      <dgm:spPr/>
      <dgm:t>
        <a:bodyPr/>
        <a:lstStyle/>
        <a:p>
          <a:endParaRPr lang="en-IN"/>
        </a:p>
      </dgm:t>
    </dgm:pt>
    <dgm:pt modelId="{3DC952CE-94B2-4874-80E3-A8536D30AC73}">
      <dgm:prSet phldrT="[Text]"/>
      <dgm:spPr>
        <a:ln>
          <a:solidFill>
            <a:schemeClr val="tx1">
              <a:alpha val="90000"/>
            </a:schemeClr>
          </a:solidFill>
        </a:ln>
      </dgm:spPr>
      <dgm:t>
        <a:bodyPr/>
        <a:lstStyle/>
        <a:p>
          <a:r>
            <a:rPr lang="en-US" dirty="0" smtClean="0"/>
            <a:t>Other Database</a:t>
          </a:r>
          <a:endParaRPr lang="en-IN" dirty="0"/>
        </a:p>
      </dgm:t>
    </dgm:pt>
    <dgm:pt modelId="{1B797C3D-08A9-4787-BF9E-6A00BCCFCF06}" type="parTrans" cxnId="{CEB31B88-5B02-4017-99BF-9C40209EA3BC}">
      <dgm:prSet/>
      <dgm:spPr/>
      <dgm:t>
        <a:bodyPr/>
        <a:lstStyle/>
        <a:p>
          <a:endParaRPr lang="en-IN"/>
        </a:p>
      </dgm:t>
    </dgm:pt>
    <dgm:pt modelId="{7AD12A3F-ED72-43DB-8F22-D812FAE01937}" type="sibTrans" cxnId="{CEB31B88-5B02-4017-99BF-9C40209EA3BC}">
      <dgm:prSet/>
      <dgm:spPr/>
      <dgm:t>
        <a:bodyPr/>
        <a:lstStyle/>
        <a:p>
          <a:endParaRPr lang="en-IN"/>
        </a:p>
      </dgm:t>
    </dgm:pt>
    <dgm:pt modelId="{FBA9D35D-AEE1-42E8-9177-08C108C6C441}">
      <dgm:prSet phldrT="[Text]"/>
      <dgm:spPr>
        <a:ln>
          <a:solidFill>
            <a:schemeClr val="tx1">
              <a:alpha val="90000"/>
            </a:schemeClr>
          </a:solidFill>
        </a:ln>
      </dgm:spPr>
      <dgm:t>
        <a:bodyPr/>
        <a:lstStyle/>
        <a:p>
          <a:r>
            <a:rPr lang="en-US" b="0" dirty="0" smtClean="0"/>
            <a:t>49% emails are viewed on mobiles</a:t>
          </a:r>
          <a:endParaRPr lang="en-IN" b="0" dirty="0"/>
        </a:p>
      </dgm:t>
    </dgm:pt>
    <dgm:pt modelId="{1CFEA105-8FE6-43F2-B0E7-2EB7FB3034EB}" type="parTrans" cxnId="{BE007C51-C769-47B7-9A86-B0D9602A1A3C}">
      <dgm:prSet/>
      <dgm:spPr/>
      <dgm:t>
        <a:bodyPr/>
        <a:lstStyle/>
        <a:p>
          <a:endParaRPr lang="en-IN"/>
        </a:p>
      </dgm:t>
    </dgm:pt>
    <dgm:pt modelId="{7E62491A-1EFF-4CEE-892B-5BA2F5D32148}" type="sibTrans" cxnId="{BE007C51-C769-47B7-9A86-B0D9602A1A3C}">
      <dgm:prSet/>
      <dgm:spPr/>
      <dgm:t>
        <a:bodyPr/>
        <a:lstStyle/>
        <a:p>
          <a:endParaRPr lang="en-IN"/>
        </a:p>
      </dgm:t>
    </dgm:pt>
    <dgm:pt modelId="{0E75353D-A7E8-456F-BE5F-9FD2F61F8459}">
      <dgm:prSet phldrT="[Text]"/>
      <dgm:spPr>
        <a:ln>
          <a:solidFill>
            <a:schemeClr val="tx1">
              <a:alpha val="90000"/>
            </a:schemeClr>
          </a:solidFill>
        </a:ln>
      </dgm:spPr>
      <dgm:t>
        <a:bodyPr/>
        <a:lstStyle/>
        <a:p>
          <a:endParaRPr lang="en-IN" dirty="0"/>
        </a:p>
      </dgm:t>
    </dgm:pt>
    <dgm:pt modelId="{C60EB9E2-D9EF-457B-A7BB-8904872FCB77}" type="parTrans" cxnId="{C69D7D7C-1341-46AB-BF8C-658B13278C24}">
      <dgm:prSet/>
      <dgm:spPr/>
      <dgm:t>
        <a:bodyPr/>
        <a:lstStyle/>
        <a:p>
          <a:endParaRPr lang="en-IN"/>
        </a:p>
      </dgm:t>
    </dgm:pt>
    <dgm:pt modelId="{5D4CBA19-8540-42C1-8A10-E43133DC99D5}" type="sibTrans" cxnId="{C69D7D7C-1341-46AB-BF8C-658B13278C24}">
      <dgm:prSet/>
      <dgm:spPr/>
      <dgm:t>
        <a:bodyPr/>
        <a:lstStyle/>
        <a:p>
          <a:endParaRPr lang="en-IN"/>
        </a:p>
      </dgm:t>
    </dgm:pt>
    <dgm:pt modelId="{B6A2A3CB-1924-4125-BDDB-1472ADA8E2CB}">
      <dgm:prSet phldrT="[Text]"/>
      <dgm:spPr>
        <a:ln>
          <a:solidFill>
            <a:schemeClr val="tx1">
              <a:alpha val="90000"/>
            </a:schemeClr>
          </a:solidFill>
        </a:ln>
      </dgm:spPr>
      <dgm:t>
        <a:bodyPr/>
        <a:lstStyle/>
        <a:p>
          <a:r>
            <a:rPr lang="en-IN" b="0" dirty="0" smtClean="0"/>
            <a:t>Email has nearly three times as many user accounts as Facebook and Twitter </a:t>
          </a:r>
          <a:r>
            <a:rPr lang="en-IN" b="0" i="1" dirty="0" smtClean="0"/>
            <a:t>combined</a:t>
          </a:r>
          <a:endParaRPr lang="en-IN" b="0" dirty="0"/>
        </a:p>
      </dgm:t>
    </dgm:pt>
    <dgm:pt modelId="{D3F4BB4E-60CF-41F8-92F4-0A3BA158B98B}" type="parTrans" cxnId="{558043C9-3B71-41C9-96FB-67CB5DBD0DAA}">
      <dgm:prSet/>
      <dgm:spPr/>
      <dgm:t>
        <a:bodyPr/>
        <a:lstStyle/>
        <a:p>
          <a:endParaRPr lang="en-IN"/>
        </a:p>
      </dgm:t>
    </dgm:pt>
    <dgm:pt modelId="{2C28E9A3-0EE9-4B3B-937C-2ECCD0F52D40}" type="sibTrans" cxnId="{558043C9-3B71-41C9-96FB-67CB5DBD0DAA}">
      <dgm:prSet/>
      <dgm:spPr/>
      <dgm:t>
        <a:bodyPr/>
        <a:lstStyle/>
        <a:p>
          <a:endParaRPr lang="en-IN"/>
        </a:p>
      </dgm:t>
    </dgm:pt>
    <dgm:pt modelId="{AC8AA90C-5F06-460F-B966-A840C1D135AC}">
      <dgm:prSet phldrT="[Text]"/>
      <dgm:spPr>
        <a:ln>
          <a:solidFill>
            <a:schemeClr val="tx1">
              <a:alpha val="90000"/>
            </a:schemeClr>
          </a:solidFill>
        </a:ln>
      </dgm:spPr>
      <dgm:t>
        <a:bodyPr/>
        <a:lstStyle/>
        <a:p>
          <a:r>
            <a:rPr lang="en-US" b="0" dirty="0" smtClean="0"/>
            <a:t>Checking email is the most important activity  on </a:t>
          </a:r>
          <a:r>
            <a:rPr lang="en-US" b="0" dirty="0" smtClean="0"/>
            <a:t>smart phones for </a:t>
          </a:r>
          <a:r>
            <a:rPr lang="en-US" b="0" dirty="0" smtClean="0"/>
            <a:t>professionals</a:t>
          </a:r>
          <a:endParaRPr lang="en-IN" b="0" dirty="0"/>
        </a:p>
      </dgm:t>
    </dgm:pt>
    <dgm:pt modelId="{8CC38E90-26A2-4AA2-94D7-B0A260F62B8F}" type="parTrans" cxnId="{FE15CB76-388F-402D-9430-58E2D590C1D4}">
      <dgm:prSet/>
      <dgm:spPr/>
      <dgm:t>
        <a:bodyPr/>
        <a:lstStyle/>
        <a:p>
          <a:endParaRPr lang="en-IN"/>
        </a:p>
      </dgm:t>
    </dgm:pt>
    <dgm:pt modelId="{07216D35-5A5B-44A9-8602-B877FB4B58ED}" type="sibTrans" cxnId="{FE15CB76-388F-402D-9430-58E2D590C1D4}">
      <dgm:prSet/>
      <dgm:spPr/>
      <dgm:t>
        <a:bodyPr/>
        <a:lstStyle/>
        <a:p>
          <a:endParaRPr lang="en-IN"/>
        </a:p>
      </dgm:t>
    </dgm:pt>
    <dgm:pt modelId="{0CAE9E15-03F6-4E46-A2A6-37CFD539E609}">
      <dgm:prSet phldrT="[Text]"/>
      <dgm:spPr>
        <a:ln>
          <a:solidFill>
            <a:schemeClr val="tx1">
              <a:alpha val="90000"/>
            </a:schemeClr>
          </a:solidFill>
        </a:ln>
      </dgm:spPr>
      <dgm:t>
        <a:bodyPr/>
        <a:lstStyle/>
        <a:p>
          <a:endParaRPr lang="en-IN" dirty="0"/>
        </a:p>
      </dgm:t>
    </dgm:pt>
    <dgm:pt modelId="{EFF495E9-7D5B-47D0-ADAD-54442DCCDA2A}" type="parTrans" cxnId="{FB668F15-019C-4CD1-B4E7-4EABA61031E3}">
      <dgm:prSet/>
      <dgm:spPr/>
      <dgm:t>
        <a:bodyPr/>
        <a:lstStyle/>
        <a:p>
          <a:endParaRPr lang="en-IN"/>
        </a:p>
      </dgm:t>
    </dgm:pt>
    <dgm:pt modelId="{5D9D69F6-0062-4F7E-AD09-8B638926349F}" type="sibTrans" cxnId="{FB668F15-019C-4CD1-B4E7-4EABA61031E3}">
      <dgm:prSet/>
      <dgm:spPr/>
      <dgm:t>
        <a:bodyPr/>
        <a:lstStyle/>
        <a:p>
          <a:endParaRPr lang="en-IN"/>
        </a:p>
      </dgm:t>
    </dgm:pt>
    <dgm:pt modelId="{BCE3C50E-FCE5-46AD-87FE-4351645DF96D}">
      <dgm:prSet/>
      <dgm:spPr>
        <a:ln>
          <a:solidFill>
            <a:schemeClr val="tx1">
              <a:alpha val="90000"/>
            </a:schemeClr>
          </a:solidFill>
        </a:ln>
      </dgm:spPr>
      <dgm:t>
        <a:bodyPr/>
        <a:lstStyle/>
        <a:p>
          <a:endParaRPr lang="en-IN" dirty="0"/>
        </a:p>
      </dgm:t>
    </dgm:pt>
    <dgm:pt modelId="{96A72AF6-4DF6-4946-A91C-8C96273D967E}" type="parTrans" cxnId="{20A8618E-C96B-4F06-AAFB-7E00AF1CCC42}">
      <dgm:prSet/>
      <dgm:spPr/>
      <dgm:t>
        <a:bodyPr/>
        <a:lstStyle/>
        <a:p>
          <a:endParaRPr lang="en-IN"/>
        </a:p>
      </dgm:t>
    </dgm:pt>
    <dgm:pt modelId="{4CA34336-C0E5-4B87-BB91-CF52E3F7E002}" type="sibTrans" cxnId="{20A8618E-C96B-4F06-AAFB-7E00AF1CCC42}">
      <dgm:prSet/>
      <dgm:spPr/>
      <dgm:t>
        <a:bodyPr/>
        <a:lstStyle/>
        <a:p>
          <a:endParaRPr lang="en-IN"/>
        </a:p>
      </dgm:t>
    </dgm:pt>
    <dgm:pt modelId="{0B51E344-74EC-4088-8FE2-8A2148785810}">
      <dgm:prSet/>
      <dgm:spPr>
        <a:ln>
          <a:solidFill>
            <a:schemeClr val="tx1">
              <a:alpha val="90000"/>
            </a:schemeClr>
          </a:solidFill>
        </a:ln>
      </dgm:spPr>
      <dgm:t>
        <a:bodyPr/>
        <a:lstStyle/>
        <a:p>
          <a:endParaRPr lang="en-IN" dirty="0"/>
        </a:p>
      </dgm:t>
    </dgm:pt>
    <dgm:pt modelId="{5F6B6B07-5A31-4FDF-AD4B-CB8D0926402C}" type="parTrans" cxnId="{B45396B8-D141-4A1C-A973-02CD19FF22E3}">
      <dgm:prSet/>
      <dgm:spPr/>
      <dgm:t>
        <a:bodyPr/>
        <a:lstStyle/>
        <a:p>
          <a:endParaRPr lang="en-IN"/>
        </a:p>
      </dgm:t>
    </dgm:pt>
    <dgm:pt modelId="{44F7FB03-A8A6-44D7-80AE-B03CBF77DF53}" type="sibTrans" cxnId="{B45396B8-D141-4A1C-A973-02CD19FF22E3}">
      <dgm:prSet/>
      <dgm:spPr/>
      <dgm:t>
        <a:bodyPr/>
        <a:lstStyle/>
        <a:p>
          <a:endParaRPr lang="en-IN"/>
        </a:p>
      </dgm:t>
    </dgm:pt>
    <dgm:pt modelId="{BC4C753A-F959-4CB1-8AA3-0C1C32635606}">
      <dgm:prSet phldrT="[Text]"/>
      <dgm:spPr>
        <a:ln>
          <a:solidFill>
            <a:schemeClr val="tx1">
              <a:alpha val="90000"/>
            </a:schemeClr>
          </a:solidFill>
        </a:ln>
      </dgm:spPr>
      <dgm:t>
        <a:bodyPr/>
        <a:lstStyle/>
        <a:p>
          <a:endParaRPr lang="en-IN" b="0" dirty="0"/>
        </a:p>
      </dgm:t>
    </dgm:pt>
    <dgm:pt modelId="{7E962900-4006-4E56-B427-598DC3785A1C}" type="parTrans" cxnId="{0B60057C-C10A-418E-8243-7B5492014B9C}">
      <dgm:prSet/>
      <dgm:spPr/>
      <dgm:t>
        <a:bodyPr/>
        <a:lstStyle/>
        <a:p>
          <a:endParaRPr lang="en-IN"/>
        </a:p>
      </dgm:t>
    </dgm:pt>
    <dgm:pt modelId="{3B09CE00-5B9A-435A-B959-5E73FDA69EED}" type="sibTrans" cxnId="{0B60057C-C10A-418E-8243-7B5492014B9C}">
      <dgm:prSet/>
      <dgm:spPr/>
      <dgm:t>
        <a:bodyPr/>
        <a:lstStyle/>
        <a:p>
          <a:endParaRPr lang="en-IN"/>
        </a:p>
      </dgm:t>
    </dgm:pt>
    <dgm:pt modelId="{79F8D690-D53D-4311-8300-71255CCF16ED}">
      <dgm:prSet phldrT="[Text]"/>
      <dgm:spPr>
        <a:ln>
          <a:solidFill>
            <a:schemeClr val="tx1">
              <a:alpha val="90000"/>
            </a:schemeClr>
          </a:solidFill>
        </a:ln>
      </dgm:spPr>
      <dgm:t>
        <a:bodyPr/>
        <a:lstStyle/>
        <a:p>
          <a:endParaRPr lang="en-IN" b="0" dirty="0"/>
        </a:p>
      </dgm:t>
    </dgm:pt>
    <dgm:pt modelId="{EDDFC1C5-B6B2-4E24-81D4-EA52FB3B0E75}" type="parTrans" cxnId="{1F9244B1-6701-495F-B01E-5DA3F291E736}">
      <dgm:prSet/>
      <dgm:spPr/>
      <dgm:t>
        <a:bodyPr/>
        <a:lstStyle/>
        <a:p>
          <a:endParaRPr lang="en-IN"/>
        </a:p>
      </dgm:t>
    </dgm:pt>
    <dgm:pt modelId="{7DDD0A64-8765-4FC1-BAA6-41214BF15246}" type="sibTrans" cxnId="{1F9244B1-6701-495F-B01E-5DA3F291E736}">
      <dgm:prSet/>
      <dgm:spPr/>
      <dgm:t>
        <a:bodyPr/>
        <a:lstStyle/>
        <a:p>
          <a:endParaRPr lang="en-IN"/>
        </a:p>
      </dgm:t>
    </dgm:pt>
    <dgm:pt modelId="{BAF402E5-FDC2-48C2-9461-7B03CE3F64EF}">
      <dgm:prSet phldrT="[Text]"/>
      <dgm:spPr>
        <a:ln>
          <a:solidFill>
            <a:schemeClr val="tx1">
              <a:alpha val="90000"/>
            </a:schemeClr>
          </a:solidFill>
        </a:ln>
      </dgm:spPr>
      <dgm:t>
        <a:bodyPr/>
        <a:lstStyle/>
        <a:p>
          <a:endParaRPr lang="en-IN" b="0" dirty="0"/>
        </a:p>
      </dgm:t>
    </dgm:pt>
    <dgm:pt modelId="{B8A8BAB9-97AD-4568-935A-DBCBB8F488CF}" type="parTrans" cxnId="{B7C8AE93-5C13-4AEF-85E4-2D1811BA985D}">
      <dgm:prSet/>
      <dgm:spPr/>
      <dgm:t>
        <a:bodyPr/>
        <a:lstStyle/>
        <a:p>
          <a:endParaRPr lang="en-IN"/>
        </a:p>
      </dgm:t>
    </dgm:pt>
    <dgm:pt modelId="{FCEAD3AE-18DB-4E7A-BE8A-0D81914B8ABA}" type="sibTrans" cxnId="{B7C8AE93-5C13-4AEF-85E4-2D1811BA985D}">
      <dgm:prSet/>
      <dgm:spPr/>
      <dgm:t>
        <a:bodyPr/>
        <a:lstStyle/>
        <a:p>
          <a:endParaRPr lang="en-IN"/>
        </a:p>
      </dgm:t>
    </dgm:pt>
    <dgm:pt modelId="{2FFB1F7F-5665-49F2-84F3-78691FD8D5F2}">
      <dgm:prSet phldrT="[Text]"/>
      <dgm:spPr>
        <a:ln>
          <a:solidFill>
            <a:schemeClr val="tx1">
              <a:alpha val="90000"/>
            </a:schemeClr>
          </a:solidFill>
        </a:ln>
      </dgm:spPr>
      <dgm:t>
        <a:bodyPr/>
        <a:lstStyle/>
        <a:p>
          <a:endParaRPr lang="en-IN" dirty="0"/>
        </a:p>
      </dgm:t>
    </dgm:pt>
    <dgm:pt modelId="{006E58A9-6DF7-4C57-B779-EC76D1074EE9}" type="parTrans" cxnId="{0F2E423D-38B6-4F5E-9768-BD33B1ED84B8}">
      <dgm:prSet/>
      <dgm:spPr/>
      <dgm:t>
        <a:bodyPr/>
        <a:lstStyle/>
        <a:p>
          <a:endParaRPr lang="en-IN"/>
        </a:p>
      </dgm:t>
    </dgm:pt>
    <dgm:pt modelId="{9D15589F-3F72-4DEA-8958-24D018907426}" type="sibTrans" cxnId="{0F2E423D-38B6-4F5E-9768-BD33B1ED84B8}">
      <dgm:prSet/>
      <dgm:spPr/>
      <dgm:t>
        <a:bodyPr/>
        <a:lstStyle/>
        <a:p>
          <a:endParaRPr lang="en-IN"/>
        </a:p>
      </dgm:t>
    </dgm:pt>
    <dgm:pt modelId="{8D075FDC-94CF-465A-AB5D-316DAC432EC4}" type="pres">
      <dgm:prSet presAssocID="{4B40F2B8-4E79-412C-8AAD-F1C21C5E9D8F}" presName="Name0" presStyleCnt="0">
        <dgm:presLayoutVars>
          <dgm:dir/>
          <dgm:animLvl val="lvl"/>
          <dgm:resizeHandles val="exact"/>
        </dgm:presLayoutVars>
      </dgm:prSet>
      <dgm:spPr/>
      <dgm:t>
        <a:bodyPr/>
        <a:lstStyle/>
        <a:p>
          <a:endParaRPr lang="en-IN"/>
        </a:p>
      </dgm:t>
    </dgm:pt>
    <dgm:pt modelId="{CB727CAA-7E3B-4CEF-B42C-B55FB84D9F01}" type="pres">
      <dgm:prSet presAssocID="{9901B085-2C4B-4B96-A5EE-4D48769021DD}" presName="composite" presStyleCnt="0"/>
      <dgm:spPr/>
    </dgm:pt>
    <dgm:pt modelId="{2AC2CAE7-2403-47AC-A93C-FA0BDBD3B3A4}" type="pres">
      <dgm:prSet presAssocID="{9901B085-2C4B-4B96-A5EE-4D48769021DD}" presName="parTx" presStyleLbl="alignNode1" presStyleIdx="0" presStyleCnt="3" custLinFactNeighborY="2405">
        <dgm:presLayoutVars>
          <dgm:chMax val="0"/>
          <dgm:chPref val="0"/>
          <dgm:bulletEnabled val="1"/>
        </dgm:presLayoutVars>
      </dgm:prSet>
      <dgm:spPr/>
      <dgm:t>
        <a:bodyPr/>
        <a:lstStyle/>
        <a:p>
          <a:endParaRPr lang="en-IN"/>
        </a:p>
      </dgm:t>
    </dgm:pt>
    <dgm:pt modelId="{F9513396-60C0-4FB6-83B5-64077B975363}" type="pres">
      <dgm:prSet presAssocID="{9901B085-2C4B-4B96-A5EE-4D48769021DD}" presName="desTx" presStyleLbl="alignAccFollowNode1" presStyleIdx="0" presStyleCnt="3" custLinFactNeighborY="167">
        <dgm:presLayoutVars>
          <dgm:bulletEnabled val="1"/>
        </dgm:presLayoutVars>
      </dgm:prSet>
      <dgm:spPr/>
      <dgm:t>
        <a:bodyPr/>
        <a:lstStyle/>
        <a:p>
          <a:endParaRPr lang="en-IN"/>
        </a:p>
      </dgm:t>
    </dgm:pt>
    <dgm:pt modelId="{7D10A5E6-0356-4D4B-8C7E-6C866CCC6CF4}" type="pres">
      <dgm:prSet presAssocID="{02C0D2EA-0C1B-439B-8140-1D0982103ED2}" presName="space" presStyleCnt="0"/>
      <dgm:spPr/>
    </dgm:pt>
    <dgm:pt modelId="{C8AF3673-3C79-4828-BF25-7E1138E31723}" type="pres">
      <dgm:prSet presAssocID="{0E74FC8D-A03B-48A0-A5FA-20CC575E44B4}" presName="composite" presStyleCnt="0"/>
      <dgm:spPr/>
    </dgm:pt>
    <dgm:pt modelId="{0C80AEBF-B57C-45F1-AA1C-CC1BD6A9D20D}" type="pres">
      <dgm:prSet presAssocID="{0E74FC8D-A03B-48A0-A5FA-20CC575E44B4}" presName="parTx" presStyleLbl="alignNode1" presStyleIdx="1" presStyleCnt="3" custLinFactNeighborY="2962">
        <dgm:presLayoutVars>
          <dgm:chMax val="0"/>
          <dgm:chPref val="0"/>
          <dgm:bulletEnabled val="1"/>
        </dgm:presLayoutVars>
      </dgm:prSet>
      <dgm:spPr/>
      <dgm:t>
        <a:bodyPr/>
        <a:lstStyle/>
        <a:p>
          <a:endParaRPr lang="en-IN"/>
        </a:p>
      </dgm:t>
    </dgm:pt>
    <dgm:pt modelId="{AD8A98B5-46F9-4516-B34C-E357FC45D13B}" type="pres">
      <dgm:prSet presAssocID="{0E74FC8D-A03B-48A0-A5FA-20CC575E44B4}" presName="desTx" presStyleLbl="alignAccFollowNode1" presStyleIdx="1" presStyleCnt="3" custLinFactNeighborY="167">
        <dgm:presLayoutVars>
          <dgm:bulletEnabled val="1"/>
        </dgm:presLayoutVars>
      </dgm:prSet>
      <dgm:spPr/>
      <dgm:t>
        <a:bodyPr/>
        <a:lstStyle/>
        <a:p>
          <a:endParaRPr lang="en-IN"/>
        </a:p>
      </dgm:t>
    </dgm:pt>
    <dgm:pt modelId="{E8618CAE-D431-42F9-B8D1-A713AE0E2C88}" type="pres">
      <dgm:prSet presAssocID="{8824C43E-59EB-4575-9EA3-6C6935A41EF9}" presName="space" presStyleCnt="0"/>
      <dgm:spPr/>
    </dgm:pt>
    <dgm:pt modelId="{F7B144FF-0D97-44C9-B58B-09C3703EB3CD}" type="pres">
      <dgm:prSet presAssocID="{910988B9-2712-4BAB-B822-FD2A3027E333}" presName="composite" presStyleCnt="0"/>
      <dgm:spPr/>
    </dgm:pt>
    <dgm:pt modelId="{3D9D14DD-3AE4-4F16-AA8B-24E4F1456458}" type="pres">
      <dgm:prSet presAssocID="{910988B9-2712-4BAB-B822-FD2A3027E333}" presName="parTx" presStyleLbl="alignNode1" presStyleIdx="2" presStyleCnt="3">
        <dgm:presLayoutVars>
          <dgm:chMax val="0"/>
          <dgm:chPref val="0"/>
          <dgm:bulletEnabled val="1"/>
        </dgm:presLayoutVars>
      </dgm:prSet>
      <dgm:spPr/>
      <dgm:t>
        <a:bodyPr/>
        <a:lstStyle/>
        <a:p>
          <a:endParaRPr lang="en-IN"/>
        </a:p>
      </dgm:t>
    </dgm:pt>
    <dgm:pt modelId="{22DEE760-31FC-4823-A6E6-BC56A9EFED2E}" type="pres">
      <dgm:prSet presAssocID="{910988B9-2712-4BAB-B822-FD2A3027E333}" presName="desTx" presStyleLbl="alignAccFollowNode1" presStyleIdx="2" presStyleCnt="3" custLinFactNeighborY="-186">
        <dgm:presLayoutVars>
          <dgm:bulletEnabled val="1"/>
        </dgm:presLayoutVars>
      </dgm:prSet>
      <dgm:spPr/>
      <dgm:t>
        <a:bodyPr/>
        <a:lstStyle/>
        <a:p>
          <a:endParaRPr lang="en-IN"/>
        </a:p>
      </dgm:t>
    </dgm:pt>
  </dgm:ptLst>
  <dgm:cxnLst>
    <dgm:cxn modelId="{C4D97AC0-252F-4B19-AD88-0C1F5ACAFC5B}" srcId="{910988B9-2712-4BAB-B822-FD2A3027E333}" destId="{76BB02FB-B835-4A45-A27D-77DE7A55F9EE}" srcOrd="0" destOrd="0" parTransId="{FF15BF0F-030A-42D3-8CC2-8AACEA5C6F31}" sibTransId="{81CC50A2-E021-486C-99CD-FDB4E990F315}"/>
    <dgm:cxn modelId="{BE007C51-C769-47B7-9A86-B0D9602A1A3C}" srcId="{9901B085-2C4B-4B96-A5EE-4D48769021DD}" destId="{FBA9D35D-AEE1-42E8-9177-08C108C6C441}" srcOrd="6" destOrd="0" parTransId="{1CFEA105-8FE6-43F2-B0E7-2EB7FB3034EB}" sibTransId="{7E62491A-1EFF-4CEE-892B-5BA2F5D32148}"/>
    <dgm:cxn modelId="{ADBDA75C-6DDD-4D07-9F8C-484186E17D59}" type="presOf" srcId="{B6A2A3CB-1924-4125-BDDB-1472ADA8E2CB}" destId="{F9513396-60C0-4FB6-83B5-64077B975363}" srcOrd="0" destOrd="2" presId="urn:microsoft.com/office/officeart/2005/8/layout/hList1"/>
    <dgm:cxn modelId="{0F2E423D-38B6-4F5E-9768-BD33B1ED84B8}" srcId="{910988B9-2712-4BAB-B822-FD2A3027E333}" destId="{2FFB1F7F-5665-49F2-84F3-78691FD8D5F2}" srcOrd="1" destOrd="0" parTransId="{006E58A9-6DF7-4C57-B779-EC76D1074EE9}" sibTransId="{9D15589F-3F72-4DEA-8958-24D018907426}"/>
    <dgm:cxn modelId="{0B60057C-C10A-418E-8243-7B5492014B9C}" srcId="{9901B085-2C4B-4B96-A5EE-4D48769021DD}" destId="{BC4C753A-F959-4CB1-8AA3-0C1C32635606}" srcOrd="1" destOrd="0" parTransId="{7E962900-4006-4E56-B427-598DC3785A1C}" sibTransId="{3B09CE00-5B9A-435A-B959-5E73FDA69EED}"/>
    <dgm:cxn modelId="{40F3DB5A-F387-4877-9D5F-A0CA80D965CA}" type="presOf" srcId="{0E75353D-A7E8-456F-BE5F-9FD2F61F8459}" destId="{F9513396-60C0-4FB6-83B5-64077B975363}" srcOrd="0" destOrd="7" presId="urn:microsoft.com/office/officeart/2005/8/layout/hList1"/>
    <dgm:cxn modelId="{EA18B128-C436-47D9-85A8-2AE62CB30AA5}" type="presOf" srcId="{145343D6-F89F-41BD-9A25-02524C8EC13E}" destId="{AD8A98B5-46F9-4516-B34C-E357FC45D13B}" srcOrd="0" destOrd="0" presId="urn:microsoft.com/office/officeart/2005/8/layout/hList1"/>
    <dgm:cxn modelId="{2E4079ED-2FC5-4D1E-9ED3-26D1D15AD01E}" srcId="{0E74FC8D-A03B-48A0-A5FA-20CC575E44B4}" destId="{ECF2D8BA-0492-478B-9D68-5872D0C44A6E}" srcOrd="4" destOrd="0" parTransId="{37E62077-2EAE-4C39-B59F-47680EEE2836}" sibTransId="{A7D42C0E-7ABA-41B3-BF07-815A4D3072C7}"/>
    <dgm:cxn modelId="{CEB31B88-5B02-4017-99BF-9C40209EA3BC}" srcId="{910988B9-2712-4BAB-B822-FD2A3027E333}" destId="{3DC952CE-94B2-4874-80E3-A8536D30AC73}" srcOrd="2" destOrd="0" parTransId="{1B797C3D-08A9-4787-BF9E-6A00BCCFCF06}" sibTransId="{7AD12A3F-ED72-43DB-8F22-D812FAE01937}"/>
    <dgm:cxn modelId="{2F18906B-960E-4298-AFE5-FA139AA541EC}" srcId="{0E74FC8D-A03B-48A0-A5FA-20CC575E44B4}" destId="{44335EF4-D86E-4AA9-B6A5-15A1F1DF2A72}" srcOrd="6" destOrd="0" parTransId="{152CFB70-451F-4E69-9BA1-E4B5AE648873}" sibTransId="{B2D216C0-4BC5-4E33-AFA3-5EABE4404E7F}"/>
    <dgm:cxn modelId="{0CECE295-6907-4720-94A9-601C72F89E62}" type="presOf" srcId="{0CAE9E15-03F6-4E46-A2A6-37CFD539E609}" destId="{AD8A98B5-46F9-4516-B34C-E357FC45D13B}" srcOrd="0" destOrd="1" presId="urn:microsoft.com/office/officeart/2005/8/layout/hList1"/>
    <dgm:cxn modelId="{9676CF41-F6F0-4AB1-9139-38125F2AA2B6}" type="presOf" srcId="{9901B085-2C4B-4B96-A5EE-4D48769021DD}" destId="{2AC2CAE7-2403-47AC-A93C-FA0BDBD3B3A4}" srcOrd="0" destOrd="0" presId="urn:microsoft.com/office/officeart/2005/8/layout/hList1"/>
    <dgm:cxn modelId="{20A8618E-C96B-4F06-AAFB-7E00AF1CCC42}" srcId="{0E74FC8D-A03B-48A0-A5FA-20CC575E44B4}" destId="{BCE3C50E-FCE5-46AD-87FE-4351645DF96D}" srcOrd="3" destOrd="0" parTransId="{96A72AF6-4DF6-4946-A91C-8C96273D967E}" sibTransId="{4CA34336-C0E5-4B87-BB91-CF52E3F7E002}"/>
    <dgm:cxn modelId="{FB668F15-019C-4CD1-B4E7-4EABA61031E3}" srcId="{0E74FC8D-A03B-48A0-A5FA-20CC575E44B4}" destId="{0CAE9E15-03F6-4E46-A2A6-37CFD539E609}" srcOrd="1" destOrd="0" parTransId="{EFF495E9-7D5B-47D0-ADAD-54442DCCDA2A}" sibTransId="{5D9D69F6-0062-4F7E-AD09-8B638926349F}"/>
    <dgm:cxn modelId="{1F9244B1-6701-495F-B01E-5DA3F291E736}" srcId="{9901B085-2C4B-4B96-A5EE-4D48769021DD}" destId="{79F8D690-D53D-4311-8300-71255CCF16ED}" srcOrd="3" destOrd="0" parTransId="{EDDFC1C5-B6B2-4E24-81D4-EA52FB3B0E75}" sibTransId="{7DDD0A64-8765-4FC1-BAA6-41214BF15246}"/>
    <dgm:cxn modelId="{56B7E39D-4885-4964-B4C3-86D53146DAE8}" srcId="{0E74FC8D-A03B-48A0-A5FA-20CC575E44B4}" destId="{145343D6-F89F-41BD-9A25-02524C8EC13E}" srcOrd="0" destOrd="0" parTransId="{732729B7-B0F1-4E27-A5B0-7555ED4E8FD0}" sibTransId="{7367B333-D99D-418E-A5C0-3D6614F0CDF0}"/>
    <dgm:cxn modelId="{89BA9BCD-F488-47B2-91E3-4992C4FCDB5E}" srcId="{4B40F2B8-4E79-412C-8AAD-F1C21C5E9D8F}" destId="{0E74FC8D-A03B-48A0-A5FA-20CC575E44B4}" srcOrd="1" destOrd="0" parTransId="{1CF54203-4646-4EA7-A578-246C01173E61}" sibTransId="{8824C43E-59EB-4575-9EA3-6C6935A41EF9}"/>
    <dgm:cxn modelId="{D7C71980-1B5B-4D08-BE21-699EC7BCF123}" type="presOf" srcId="{79F8D690-D53D-4311-8300-71255CCF16ED}" destId="{F9513396-60C0-4FB6-83B5-64077B975363}" srcOrd="0" destOrd="3" presId="urn:microsoft.com/office/officeart/2005/8/layout/hList1"/>
    <dgm:cxn modelId="{C69D7D7C-1341-46AB-BF8C-658B13278C24}" srcId="{9901B085-2C4B-4B96-A5EE-4D48769021DD}" destId="{0E75353D-A7E8-456F-BE5F-9FD2F61F8459}" srcOrd="7" destOrd="0" parTransId="{C60EB9E2-D9EF-457B-A7BB-8904872FCB77}" sibTransId="{5D4CBA19-8540-42C1-8A10-E43133DC99D5}"/>
    <dgm:cxn modelId="{558043C9-3B71-41C9-96FB-67CB5DBD0DAA}" srcId="{9901B085-2C4B-4B96-A5EE-4D48769021DD}" destId="{B6A2A3CB-1924-4125-BDDB-1472ADA8E2CB}" srcOrd="2" destOrd="0" parTransId="{D3F4BB4E-60CF-41F8-92F4-0A3BA158B98B}" sibTransId="{2C28E9A3-0EE9-4B3B-937C-2ECCD0F52D40}"/>
    <dgm:cxn modelId="{3B9137DA-FB93-496A-8097-44FF8FA95E59}" srcId="{0E74FC8D-A03B-48A0-A5FA-20CC575E44B4}" destId="{F1748DC4-6C98-4E3D-952C-58AFB44D6B32}" srcOrd="2" destOrd="0" parTransId="{07D77B0F-176E-46B1-854F-9418ACD13B2D}" sibTransId="{5B263476-ED97-4D33-8D6B-0D91EAB41F49}"/>
    <dgm:cxn modelId="{6AB2A52F-1002-42C4-94AD-C84B2C8E8361}" type="presOf" srcId="{2FFB1F7F-5665-49F2-84F3-78691FD8D5F2}" destId="{22DEE760-31FC-4823-A6E6-BC56A9EFED2E}" srcOrd="0" destOrd="1" presId="urn:microsoft.com/office/officeart/2005/8/layout/hList1"/>
    <dgm:cxn modelId="{120EE0E7-5A36-43B8-AA84-B83FB574A8EF}" type="presOf" srcId="{BAF402E5-FDC2-48C2-9461-7B03CE3F64EF}" destId="{F9513396-60C0-4FB6-83B5-64077B975363}" srcOrd="0" destOrd="5" presId="urn:microsoft.com/office/officeart/2005/8/layout/hList1"/>
    <dgm:cxn modelId="{502192A4-917A-404D-B78F-67B70D17BCBD}" type="presOf" srcId="{BC4C753A-F959-4CB1-8AA3-0C1C32635606}" destId="{F9513396-60C0-4FB6-83B5-64077B975363}" srcOrd="0" destOrd="1" presId="urn:microsoft.com/office/officeart/2005/8/layout/hList1"/>
    <dgm:cxn modelId="{B45396B8-D141-4A1C-A973-02CD19FF22E3}" srcId="{0E74FC8D-A03B-48A0-A5FA-20CC575E44B4}" destId="{0B51E344-74EC-4088-8FE2-8A2148785810}" srcOrd="5" destOrd="0" parTransId="{5F6B6B07-5A31-4FDF-AD4B-CB8D0926402C}" sibTransId="{44F7FB03-A8A6-44D7-80AE-B03CBF77DF53}"/>
    <dgm:cxn modelId="{494524F6-5EBF-44B4-8C9D-8D8DF3132272}" type="presOf" srcId="{ECF2D8BA-0492-478B-9D68-5872D0C44A6E}" destId="{AD8A98B5-46F9-4516-B34C-E357FC45D13B}" srcOrd="0" destOrd="4" presId="urn:microsoft.com/office/officeart/2005/8/layout/hList1"/>
    <dgm:cxn modelId="{D44E7E86-8278-4CE8-86E1-54FB8CCCB8F1}" type="presOf" srcId="{FBA9D35D-AEE1-42E8-9177-08C108C6C441}" destId="{F9513396-60C0-4FB6-83B5-64077B975363}" srcOrd="0" destOrd="6" presId="urn:microsoft.com/office/officeart/2005/8/layout/hList1"/>
    <dgm:cxn modelId="{75089D65-77C5-4434-A3BA-162624A3754D}" type="presOf" srcId="{44335EF4-D86E-4AA9-B6A5-15A1F1DF2A72}" destId="{AD8A98B5-46F9-4516-B34C-E357FC45D13B}" srcOrd="0" destOrd="6" presId="urn:microsoft.com/office/officeart/2005/8/layout/hList1"/>
    <dgm:cxn modelId="{DAD2F90A-F941-42EE-B04E-B65585E1A6D9}" type="presOf" srcId="{25937049-AD32-4004-ADEA-C957F6E08105}" destId="{F9513396-60C0-4FB6-83B5-64077B975363}" srcOrd="0" destOrd="0" presId="urn:microsoft.com/office/officeart/2005/8/layout/hList1"/>
    <dgm:cxn modelId="{4FCABB35-5F90-4B7E-8EDB-189BD4AE58C0}" type="presOf" srcId="{BCE3C50E-FCE5-46AD-87FE-4351645DF96D}" destId="{AD8A98B5-46F9-4516-B34C-E357FC45D13B}" srcOrd="0" destOrd="3" presId="urn:microsoft.com/office/officeart/2005/8/layout/hList1"/>
    <dgm:cxn modelId="{0E6E3687-603B-4A99-ABE5-55A1117379F9}" type="presOf" srcId="{AC8AA90C-5F06-460F-B966-A840C1D135AC}" destId="{F9513396-60C0-4FB6-83B5-64077B975363}" srcOrd="0" destOrd="4" presId="urn:microsoft.com/office/officeart/2005/8/layout/hList1"/>
    <dgm:cxn modelId="{B08F8614-A64F-411A-9AEB-3A54919E7D98}" srcId="{4B40F2B8-4E79-412C-8AAD-F1C21C5E9D8F}" destId="{9901B085-2C4B-4B96-A5EE-4D48769021DD}" srcOrd="0" destOrd="0" parTransId="{91125182-7D09-47FE-93A3-2AFAFDBB571D}" sibTransId="{02C0D2EA-0C1B-439B-8140-1D0982103ED2}"/>
    <dgm:cxn modelId="{167018BB-ED94-4B5B-93BA-0DD7AF04184E}" type="presOf" srcId="{0B51E344-74EC-4088-8FE2-8A2148785810}" destId="{AD8A98B5-46F9-4516-B34C-E357FC45D13B}" srcOrd="0" destOrd="5" presId="urn:microsoft.com/office/officeart/2005/8/layout/hList1"/>
    <dgm:cxn modelId="{25706F6C-D4E5-4A48-87B9-E182735DC1B8}" type="presOf" srcId="{3DC952CE-94B2-4874-80E3-A8536D30AC73}" destId="{22DEE760-31FC-4823-A6E6-BC56A9EFED2E}" srcOrd="0" destOrd="2" presId="urn:microsoft.com/office/officeart/2005/8/layout/hList1"/>
    <dgm:cxn modelId="{2397DD14-1BC3-4F9D-84A3-699C3D5AC48A}" type="presOf" srcId="{0E74FC8D-A03B-48A0-A5FA-20CC575E44B4}" destId="{0C80AEBF-B57C-45F1-AA1C-CC1BD6A9D20D}" srcOrd="0" destOrd="0" presId="urn:microsoft.com/office/officeart/2005/8/layout/hList1"/>
    <dgm:cxn modelId="{4BDE3A94-8039-47AE-B0AC-D7B732628E75}" type="presOf" srcId="{4B40F2B8-4E79-412C-8AAD-F1C21C5E9D8F}" destId="{8D075FDC-94CF-465A-AB5D-316DAC432EC4}" srcOrd="0" destOrd="0" presId="urn:microsoft.com/office/officeart/2005/8/layout/hList1"/>
    <dgm:cxn modelId="{339DFF9C-F80B-4C4B-9443-3559D2B1E11D}" srcId="{4B40F2B8-4E79-412C-8AAD-F1C21C5E9D8F}" destId="{910988B9-2712-4BAB-B822-FD2A3027E333}" srcOrd="2" destOrd="0" parTransId="{FEF9F452-0D66-43C2-86CA-610AD6F67744}" sibTransId="{7F970082-7216-4826-A072-F2B260B1C97D}"/>
    <dgm:cxn modelId="{56B3E7E6-9857-4C8B-863A-E5EDD6CA818B}" srcId="{9901B085-2C4B-4B96-A5EE-4D48769021DD}" destId="{25937049-AD32-4004-ADEA-C957F6E08105}" srcOrd="0" destOrd="0" parTransId="{2E017BDC-4578-4C63-AFBE-889C3DAC5891}" sibTransId="{789F296B-060A-43AE-9A6B-F23BD9BD88F7}"/>
    <dgm:cxn modelId="{C418EC6C-762F-42CE-84C6-85F31352344D}" type="presOf" srcId="{76BB02FB-B835-4A45-A27D-77DE7A55F9EE}" destId="{22DEE760-31FC-4823-A6E6-BC56A9EFED2E}" srcOrd="0" destOrd="0" presId="urn:microsoft.com/office/officeart/2005/8/layout/hList1"/>
    <dgm:cxn modelId="{43B40964-C671-4631-B3A9-77E7F0F3527C}" type="presOf" srcId="{F1748DC4-6C98-4E3D-952C-58AFB44D6B32}" destId="{AD8A98B5-46F9-4516-B34C-E357FC45D13B}" srcOrd="0" destOrd="2" presId="urn:microsoft.com/office/officeart/2005/8/layout/hList1"/>
    <dgm:cxn modelId="{FE15CB76-388F-402D-9430-58E2D590C1D4}" srcId="{9901B085-2C4B-4B96-A5EE-4D48769021DD}" destId="{AC8AA90C-5F06-460F-B966-A840C1D135AC}" srcOrd="4" destOrd="0" parTransId="{8CC38E90-26A2-4AA2-94D7-B0A260F62B8F}" sibTransId="{07216D35-5A5B-44A9-8602-B877FB4B58ED}"/>
    <dgm:cxn modelId="{B7C8AE93-5C13-4AEF-85E4-2D1811BA985D}" srcId="{9901B085-2C4B-4B96-A5EE-4D48769021DD}" destId="{BAF402E5-FDC2-48C2-9461-7B03CE3F64EF}" srcOrd="5" destOrd="0" parTransId="{B8A8BAB9-97AD-4568-935A-DBCBB8F488CF}" sibTransId="{FCEAD3AE-18DB-4E7A-BE8A-0D81914B8ABA}"/>
    <dgm:cxn modelId="{3282EFE8-F230-4B30-A565-AFB7288B1628}" type="presOf" srcId="{910988B9-2712-4BAB-B822-FD2A3027E333}" destId="{3D9D14DD-3AE4-4F16-AA8B-24E4F1456458}" srcOrd="0" destOrd="0" presId="urn:microsoft.com/office/officeart/2005/8/layout/hList1"/>
    <dgm:cxn modelId="{244B6019-43B9-4225-9C22-3B9A131AF257}" type="presParOf" srcId="{8D075FDC-94CF-465A-AB5D-316DAC432EC4}" destId="{CB727CAA-7E3B-4CEF-B42C-B55FB84D9F01}" srcOrd="0" destOrd="0" presId="urn:microsoft.com/office/officeart/2005/8/layout/hList1"/>
    <dgm:cxn modelId="{7139DDBA-58E8-4978-909D-E3416A305D60}" type="presParOf" srcId="{CB727CAA-7E3B-4CEF-B42C-B55FB84D9F01}" destId="{2AC2CAE7-2403-47AC-A93C-FA0BDBD3B3A4}" srcOrd="0" destOrd="0" presId="urn:microsoft.com/office/officeart/2005/8/layout/hList1"/>
    <dgm:cxn modelId="{A50D236A-89C0-4546-9BBB-C09404A8D085}" type="presParOf" srcId="{CB727CAA-7E3B-4CEF-B42C-B55FB84D9F01}" destId="{F9513396-60C0-4FB6-83B5-64077B975363}" srcOrd="1" destOrd="0" presId="urn:microsoft.com/office/officeart/2005/8/layout/hList1"/>
    <dgm:cxn modelId="{EDEB7365-569A-4D34-9415-6344BA84EEE7}" type="presParOf" srcId="{8D075FDC-94CF-465A-AB5D-316DAC432EC4}" destId="{7D10A5E6-0356-4D4B-8C7E-6C866CCC6CF4}" srcOrd="1" destOrd="0" presId="urn:microsoft.com/office/officeart/2005/8/layout/hList1"/>
    <dgm:cxn modelId="{98369431-9453-46A6-BA64-0BC82A8AB125}" type="presParOf" srcId="{8D075FDC-94CF-465A-AB5D-316DAC432EC4}" destId="{C8AF3673-3C79-4828-BF25-7E1138E31723}" srcOrd="2" destOrd="0" presId="urn:microsoft.com/office/officeart/2005/8/layout/hList1"/>
    <dgm:cxn modelId="{744FA915-3A30-4DB7-868A-038485FC5858}" type="presParOf" srcId="{C8AF3673-3C79-4828-BF25-7E1138E31723}" destId="{0C80AEBF-B57C-45F1-AA1C-CC1BD6A9D20D}" srcOrd="0" destOrd="0" presId="urn:microsoft.com/office/officeart/2005/8/layout/hList1"/>
    <dgm:cxn modelId="{CB5029E1-885D-459E-BD8E-CACEABC7EF55}" type="presParOf" srcId="{C8AF3673-3C79-4828-BF25-7E1138E31723}" destId="{AD8A98B5-46F9-4516-B34C-E357FC45D13B}" srcOrd="1" destOrd="0" presId="urn:microsoft.com/office/officeart/2005/8/layout/hList1"/>
    <dgm:cxn modelId="{05987B12-8867-409E-A3C6-43B1985F41EB}" type="presParOf" srcId="{8D075FDC-94CF-465A-AB5D-316DAC432EC4}" destId="{E8618CAE-D431-42F9-B8D1-A713AE0E2C88}" srcOrd="3" destOrd="0" presId="urn:microsoft.com/office/officeart/2005/8/layout/hList1"/>
    <dgm:cxn modelId="{A8D8280A-0D01-4499-9EF3-A4B967D4AC7D}" type="presParOf" srcId="{8D075FDC-94CF-465A-AB5D-316DAC432EC4}" destId="{F7B144FF-0D97-44C9-B58B-09C3703EB3CD}" srcOrd="4" destOrd="0" presId="urn:microsoft.com/office/officeart/2005/8/layout/hList1"/>
    <dgm:cxn modelId="{3C467C6D-6FA7-4705-95EB-6410680CBA42}" type="presParOf" srcId="{F7B144FF-0D97-44C9-B58B-09C3703EB3CD}" destId="{3D9D14DD-3AE4-4F16-AA8B-24E4F1456458}" srcOrd="0" destOrd="0" presId="urn:microsoft.com/office/officeart/2005/8/layout/hList1"/>
    <dgm:cxn modelId="{E597680C-63F4-43B6-9663-4A982C7CBF5C}" type="presParOf" srcId="{F7B144FF-0D97-44C9-B58B-09C3703EB3CD}" destId="{22DEE760-31FC-4823-A6E6-BC56A9EFED2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34B620-F52D-414B-9210-8935207EADC9}" type="doc">
      <dgm:prSet loTypeId="urn:microsoft.com/office/officeart/2005/8/layout/process1" loCatId="process" qsTypeId="urn:microsoft.com/office/officeart/2005/8/quickstyle/simple4" qsCatId="simple" csTypeId="urn:microsoft.com/office/officeart/2005/8/colors/accent1_2" csCatId="accent1" phldr="1"/>
      <dgm:spPr/>
      <dgm:t>
        <a:bodyPr/>
        <a:lstStyle/>
        <a:p>
          <a:endParaRPr lang="en-IN"/>
        </a:p>
      </dgm:t>
    </dgm:pt>
    <dgm:pt modelId="{249AEFE2-2994-411A-B858-4EB3D94B8BB1}">
      <dgm:prSet phldrT="[Text]" custT="1"/>
      <dgm:spPr>
        <a:solidFill>
          <a:schemeClr val="tx1">
            <a:lumMod val="50000"/>
            <a:lumOff val="50000"/>
          </a:schemeClr>
        </a:solidFill>
      </dgm:spPr>
      <dgm:t>
        <a:bodyPr/>
        <a:lstStyle/>
        <a:p>
          <a:r>
            <a:rPr lang="en-US" sz="1800" b="1" dirty="0" smtClean="0"/>
            <a:t>Initial Planning</a:t>
          </a:r>
          <a:endParaRPr lang="en-IN" sz="1800" b="1" dirty="0"/>
        </a:p>
      </dgm:t>
    </dgm:pt>
    <dgm:pt modelId="{80E75DA0-CF5F-4603-8D24-B87FE7534CA0}" type="parTrans" cxnId="{164BBADA-30B0-4267-82E1-D48057E4EA99}">
      <dgm:prSet/>
      <dgm:spPr/>
      <dgm:t>
        <a:bodyPr/>
        <a:lstStyle/>
        <a:p>
          <a:endParaRPr lang="en-IN" sz="1200"/>
        </a:p>
      </dgm:t>
    </dgm:pt>
    <dgm:pt modelId="{FAC71EBD-321F-4EE1-8561-C7A0A45F7A73}" type="sibTrans" cxnId="{164BBADA-30B0-4267-82E1-D48057E4EA99}">
      <dgm:prSet custT="1"/>
      <dgm:spPr/>
      <dgm:t>
        <a:bodyPr/>
        <a:lstStyle/>
        <a:p>
          <a:endParaRPr lang="en-IN" sz="1200"/>
        </a:p>
      </dgm:t>
    </dgm:pt>
    <dgm:pt modelId="{C008CA62-7C70-4D1D-983E-5FCCEE3D2640}">
      <dgm:prSet phldrT="[Text]" custT="1"/>
      <dgm:spPr>
        <a:solidFill>
          <a:schemeClr val="tx1">
            <a:lumMod val="50000"/>
            <a:lumOff val="50000"/>
          </a:schemeClr>
        </a:solidFill>
      </dgm:spPr>
      <dgm:t>
        <a:bodyPr/>
        <a:lstStyle/>
        <a:p>
          <a:r>
            <a:rPr lang="en-US" sz="1200" dirty="0" smtClean="0"/>
            <a:t>Define Campaign Objectives</a:t>
          </a:r>
          <a:endParaRPr lang="en-IN" sz="1200" dirty="0"/>
        </a:p>
      </dgm:t>
    </dgm:pt>
    <dgm:pt modelId="{51EFE8CE-C1B2-4367-B008-A815C4C81CA8}" type="parTrans" cxnId="{0DABB657-CD4A-46A8-BA70-33181E20A591}">
      <dgm:prSet/>
      <dgm:spPr/>
      <dgm:t>
        <a:bodyPr/>
        <a:lstStyle/>
        <a:p>
          <a:endParaRPr lang="en-IN" sz="1200"/>
        </a:p>
      </dgm:t>
    </dgm:pt>
    <dgm:pt modelId="{FDBC65CB-32B8-4741-B20D-F2EE648725FA}" type="sibTrans" cxnId="{0DABB657-CD4A-46A8-BA70-33181E20A591}">
      <dgm:prSet/>
      <dgm:spPr/>
      <dgm:t>
        <a:bodyPr/>
        <a:lstStyle/>
        <a:p>
          <a:endParaRPr lang="en-IN" sz="1200"/>
        </a:p>
      </dgm:t>
    </dgm:pt>
    <dgm:pt modelId="{5D60C065-A35E-4D22-A1A8-DD643D066960}">
      <dgm:prSet phldrT="[Text]" custT="1"/>
      <dgm:spPr>
        <a:solidFill>
          <a:schemeClr val="tx1">
            <a:lumMod val="65000"/>
            <a:lumOff val="35000"/>
          </a:schemeClr>
        </a:solidFill>
      </dgm:spPr>
      <dgm:t>
        <a:bodyPr/>
        <a:lstStyle/>
        <a:p>
          <a:r>
            <a:rPr lang="en-US" sz="1800" b="1" dirty="0" smtClean="0"/>
            <a:t>Content Strategy</a:t>
          </a:r>
          <a:endParaRPr lang="en-IN" sz="1800" b="1" dirty="0"/>
        </a:p>
      </dgm:t>
    </dgm:pt>
    <dgm:pt modelId="{FB93E91D-66FC-42DB-9475-EB0AC100C573}" type="parTrans" cxnId="{E88BB733-C48E-450F-90E7-8F08C0B09D50}">
      <dgm:prSet/>
      <dgm:spPr/>
      <dgm:t>
        <a:bodyPr/>
        <a:lstStyle/>
        <a:p>
          <a:endParaRPr lang="en-IN" sz="1200"/>
        </a:p>
      </dgm:t>
    </dgm:pt>
    <dgm:pt modelId="{2CE193AD-A061-47EB-B674-884EC44CD4A8}" type="sibTrans" cxnId="{E88BB733-C48E-450F-90E7-8F08C0B09D50}">
      <dgm:prSet custT="1"/>
      <dgm:spPr/>
      <dgm:t>
        <a:bodyPr/>
        <a:lstStyle/>
        <a:p>
          <a:endParaRPr lang="en-IN" sz="1200"/>
        </a:p>
      </dgm:t>
    </dgm:pt>
    <dgm:pt modelId="{37484BEE-9E00-4BA8-8939-6B20F60223FB}">
      <dgm:prSet phldrT="[Text]" custT="1"/>
      <dgm:spPr>
        <a:solidFill>
          <a:schemeClr val="tx1">
            <a:lumMod val="65000"/>
            <a:lumOff val="35000"/>
          </a:schemeClr>
        </a:solidFill>
      </dgm:spPr>
      <dgm:t>
        <a:bodyPr/>
        <a:lstStyle/>
        <a:p>
          <a:r>
            <a:rPr lang="en-US" sz="1200" dirty="0" smtClean="0"/>
            <a:t>Create wireframe</a:t>
          </a:r>
          <a:endParaRPr lang="en-IN" sz="1200" dirty="0"/>
        </a:p>
      </dgm:t>
    </dgm:pt>
    <dgm:pt modelId="{5C79460A-2802-44A7-9EFD-8712D29F5B4C}" type="parTrans" cxnId="{53DD36F8-EE4D-4363-B808-CE944B81D0B5}">
      <dgm:prSet/>
      <dgm:spPr/>
      <dgm:t>
        <a:bodyPr/>
        <a:lstStyle/>
        <a:p>
          <a:endParaRPr lang="en-IN" sz="1200"/>
        </a:p>
      </dgm:t>
    </dgm:pt>
    <dgm:pt modelId="{1149EAEB-9518-4653-A6B7-9FBB84E5B015}" type="sibTrans" cxnId="{53DD36F8-EE4D-4363-B808-CE944B81D0B5}">
      <dgm:prSet/>
      <dgm:spPr/>
      <dgm:t>
        <a:bodyPr/>
        <a:lstStyle/>
        <a:p>
          <a:endParaRPr lang="en-IN" sz="1200"/>
        </a:p>
      </dgm:t>
    </dgm:pt>
    <dgm:pt modelId="{0068545E-8BD3-4393-826B-8A9108196C10}">
      <dgm:prSet phldrT="[Text]" custT="1"/>
      <dgm:spPr>
        <a:solidFill>
          <a:schemeClr val="tx1">
            <a:lumMod val="75000"/>
            <a:lumOff val="25000"/>
          </a:schemeClr>
        </a:solidFill>
      </dgm:spPr>
      <dgm:t>
        <a:bodyPr/>
        <a:lstStyle/>
        <a:p>
          <a:r>
            <a:rPr lang="en-US" sz="1800" b="1" dirty="0" smtClean="0"/>
            <a:t>Tracking Logistics</a:t>
          </a:r>
          <a:endParaRPr lang="en-IN" sz="1800" b="1" dirty="0"/>
        </a:p>
      </dgm:t>
    </dgm:pt>
    <dgm:pt modelId="{9F5B3520-41CF-4B92-BC0A-D49489D7A6A7}" type="parTrans" cxnId="{AABC4834-C820-4C8A-8A70-C8A08077A05A}">
      <dgm:prSet/>
      <dgm:spPr/>
      <dgm:t>
        <a:bodyPr/>
        <a:lstStyle/>
        <a:p>
          <a:endParaRPr lang="en-IN" sz="1200"/>
        </a:p>
      </dgm:t>
    </dgm:pt>
    <dgm:pt modelId="{8782FF4D-4B1E-4920-9A56-32F338F8B7C1}" type="sibTrans" cxnId="{AABC4834-C820-4C8A-8A70-C8A08077A05A}">
      <dgm:prSet custT="1"/>
      <dgm:spPr/>
      <dgm:t>
        <a:bodyPr/>
        <a:lstStyle/>
        <a:p>
          <a:endParaRPr lang="en-IN" sz="1200"/>
        </a:p>
      </dgm:t>
    </dgm:pt>
    <dgm:pt modelId="{C18799E5-BFC2-48E8-8A1C-D227F5A0ED11}">
      <dgm:prSet phldrT="[Text]" custT="1"/>
      <dgm:spPr>
        <a:solidFill>
          <a:schemeClr val="tx1">
            <a:lumMod val="75000"/>
            <a:lumOff val="25000"/>
          </a:schemeClr>
        </a:solidFill>
      </dgm:spPr>
      <dgm:t>
        <a:bodyPr/>
        <a:lstStyle/>
        <a:p>
          <a:r>
            <a:rPr lang="en-US" sz="1200" dirty="0" smtClean="0"/>
            <a:t>Create tagged URLs</a:t>
          </a:r>
          <a:endParaRPr lang="en-IN" sz="1200" dirty="0"/>
        </a:p>
      </dgm:t>
    </dgm:pt>
    <dgm:pt modelId="{FADED1B6-CCD6-45E2-8606-2EAA3879D732}" type="parTrans" cxnId="{7EBBE36D-DD8F-4303-AE7E-D8E8981C3E0A}">
      <dgm:prSet/>
      <dgm:spPr/>
      <dgm:t>
        <a:bodyPr/>
        <a:lstStyle/>
        <a:p>
          <a:endParaRPr lang="en-IN" sz="1200"/>
        </a:p>
      </dgm:t>
    </dgm:pt>
    <dgm:pt modelId="{4EE94DB0-5CCF-4D7F-BC02-B1E18CC1A3BE}" type="sibTrans" cxnId="{7EBBE36D-DD8F-4303-AE7E-D8E8981C3E0A}">
      <dgm:prSet/>
      <dgm:spPr/>
      <dgm:t>
        <a:bodyPr/>
        <a:lstStyle/>
        <a:p>
          <a:endParaRPr lang="en-IN" sz="1200"/>
        </a:p>
      </dgm:t>
    </dgm:pt>
    <dgm:pt modelId="{DE0CA8FB-2027-4597-A0F3-F2A6910C9329}">
      <dgm:prSet phldrT="[Text]" custT="1"/>
      <dgm:spPr>
        <a:solidFill>
          <a:schemeClr val="tx1">
            <a:lumMod val="50000"/>
            <a:lumOff val="50000"/>
          </a:schemeClr>
        </a:solidFill>
      </dgm:spPr>
      <dgm:t>
        <a:bodyPr/>
        <a:lstStyle/>
        <a:p>
          <a:r>
            <a:rPr lang="en-US" sz="1200" dirty="0" smtClean="0"/>
            <a:t>Describe Audience</a:t>
          </a:r>
          <a:endParaRPr lang="en-IN" sz="1200" dirty="0"/>
        </a:p>
      </dgm:t>
    </dgm:pt>
    <dgm:pt modelId="{52D2EC32-3E9F-41B6-B502-874F0B143353}" type="parTrans" cxnId="{9FE483AA-83B7-4C92-A5CE-55E963229B2C}">
      <dgm:prSet/>
      <dgm:spPr/>
      <dgm:t>
        <a:bodyPr/>
        <a:lstStyle/>
        <a:p>
          <a:endParaRPr lang="en-IN" sz="1200"/>
        </a:p>
      </dgm:t>
    </dgm:pt>
    <dgm:pt modelId="{6AC88CF9-574B-48DA-991F-84B11AC0BC7B}" type="sibTrans" cxnId="{9FE483AA-83B7-4C92-A5CE-55E963229B2C}">
      <dgm:prSet/>
      <dgm:spPr/>
      <dgm:t>
        <a:bodyPr/>
        <a:lstStyle/>
        <a:p>
          <a:endParaRPr lang="en-IN" sz="1200"/>
        </a:p>
      </dgm:t>
    </dgm:pt>
    <dgm:pt modelId="{C0563EC1-632C-49CF-92A1-55139E0CDB4C}">
      <dgm:prSet phldrT="[Text]" custT="1"/>
      <dgm:spPr>
        <a:solidFill>
          <a:schemeClr val="tx1">
            <a:lumMod val="50000"/>
            <a:lumOff val="50000"/>
          </a:schemeClr>
        </a:solidFill>
      </dgm:spPr>
      <dgm:t>
        <a:bodyPr/>
        <a:lstStyle/>
        <a:p>
          <a:r>
            <a:rPr lang="en-US" sz="1200" dirty="0" smtClean="0"/>
            <a:t>Define Logistics</a:t>
          </a:r>
          <a:endParaRPr lang="en-IN" sz="1200" dirty="0"/>
        </a:p>
      </dgm:t>
    </dgm:pt>
    <dgm:pt modelId="{853048C6-DEDE-41E1-81AF-1A233D561468}" type="parTrans" cxnId="{9F3C82DB-6BBC-4A22-AD30-465CCA8A7793}">
      <dgm:prSet/>
      <dgm:spPr/>
      <dgm:t>
        <a:bodyPr/>
        <a:lstStyle/>
        <a:p>
          <a:endParaRPr lang="en-IN" sz="1200"/>
        </a:p>
      </dgm:t>
    </dgm:pt>
    <dgm:pt modelId="{48FADE81-77D2-4F80-94D7-6FDDA54212F1}" type="sibTrans" cxnId="{9F3C82DB-6BBC-4A22-AD30-465CCA8A7793}">
      <dgm:prSet/>
      <dgm:spPr/>
      <dgm:t>
        <a:bodyPr/>
        <a:lstStyle/>
        <a:p>
          <a:endParaRPr lang="en-IN" sz="1200"/>
        </a:p>
      </dgm:t>
    </dgm:pt>
    <dgm:pt modelId="{857FE434-7C83-4C5E-B52C-C886A468AB4F}">
      <dgm:prSet phldrT="[Text]" custT="1"/>
      <dgm:spPr>
        <a:solidFill>
          <a:schemeClr val="tx1">
            <a:lumMod val="65000"/>
            <a:lumOff val="35000"/>
          </a:schemeClr>
        </a:solidFill>
      </dgm:spPr>
      <dgm:t>
        <a:bodyPr/>
        <a:lstStyle/>
        <a:p>
          <a:r>
            <a:rPr lang="en-US" sz="1200" dirty="0" smtClean="0"/>
            <a:t>Draft Copy</a:t>
          </a:r>
          <a:endParaRPr lang="en-IN" sz="1200" dirty="0"/>
        </a:p>
      </dgm:t>
    </dgm:pt>
    <dgm:pt modelId="{D931C667-0748-4D13-B52E-2D1717CFC995}" type="parTrans" cxnId="{FC145450-4049-4A3E-8736-DB13E9D5D6BC}">
      <dgm:prSet/>
      <dgm:spPr/>
      <dgm:t>
        <a:bodyPr/>
        <a:lstStyle/>
        <a:p>
          <a:endParaRPr lang="en-IN" sz="1200"/>
        </a:p>
      </dgm:t>
    </dgm:pt>
    <dgm:pt modelId="{816020B2-A061-4FB4-94AC-FA257B1D8781}" type="sibTrans" cxnId="{FC145450-4049-4A3E-8736-DB13E9D5D6BC}">
      <dgm:prSet/>
      <dgm:spPr/>
      <dgm:t>
        <a:bodyPr/>
        <a:lstStyle/>
        <a:p>
          <a:endParaRPr lang="en-IN" sz="1200"/>
        </a:p>
      </dgm:t>
    </dgm:pt>
    <dgm:pt modelId="{762797F9-1011-4314-9641-54BD21DB20FF}">
      <dgm:prSet phldrT="[Text]" custT="1"/>
      <dgm:spPr>
        <a:solidFill>
          <a:schemeClr val="tx1">
            <a:lumMod val="65000"/>
            <a:lumOff val="35000"/>
          </a:schemeClr>
        </a:solidFill>
      </dgm:spPr>
      <dgm:t>
        <a:bodyPr/>
        <a:lstStyle/>
        <a:p>
          <a:r>
            <a:rPr lang="en-US" sz="1200" dirty="0" smtClean="0"/>
            <a:t>Set Landing Page</a:t>
          </a:r>
          <a:endParaRPr lang="en-IN" sz="1200" dirty="0"/>
        </a:p>
      </dgm:t>
    </dgm:pt>
    <dgm:pt modelId="{C568D458-47B3-4F36-9A9D-8D599E5EA44C}" type="parTrans" cxnId="{FC708CE0-A7D5-4505-9836-F7F9A2B066A1}">
      <dgm:prSet/>
      <dgm:spPr/>
      <dgm:t>
        <a:bodyPr/>
        <a:lstStyle/>
        <a:p>
          <a:endParaRPr lang="en-IN" sz="1200"/>
        </a:p>
      </dgm:t>
    </dgm:pt>
    <dgm:pt modelId="{E83AF202-53AC-4821-8641-FA6F9D6BBCD3}" type="sibTrans" cxnId="{FC708CE0-A7D5-4505-9836-F7F9A2B066A1}">
      <dgm:prSet/>
      <dgm:spPr/>
      <dgm:t>
        <a:bodyPr/>
        <a:lstStyle/>
        <a:p>
          <a:endParaRPr lang="en-IN" sz="1200"/>
        </a:p>
      </dgm:t>
    </dgm:pt>
    <dgm:pt modelId="{CDE90F4F-120A-413C-B589-39E4393D2462}">
      <dgm:prSet phldrT="[Text]" custT="1"/>
      <dgm:spPr>
        <a:solidFill>
          <a:schemeClr val="tx1">
            <a:lumMod val="65000"/>
            <a:lumOff val="35000"/>
          </a:schemeClr>
        </a:solidFill>
      </dgm:spPr>
      <dgm:t>
        <a:bodyPr/>
        <a:lstStyle/>
        <a:p>
          <a:r>
            <a:rPr lang="en-US" sz="1200" dirty="0" smtClean="0"/>
            <a:t>Define Metrics</a:t>
          </a:r>
          <a:endParaRPr lang="en-IN" sz="1200" dirty="0"/>
        </a:p>
      </dgm:t>
    </dgm:pt>
    <dgm:pt modelId="{613689CC-1780-4153-973C-36B55042F933}" type="parTrans" cxnId="{33EFF486-108A-4BDB-9F65-E6CF115B9667}">
      <dgm:prSet/>
      <dgm:spPr/>
      <dgm:t>
        <a:bodyPr/>
        <a:lstStyle/>
        <a:p>
          <a:endParaRPr lang="en-IN" sz="1200"/>
        </a:p>
      </dgm:t>
    </dgm:pt>
    <dgm:pt modelId="{99A1FF21-7A59-45A2-9E72-27718A35C34A}" type="sibTrans" cxnId="{33EFF486-108A-4BDB-9F65-E6CF115B9667}">
      <dgm:prSet/>
      <dgm:spPr/>
      <dgm:t>
        <a:bodyPr/>
        <a:lstStyle/>
        <a:p>
          <a:endParaRPr lang="en-IN" sz="1200"/>
        </a:p>
      </dgm:t>
    </dgm:pt>
    <dgm:pt modelId="{5695184C-AB7F-4AFD-A08A-3BA4410E06FF}">
      <dgm:prSet phldrT="[Text]" custT="1"/>
      <dgm:spPr>
        <a:solidFill>
          <a:schemeClr val="tx1">
            <a:lumMod val="75000"/>
            <a:lumOff val="25000"/>
          </a:schemeClr>
        </a:solidFill>
      </dgm:spPr>
      <dgm:t>
        <a:bodyPr/>
        <a:lstStyle/>
        <a:p>
          <a:r>
            <a:rPr lang="en-US" sz="1200" dirty="0" smtClean="0"/>
            <a:t>Request landing page</a:t>
          </a:r>
          <a:endParaRPr lang="en-IN" sz="1200" dirty="0"/>
        </a:p>
      </dgm:t>
    </dgm:pt>
    <dgm:pt modelId="{5F238F96-31D5-4D4F-A342-BBC315878D1A}" type="parTrans" cxnId="{7B723180-08A1-424A-9D9E-7A15440F87CF}">
      <dgm:prSet/>
      <dgm:spPr/>
      <dgm:t>
        <a:bodyPr/>
        <a:lstStyle/>
        <a:p>
          <a:endParaRPr lang="en-IN" sz="1200"/>
        </a:p>
      </dgm:t>
    </dgm:pt>
    <dgm:pt modelId="{ECBD6CD0-B7DB-4CE3-AA80-A8694265321D}" type="sibTrans" cxnId="{7B723180-08A1-424A-9D9E-7A15440F87CF}">
      <dgm:prSet/>
      <dgm:spPr/>
      <dgm:t>
        <a:bodyPr/>
        <a:lstStyle/>
        <a:p>
          <a:endParaRPr lang="en-IN" sz="1200"/>
        </a:p>
      </dgm:t>
    </dgm:pt>
    <dgm:pt modelId="{E2B4E8CA-672E-42EA-8F5B-3C49B07CBFB8}">
      <dgm:prSet phldrT="[Text]" custT="1"/>
      <dgm:spPr>
        <a:solidFill>
          <a:schemeClr val="tx1">
            <a:lumMod val="75000"/>
            <a:lumOff val="25000"/>
          </a:schemeClr>
        </a:solidFill>
      </dgm:spPr>
      <dgm:t>
        <a:bodyPr/>
        <a:lstStyle/>
        <a:p>
          <a:r>
            <a:rPr lang="en-US" sz="1200" dirty="0" smtClean="0"/>
            <a:t>Create GA Goal</a:t>
          </a:r>
          <a:endParaRPr lang="en-IN" sz="1200" dirty="0"/>
        </a:p>
      </dgm:t>
    </dgm:pt>
    <dgm:pt modelId="{D8C5D36B-AB5C-4405-AAE8-F0D87AA2FA51}" type="parTrans" cxnId="{25527F96-80C2-43DC-A0F6-07BF121F3C49}">
      <dgm:prSet/>
      <dgm:spPr/>
      <dgm:t>
        <a:bodyPr/>
        <a:lstStyle/>
        <a:p>
          <a:endParaRPr lang="en-IN" sz="1200"/>
        </a:p>
      </dgm:t>
    </dgm:pt>
    <dgm:pt modelId="{5D73B81E-6B2E-4E93-B1A0-B2071EC4CC74}" type="sibTrans" cxnId="{25527F96-80C2-43DC-A0F6-07BF121F3C49}">
      <dgm:prSet/>
      <dgm:spPr/>
      <dgm:t>
        <a:bodyPr/>
        <a:lstStyle/>
        <a:p>
          <a:endParaRPr lang="en-IN" sz="1200"/>
        </a:p>
      </dgm:t>
    </dgm:pt>
    <dgm:pt modelId="{524C372C-AB02-4160-84BC-D153BB0BF7F2}">
      <dgm:prSet custT="1"/>
      <dgm:spPr>
        <a:solidFill>
          <a:schemeClr val="tx1">
            <a:lumMod val="85000"/>
            <a:lumOff val="15000"/>
          </a:schemeClr>
        </a:solidFill>
      </dgm:spPr>
      <dgm:t>
        <a:bodyPr/>
        <a:lstStyle/>
        <a:p>
          <a:r>
            <a:rPr lang="en-US" sz="1800" b="1" dirty="0" smtClean="0"/>
            <a:t>Content Creation</a:t>
          </a:r>
          <a:endParaRPr lang="en-IN" sz="1800" b="1" dirty="0"/>
        </a:p>
      </dgm:t>
    </dgm:pt>
    <dgm:pt modelId="{117D579D-3D4E-46E6-8249-501BACB7D07B}" type="parTrans" cxnId="{7514F663-1936-4A87-88B7-AC80A8466B77}">
      <dgm:prSet/>
      <dgm:spPr/>
      <dgm:t>
        <a:bodyPr/>
        <a:lstStyle/>
        <a:p>
          <a:endParaRPr lang="en-IN" sz="1200"/>
        </a:p>
      </dgm:t>
    </dgm:pt>
    <dgm:pt modelId="{17A5C9FB-7B00-4344-AC23-84CE003C0BED}" type="sibTrans" cxnId="{7514F663-1936-4A87-88B7-AC80A8466B77}">
      <dgm:prSet custT="1"/>
      <dgm:spPr/>
      <dgm:t>
        <a:bodyPr/>
        <a:lstStyle/>
        <a:p>
          <a:endParaRPr lang="en-IN" sz="1200"/>
        </a:p>
      </dgm:t>
    </dgm:pt>
    <dgm:pt modelId="{C18B9FA4-6B57-4256-9542-0301CCA6924B}">
      <dgm:prSet custT="1"/>
      <dgm:spPr>
        <a:solidFill>
          <a:schemeClr val="tx1">
            <a:lumMod val="85000"/>
            <a:lumOff val="15000"/>
          </a:schemeClr>
        </a:solidFill>
      </dgm:spPr>
      <dgm:t>
        <a:bodyPr/>
        <a:lstStyle/>
        <a:p>
          <a:r>
            <a:rPr lang="en-US" sz="1200" dirty="0" smtClean="0"/>
            <a:t>Create images/ Themes</a:t>
          </a:r>
          <a:endParaRPr lang="en-IN" sz="1200" dirty="0"/>
        </a:p>
      </dgm:t>
    </dgm:pt>
    <dgm:pt modelId="{77D7AFF2-95D1-4B3D-A2FE-5F0D00B2D64B}" type="parTrans" cxnId="{C3EEED41-44BC-4809-A2B4-062E5814372F}">
      <dgm:prSet/>
      <dgm:spPr/>
      <dgm:t>
        <a:bodyPr/>
        <a:lstStyle/>
        <a:p>
          <a:endParaRPr lang="en-IN" sz="1200"/>
        </a:p>
      </dgm:t>
    </dgm:pt>
    <dgm:pt modelId="{E790F738-CB15-477C-9874-D5A9C2D9081C}" type="sibTrans" cxnId="{C3EEED41-44BC-4809-A2B4-062E5814372F}">
      <dgm:prSet/>
      <dgm:spPr/>
      <dgm:t>
        <a:bodyPr/>
        <a:lstStyle/>
        <a:p>
          <a:endParaRPr lang="en-IN" sz="1200"/>
        </a:p>
      </dgm:t>
    </dgm:pt>
    <dgm:pt modelId="{E479EE71-F30C-4C9C-A597-6843C458F4E1}">
      <dgm:prSet custT="1"/>
      <dgm:spPr>
        <a:solidFill>
          <a:schemeClr val="tx1">
            <a:lumMod val="85000"/>
            <a:lumOff val="15000"/>
          </a:schemeClr>
        </a:solidFill>
      </dgm:spPr>
      <dgm:t>
        <a:bodyPr/>
        <a:lstStyle/>
        <a:p>
          <a:r>
            <a:rPr lang="en-US" sz="1200" dirty="0" smtClean="0"/>
            <a:t>Incorporate copy &amp; links</a:t>
          </a:r>
          <a:endParaRPr lang="en-IN" sz="1200" dirty="0"/>
        </a:p>
      </dgm:t>
    </dgm:pt>
    <dgm:pt modelId="{E855F2B0-D756-475E-9145-3F85E1DF3F91}" type="parTrans" cxnId="{D115066C-4C77-4E5E-9AF6-43A264647F8F}">
      <dgm:prSet/>
      <dgm:spPr/>
      <dgm:t>
        <a:bodyPr/>
        <a:lstStyle/>
        <a:p>
          <a:endParaRPr lang="en-IN" sz="1200"/>
        </a:p>
      </dgm:t>
    </dgm:pt>
    <dgm:pt modelId="{0930BD8C-D20E-4E1B-AC11-464C2EAAF9BD}" type="sibTrans" cxnId="{D115066C-4C77-4E5E-9AF6-43A264647F8F}">
      <dgm:prSet/>
      <dgm:spPr/>
      <dgm:t>
        <a:bodyPr/>
        <a:lstStyle/>
        <a:p>
          <a:endParaRPr lang="en-IN" sz="1200"/>
        </a:p>
      </dgm:t>
    </dgm:pt>
    <dgm:pt modelId="{612119CA-5B5F-4906-B545-5044A8EE7D58}">
      <dgm:prSet custT="1"/>
      <dgm:spPr>
        <a:solidFill>
          <a:schemeClr val="tx1">
            <a:lumMod val="95000"/>
            <a:lumOff val="5000"/>
          </a:schemeClr>
        </a:solidFill>
      </dgm:spPr>
      <dgm:t>
        <a:bodyPr/>
        <a:lstStyle/>
        <a:p>
          <a:r>
            <a:rPr lang="en-US" sz="1800" b="1" dirty="0" smtClean="0"/>
            <a:t>Web Dev/ QA</a:t>
          </a:r>
          <a:endParaRPr lang="en-IN" sz="1800" b="1" dirty="0"/>
        </a:p>
      </dgm:t>
    </dgm:pt>
    <dgm:pt modelId="{F7C18D7A-E9AA-4B7C-9E7E-6E5E95204800}" type="parTrans" cxnId="{1EC8E440-3571-4DCF-A540-8B9D6ECEA1F8}">
      <dgm:prSet/>
      <dgm:spPr/>
      <dgm:t>
        <a:bodyPr/>
        <a:lstStyle/>
        <a:p>
          <a:endParaRPr lang="en-IN" sz="1200"/>
        </a:p>
      </dgm:t>
    </dgm:pt>
    <dgm:pt modelId="{5195377E-351C-43DF-9C64-E92BDAAAF22A}" type="sibTrans" cxnId="{1EC8E440-3571-4DCF-A540-8B9D6ECEA1F8}">
      <dgm:prSet custT="1"/>
      <dgm:spPr/>
      <dgm:t>
        <a:bodyPr/>
        <a:lstStyle/>
        <a:p>
          <a:endParaRPr lang="en-IN" sz="1200"/>
        </a:p>
      </dgm:t>
    </dgm:pt>
    <dgm:pt modelId="{D474D3BF-4970-4A57-8E8E-2CC137937170}">
      <dgm:prSet custT="1"/>
      <dgm:spPr>
        <a:solidFill>
          <a:schemeClr val="tx1">
            <a:lumMod val="95000"/>
            <a:lumOff val="5000"/>
          </a:schemeClr>
        </a:solidFill>
      </dgm:spPr>
      <dgm:t>
        <a:bodyPr/>
        <a:lstStyle/>
        <a:p>
          <a:r>
            <a:rPr lang="en-US" sz="1200" dirty="0" smtClean="0"/>
            <a:t>Create &amp; test landing page</a:t>
          </a:r>
          <a:endParaRPr lang="en-IN" sz="1200" dirty="0"/>
        </a:p>
      </dgm:t>
    </dgm:pt>
    <dgm:pt modelId="{38BA2801-D1E2-4D05-93E4-40E7C8B794F4}" type="parTrans" cxnId="{C5FC4235-D511-4412-A5D2-E5A51CF679AF}">
      <dgm:prSet/>
      <dgm:spPr/>
      <dgm:t>
        <a:bodyPr/>
        <a:lstStyle/>
        <a:p>
          <a:endParaRPr lang="en-IN" sz="1200"/>
        </a:p>
      </dgm:t>
    </dgm:pt>
    <dgm:pt modelId="{F2A71CF4-B29D-458B-B968-32FF44B9E4F1}" type="sibTrans" cxnId="{C5FC4235-D511-4412-A5D2-E5A51CF679AF}">
      <dgm:prSet/>
      <dgm:spPr/>
      <dgm:t>
        <a:bodyPr/>
        <a:lstStyle/>
        <a:p>
          <a:endParaRPr lang="en-IN" sz="1200"/>
        </a:p>
      </dgm:t>
    </dgm:pt>
    <dgm:pt modelId="{696EC409-5772-4742-90C7-C4C9B34AA335}">
      <dgm:prSet custT="1"/>
      <dgm:spPr>
        <a:solidFill>
          <a:schemeClr val="tx1">
            <a:lumMod val="95000"/>
            <a:lumOff val="5000"/>
          </a:schemeClr>
        </a:solidFill>
      </dgm:spPr>
      <dgm:t>
        <a:bodyPr/>
        <a:lstStyle/>
        <a:p>
          <a:r>
            <a:rPr lang="en-US" sz="1200" dirty="0" smtClean="0"/>
            <a:t> populate the content</a:t>
          </a:r>
          <a:endParaRPr lang="en-IN" sz="1200" dirty="0"/>
        </a:p>
      </dgm:t>
    </dgm:pt>
    <dgm:pt modelId="{499D63BB-5FE3-4957-8A93-19C9D52A5DCC}" type="parTrans" cxnId="{4A086AF7-71E7-4957-B149-5666E13CB0E4}">
      <dgm:prSet/>
      <dgm:spPr/>
      <dgm:t>
        <a:bodyPr/>
        <a:lstStyle/>
        <a:p>
          <a:endParaRPr lang="en-IN" sz="1200"/>
        </a:p>
      </dgm:t>
    </dgm:pt>
    <dgm:pt modelId="{52BE6D24-94E5-4BD5-8A70-3EF54ECCFE36}" type="sibTrans" cxnId="{4A086AF7-71E7-4957-B149-5666E13CB0E4}">
      <dgm:prSet/>
      <dgm:spPr/>
      <dgm:t>
        <a:bodyPr/>
        <a:lstStyle/>
        <a:p>
          <a:endParaRPr lang="en-IN" sz="1200"/>
        </a:p>
      </dgm:t>
    </dgm:pt>
    <dgm:pt modelId="{9C727EF5-F091-474C-809E-D8E78C5D04C9}">
      <dgm:prSet custT="1"/>
      <dgm:spPr>
        <a:solidFill>
          <a:schemeClr val="tx1">
            <a:lumMod val="75000"/>
            <a:lumOff val="25000"/>
          </a:schemeClr>
        </a:solidFill>
      </dgm:spPr>
      <dgm:t>
        <a:bodyPr/>
        <a:lstStyle/>
        <a:p>
          <a:r>
            <a:rPr lang="en-US" sz="1600" b="1" dirty="0" smtClean="0"/>
            <a:t>Review/ Launch</a:t>
          </a:r>
          <a:endParaRPr lang="en-IN" sz="1600" b="1" dirty="0"/>
        </a:p>
      </dgm:t>
    </dgm:pt>
    <dgm:pt modelId="{678BE311-94A5-40A7-9AE8-763F55336D5E}" type="parTrans" cxnId="{DBCEB684-35B8-4D25-9026-C2AC4015B1CF}">
      <dgm:prSet/>
      <dgm:spPr/>
      <dgm:t>
        <a:bodyPr/>
        <a:lstStyle/>
        <a:p>
          <a:endParaRPr lang="en-IN" sz="1200"/>
        </a:p>
      </dgm:t>
    </dgm:pt>
    <dgm:pt modelId="{1E6054AB-E006-4D22-9214-9510036EB4E8}" type="sibTrans" cxnId="{DBCEB684-35B8-4D25-9026-C2AC4015B1CF}">
      <dgm:prSet/>
      <dgm:spPr/>
      <dgm:t>
        <a:bodyPr/>
        <a:lstStyle/>
        <a:p>
          <a:endParaRPr lang="en-IN" sz="1200"/>
        </a:p>
      </dgm:t>
    </dgm:pt>
    <dgm:pt modelId="{2BB343C9-F963-4BA6-B710-8E5BE9BA5BD5}">
      <dgm:prSet custT="1"/>
      <dgm:spPr>
        <a:solidFill>
          <a:schemeClr val="tx1">
            <a:lumMod val="75000"/>
            <a:lumOff val="25000"/>
          </a:schemeClr>
        </a:solidFill>
      </dgm:spPr>
      <dgm:t>
        <a:bodyPr/>
        <a:lstStyle/>
        <a:p>
          <a:r>
            <a:rPr lang="en-US" sz="1200" dirty="0" smtClean="0"/>
            <a:t>Review deliverables</a:t>
          </a:r>
          <a:endParaRPr lang="en-IN" sz="1200" dirty="0"/>
        </a:p>
      </dgm:t>
    </dgm:pt>
    <dgm:pt modelId="{7A221D85-A050-43F6-9C62-15E4800655C5}" type="parTrans" cxnId="{366DD465-E302-4CDB-B5C8-DFDB3341125D}">
      <dgm:prSet/>
      <dgm:spPr/>
      <dgm:t>
        <a:bodyPr/>
        <a:lstStyle/>
        <a:p>
          <a:endParaRPr lang="en-IN" sz="1200"/>
        </a:p>
      </dgm:t>
    </dgm:pt>
    <dgm:pt modelId="{EF6D86A2-D8CC-463F-9DF7-2102888C892A}" type="sibTrans" cxnId="{366DD465-E302-4CDB-B5C8-DFDB3341125D}">
      <dgm:prSet/>
      <dgm:spPr/>
      <dgm:t>
        <a:bodyPr/>
        <a:lstStyle/>
        <a:p>
          <a:endParaRPr lang="en-IN" sz="1200"/>
        </a:p>
      </dgm:t>
    </dgm:pt>
    <dgm:pt modelId="{7CE0123F-DEF3-41A7-821F-F7BE8E537067}">
      <dgm:prSet custT="1"/>
      <dgm:spPr>
        <a:solidFill>
          <a:schemeClr val="tx1">
            <a:lumMod val="75000"/>
            <a:lumOff val="25000"/>
          </a:schemeClr>
        </a:solidFill>
      </dgm:spPr>
      <dgm:t>
        <a:bodyPr/>
        <a:lstStyle/>
        <a:p>
          <a:r>
            <a:rPr lang="en-US" sz="1200" dirty="0" smtClean="0"/>
            <a:t>Approve content</a:t>
          </a:r>
          <a:endParaRPr lang="en-IN" sz="1200" dirty="0"/>
        </a:p>
      </dgm:t>
    </dgm:pt>
    <dgm:pt modelId="{BD006A9D-7FA5-446C-A34A-A592CFC55B86}" type="parTrans" cxnId="{68AB75BF-924D-4869-91E7-5E2175AFE5CA}">
      <dgm:prSet/>
      <dgm:spPr/>
      <dgm:t>
        <a:bodyPr/>
        <a:lstStyle/>
        <a:p>
          <a:endParaRPr lang="en-IN" sz="1200"/>
        </a:p>
      </dgm:t>
    </dgm:pt>
    <dgm:pt modelId="{4E5CE7F1-FCFA-4B2C-B1AB-30DB6DD78E94}" type="sibTrans" cxnId="{68AB75BF-924D-4869-91E7-5E2175AFE5CA}">
      <dgm:prSet/>
      <dgm:spPr/>
      <dgm:t>
        <a:bodyPr/>
        <a:lstStyle/>
        <a:p>
          <a:endParaRPr lang="en-IN" sz="1200"/>
        </a:p>
      </dgm:t>
    </dgm:pt>
    <dgm:pt modelId="{C0796B60-01BB-4413-83FF-92B2F38E9AF7}">
      <dgm:prSet custT="1"/>
      <dgm:spPr>
        <a:solidFill>
          <a:schemeClr val="tx1">
            <a:lumMod val="75000"/>
            <a:lumOff val="25000"/>
          </a:schemeClr>
        </a:solidFill>
      </dgm:spPr>
      <dgm:t>
        <a:bodyPr/>
        <a:lstStyle/>
        <a:p>
          <a:r>
            <a:rPr lang="en-US" sz="1200" dirty="0" smtClean="0"/>
            <a:t>Upload email tool</a:t>
          </a:r>
          <a:endParaRPr lang="en-IN" sz="1200" dirty="0"/>
        </a:p>
      </dgm:t>
    </dgm:pt>
    <dgm:pt modelId="{04384C5D-C553-4BCE-9E0B-CDDC732A3408}" type="parTrans" cxnId="{E7A83DC4-ED0B-4122-B54A-38E9780544E7}">
      <dgm:prSet/>
      <dgm:spPr/>
      <dgm:t>
        <a:bodyPr/>
        <a:lstStyle/>
        <a:p>
          <a:endParaRPr lang="en-IN" sz="1200"/>
        </a:p>
      </dgm:t>
    </dgm:pt>
    <dgm:pt modelId="{E7B8F804-6003-4BCB-9369-FCBB5C57FCBA}" type="sibTrans" cxnId="{E7A83DC4-ED0B-4122-B54A-38E9780544E7}">
      <dgm:prSet/>
      <dgm:spPr/>
      <dgm:t>
        <a:bodyPr/>
        <a:lstStyle/>
        <a:p>
          <a:endParaRPr lang="en-IN" sz="1200"/>
        </a:p>
      </dgm:t>
    </dgm:pt>
    <dgm:pt modelId="{2F1CB612-1CB1-4790-A729-46935FE90749}">
      <dgm:prSet custT="1"/>
      <dgm:spPr>
        <a:solidFill>
          <a:schemeClr val="tx1">
            <a:lumMod val="75000"/>
            <a:lumOff val="25000"/>
          </a:schemeClr>
        </a:solidFill>
      </dgm:spPr>
      <dgm:t>
        <a:bodyPr/>
        <a:lstStyle/>
        <a:p>
          <a:r>
            <a:rPr lang="en-US" sz="1200" dirty="0" smtClean="0"/>
            <a:t>Launch</a:t>
          </a:r>
          <a:endParaRPr lang="en-IN" sz="1200" dirty="0"/>
        </a:p>
      </dgm:t>
    </dgm:pt>
    <dgm:pt modelId="{C43592FA-A296-4375-A9BA-4C85BFBF0D7F}" type="parTrans" cxnId="{CB2E263A-FF73-4E03-BB31-71C7560E5F48}">
      <dgm:prSet/>
      <dgm:spPr/>
      <dgm:t>
        <a:bodyPr/>
        <a:lstStyle/>
        <a:p>
          <a:endParaRPr lang="en-IN" sz="1200"/>
        </a:p>
      </dgm:t>
    </dgm:pt>
    <dgm:pt modelId="{80BD021E-5396-4CBF-9556-D6F9B2454AA2}" type="sibTrans" cxnId="{CB2E263A-FF73-4E03-BB31-71C7560E5F48}">
      <dgm:prSet/>
      <dgm:spPr/>
      <dgm:t>
        <a:bodyPr/>
        <a:lstStyle/>
        <a:p>
          <a:endParaRPr lang="en-IN" sz="1200"/>
        </a:p>
      </dgm:t>
    </dgm:pt>
    <dgm:pt modelId="{D6D0341D-CC33-4D2F-99C4-8B7D046D2927}" type="pres">
      <dgm:prSet presAssocID="{4E34B620-F52D-414B-9210-8935207EADC9}" presName="Name0" presStyleCnt="0">
        <dgm:presLayoutVars>
          <dgm:dir/>
          <dgm:resizeHandles val="exact"/>
        </dgm:presLayoutVars>
      </dgm:prSet>
      <dgm:spPr/>
      <dgm:t>
        <a:bodyPr/>
        <a:lstStyle/>
        <a:p>
          <a:endParaRPr lang="en-IN"/>
        </a:p>
      </dgm:t>
    </dgm:pt>
    <dgm:pt modelId="{9422509A-A04E-41CF-A3BC-DA31099DF546}" type="pres">
      <dgm:prSet presAssocID="{249AEFE2-2994-411A-B858-4EB3D94B8BB1}" presName="node" presStyleLbl="node1" presStyleIdx="0" presStyleCnt="6">
        <dgm:presLayoutVars>
          <dgm:bulletEnabled val="1"/>
        </dgm:presLayoutVars>
      </dgm:prSet>
      <dgm:spPr/>
      <dgm:t>
        <a:bodyPr/>
        <a:lstStyle/>
        <a:p>
          <a:endParaRPr lang="en-IN"/>
        </a:p>
      </dgm:t>
    </dgm:pt>
    <dgm:pt modelId="{AF179F34-A6B8-411D-982D-2AD0144D6571}" type="pres">
      <dgm:prSet presAssocID="{FAC71EBD-321F-4EE1-8561-C7A0A45F7A73}" presName="sibTrans" presStyleLbl="sibTrans2D1" presStyleIdx="0" presStyleCnt="5"/>
      <dgm:spPr/>
      <dgm:t>
        <a:bodyPr/>
        <a:lstStyle/>
        <a:p>
          <a:endParaRPr lang="en-IN"/>
        </a:p>
      </dgm:t>
    </dgm:pt>
    <dgm:pt modelId="{5D1D2D42-DDA7-4D2E-8237-A8D396888E48}" type="pres">
      <dgm:prSet presAssocID="{FAC71EBD-321F-4EE1-8561-C7A0A45F7A73}" presName="connectorText" presStyleLbl="sibTrans2D1" presStyleIdx="0" presStyleCnt="5"/>
      <dgm:spPr/>
      <dgm:t>
        <a:bodyPr/>
        <a:lstStyle/>
        <a:p>
          <a:endParaRPr lang="en-IN"/>
        </a:p>
      </dgm:t>
    </dgm:pt>
    <dgm:pt modelId="{3C8465F5-181E-41A5-835E-0AD8E078BE71}" type="pres">
      <dgm:prSet presAssocID="{5D60C065-A35E-4D22-A1A8-DD643D066960}" presName="node" presStyleLbl="node1" presStyleIdx="1" presStyleCnt="6">
        <dgm:presLayoutVars>
          <dgm:bulletEnabled val="1"/>
        </dgm:presLayoutVars>
      </dgm:prSet>
      <dgm:spPr/>
      <dgm:t>
        <a:bodyPr/>
        <a:lstStyle/>
        <a:p>
          <a:endParaRPr lang="en-IN"/>
        </a:p>
      </dgm:t>
    </dgm:pt>
    <dgm:pt modelId="{0899195D-F987-4CD0-81E2-1FDB1C949E23}" type="pres">
      <dgm:prSet presAssocID="{2CE193AD-A061-47EB-B674-884EC44CD4A8}" presName="sibTrans" presStyleLbl="sibTrans2D1" presStyleIdx="1" presStyleCnt="5"/>
      <dgm:spPr/>
      <dgm:t>
        <a:bodyPr/>
        <a:lstStyle/>
        <a:p>
          <a:endParaRPr lang="en-IN"/>
        </a:p>
      </dgm:t>
    </dgm:pt>
    <dgm:pt modelId="{0085449E-34A1-4325-962C-43A6634F638F}" type="pres">
      <dgm:prSet presAssocID="{2CE193AD-A061-47EB-B674-884EC44CD4A8}" presName="connectorText" presStyleLbl="sibTrans2D1" presStyleIdx="1" presStyleCnt="5"/>
      <dgm:spPr/>
      <dgm:t>
        <a:bodyPr/>
        <a:lstStyle/>
        <a:p>
          <a:endParaRPr lang="en-IN"/>
        </a:p>
      </dgm:t>
    </dgm:pt>
    <dgm:pt modelId="{2691BD67-7581-4FBD-BE3E-6671C21E37D3}" type="pres">
      <dgm:prSet presAssocID="{0068545E-8BD3-4393-826B-8A9108196C10}" presName="node" presStyleLbl="node1" presStyleIdx="2" presStyleCnt="6">
        <dgm:presLayoutVars>
          <dgm:bulletEnabled val="1"/>
        </dgm:presLayoutVars>
      </dgm:prSet>
      <dgm:spPr/>
      <dgm:t>
        <a:bodyPr/>
        <a:lstStyle/>
        <a:p>
          <a:endParaRPr lang="en-IN"/>
        </a:p>
      </dgm:t>
    </dgm:pt>
    <dgm:pt modelId="{D788A752-B086-405C-BD42-3175812739E6}" type="pres">
      <dgm:prSet presAssocID="{8782FF4D-4B1E-4920-9A56-32F338F8B7C1}" presName="sibTrans" presStyleLbl="sibTrans2D1" presStyleIdx="2" presStyleCnt="5"/>
      <dgm:spPr/>
      <dgm:t>
        <a:bodyPr/>
        <a:lstStyle/>
        <a:p>
          <a:endParaRPr lang="en-IN"/>
        </a:p>
      </dgm:t>
    </dgm:pt>
    <dgm:pt modelId="{C771FD72-E97C-42DE-B736-6686E36FADC3}" type="pres">
      <dgm:prSet presAssocID="{8782FF4D-4B1E-4920-9A56-32F338F8B7C1}" presName="connectorText" presStyleLbl="sibTrans2D1" presStyleIdx="2" presStyleCnt="5"/>
      <dgm:spPr/>
      <dgm:t>
        <a:bodyPr/>
        <a:lstStyle/>
        <a:p>
          <a:endParaRPr lang="en-IN"/>
        </a:p>
      </dgm:t>
    </dgm:pt>
    <dgm:pt modelId="{7E1C5A3B-FF22-4841-8797-A0515E4CF120}" type="pres">
      <dgm:prSet presAssocID="{524C372C-AB02-4160-84BC-D153BB0BF7F2}" presName="node" presStyleLbl="node1" presStyleIdx="3" presStyleCnt="6">
        <dgm:presLayoutVars>
          <dgm:bulletEnabled val="1"/>
        </dgm:presLayoutVars>
      </dgm:prSet>
      <dgm:spPr/>
      <dgm:t>
        <a:bodyPr/>
        <a:lstStyle/>
        <a:p>
          <a:endParaRPr lang="en-IN"/>
        </a:p>
      </dgm:t>
    </dgm:pt>
    <dgm:pt modelId="{EB9BD525-F550-4462-B61C-534631DB0BA5}" type="pres">
      <dgm:prSet presAssocID="{17A5C9FB-7B00-4344-AC23-84CE003C0BED}" presName="sibTrans" presStyleLbl="sibTrans2D1" presStyleIdx="3" presStyleCnt="5"/>
      <dgm:spPr/>
      <dgm:t>
        <a:bodyPr/>
        <a:lstStyle/>
        <a:p>
          <a:endParaRPr lang="en-IN"/>
        </a:p>
      </dgm:t>
    </dgm:pt>
    <dgm:pt modelId="{CB63B31C-9EBA-4992-B4EB-705A9547B427}" type="pres">
      <dgm:prSet presAssocID="{17A5C9FB-7B00-4344-AC23-84CE003C0BED}" presName="connectorText" presStyleLbl="sibTrans2D1" presStyleIdx="3" presStyleCnt="5"/>
      <dgm:spPr/>
      <dgm:t>
        <a:bodyPr/>
        <a:lstStyle/>
        <a:p>
          <a:endParaRPr lang="en-IN"/>
        </a:p>
      </dgm:t>
    </dgm:pt>
    <dgm:pt modelId="{3CF159CE-53B5-48F7-AB09-0ECB70287184}" type="pres">
      <dgm:prSet presAssocID="{612119CA-5B5F-4906-B545-5044A8EE7D58}" presName="node" presStyleLbl="node1" presStyleIdx="4" presStyleCnt="6">
        <dgm:presLayoutVars>
          <dgm:bulletEnabled val="1"/>
        </dgm:presLayoutVars>
      </dgm:prSet>
      <dgm:spPr/>
      <dgm:t>
        <a:bodyPr/>
        <a:lstStyle/>
        <a:p>
          <a:endParaRPr lang="en-IN"/>
        </a:p>
      </dgm:t>
    </dgm:pt>
    <dgm:pt modelId="{650FC4A0-D9D2-4B98-86D9-2AE8993B44BD}" type="pres">
      <dgm:prSet presAssocID="{5195377E-351C-43DF-9C64-E92BDAAAF22A}" presName="sibTrans" presStyleLbl="sibTrans2D1" presStyleIdx="4" presStyleCnt="5"/>
      <dgm:spPr/>
      <dgm:t>
        <a:bodyPr/>
        <a:lstStyle/>
        <a:p>
          <a:endParaRPr lang="en-IN"/>
        </a:p>
      </dgm:t>
    </dgm:pt>
    <dgm:pt modelId="{7D572427-BD36-4FC6-9C0B-C56591CDEACA}" type="pres">
      <dgm:prSet presAssocID="{5195377E-351C-43DF-9C64-E92BDAAAF22A}" presName="connectorText" presStyleLbl="sibTrans2D1" presStyleIdx="4" presStyleCnt="5"/>
      <dgm:spPr/>
      <dgm:t>
        <a:bodyPr/>
        <a:lstStyle/>
        <a:p>
          <a:endParaRPr lang="en-IN"/>
        </a:p>
      </dgm:t>
    </dgm:pt>
    <dgm:pt modelId="{4148F670-2DB1-4BBB-854D-8E5191E8DD7B}" type="pres">
      <dgm:prSet presAssocID="{9C727EF5-F091-474C-809E-D8E78C5D04C9}" presName="node" presStyleLbl="node1" presStyleIdx="5" presStyleCnt="6">
        <dgm:presLayoutVars>
          <dgm:bulletEnabled val="1"/>
        </dgm:presLayoutVars>
      </dgm:prSet>
      <dgm:spPr/>
      <dgm:t>
        <a:bodyPr/>
        <a:lstStyle/>
        <a:p>
          <a:endParaRPr lang="en-IN"/>
        </a:p>
      </dgm:t>
    </dgm:pt>
  </dgm:ptLst>
  <dgm:cxnLst>
    <dgm:cxn modelId="{3CD2E811-207A-41C6-8721-EED9ED0BEC1E}" type="presOf" srcId="{17A5C9FB-7B00-4344-AC23-84CE003C0BED}" destId="{EB9BD525-F550-4462-B61C-534631DB0BA5}" srcOrd="0" destOrd="0" presId="urn:microsoft.com/office/officeart/2005/8/layout/process1"/>
    <dgm:cxn modelId="{66D4BB1B-BFE1-49A9-88A0-152BD99A7C48}" type="presOf" srcId="{2CE193AD-A061-47EB-B674-884EC44CD4A8}" destId="{0899195D-F987-4CD0-81E2-1FDB1C949E23}" srcOrd="0" destOrd="0" presId="urn:microsoft.com/office/officeart/2005/8/layout/process1"/>
    <dgm:cxn modelId="{A1A70C7B-B449-4389-9B56-E797CC4CA1AD}" type="presOf" srcId="{FAC71EBD-321F-4EE1-8561-C7A0A45F7A73}" destId="{AF179F34-A6B8-411D-982D-2AD0144D6571}" srcOrd="0" destOrd="0" presId="urn:microsoft.com/office/officeart/2005/8/layout/process1"/>
    <dgm:cxn modelId="{E17AF88C-EE30-4D5C-BB22-92829DA68224}" type="presOf" srcId="{7CE0123F-DEF3-41A7-821F-F7BE8E537067}" destId="{4148F670-2DB1-4BBB-854D-8E5191E8DD7B}" srcOrd="0" destOrd="2" presId="urn:microsoft.com/office/officeart/2005/8/layout/process1"/>
    <dgm:cxn modelId="{9F3C82DB-6BBC-4A22-AD30-465CCA8A7793}" srcId="{249AEFE2-2994-411A-B858-4EB3D94B8BB1}" destId="{C0563EC1-632C-49CF-92A1-55139E0CDB4C}" srcOrd="2" destOrd="0" parTransId="{853048C6-DEDE-41E1-81AF-1A233D561468}" sibTransId="{48FADE81-77D2-4F80-94D7-6FDDA54212F1}"/>
    <dgm:cxn modelId="{451D227D-24F0-4421-8742-0FADE6015D47}" type="presOf" srcId="{C18B9FA4-6B57-4256-9542-0301CCA6924B}" destId="{7E1C5A3B-FF22-4841-8797-A0515E4CF120}" srcOrd="0" destOrd="1" presId="urn:microsoft.com/office/officeart/2005/8/layout/process1"/>
    <dgm:cxn modelId="{C4DE2838-3EF8-4FCA-AC4A-74C847AD3C0B}" type="presOf" srcId="{5D60C065-A35E-4D22-A1A8-DD643D066960}" destId="{3C8465F5-181E-41A5-835E-0AD8E078BE71}" srcOrd="0" destOrd="0" presId="urn:microsoft.com/office/officeart/2005/8/layout/process1"/>
    <dgm:cxn modelId="{4A086AF7-71E7-4957-B149-5666E13CB0E4}" srcId="{612119CA-5B5F-4906-B545-5044A8EE7D58}" destId="{696EC409-5772-4742-90C7-C4C9B34AA335}" srcOrd="1" destOrd="0" parTransId="{499D63BB-5FE3-4957-8A93-19C9D52A5DCC}" sibTransId="{52BE6D24-94E5-4BD5-8A70-3EF54ECCFE36}"/>
    <dgm:cxn modelId="{7514F663-1936-4A87-88B7-AC80A8466B77}" srcId="{4E34B620-F52D-414B-9210-8935207EADC9}" destId="{524C372C-AB02-4160-84BC-D153BB0BF7F2}" srcOrd="3" destOrd="0" parTransId="{117D579D-3D4E-46E6-8249-501BACB7D07B}" sibTransId="{17A5C9FB-7B00-4344-AC23-84CE003C0BED}"/>
    <dgm:cxn modelId="{7AE27590-D45D-4C5B-956F-A8BF6E77571D}" type="presOf" srcId="{2BB343C9-F963-4BA6-B710-8E5BE9BA5BD5}" destId="{4148F670-2DB1-4BBB-854D-8E5191E8DD7B}" srcOrd="0" destOrd="1" presId="urn:microsoft.com/office/officeart/2005/8/layout/process1"/>
    <dgm:cxn modelId="{CFF1E030-A34E-43A1-9E12-BE7583E28259}" type="presOf" srcId="{17A5C9FB-7B00-4344-AC23-84CE003C0BED}" destId="{CB63B31C-9EBA-4992-B4EB-705A9547B427}" srcOrd="1" destOrd="0" presId="urn:microsoft.com/office/officeart/2005/8/layout/process1"/>
    <dgm:cxn modelId="{06399ED3-EF8F-429C-9229-592B63B2C007}" type="presOf" srcId="{8782FF4D-4B1E-4920-9A56-32F338F8B7C1}" destId="{D788A752-B086-405C-BD42-3175812739E6}" srcOrd="0" destOrd="0" presId="urn:microsoft.com/office/officeart/2005/8/layout/process1"/>
    <dgm:cxn modelId="{CB2E263A-FF73-4E03-BB31-71C7560E5F48}" srcId="{9C727EF5-F091-474C-809E-D8E78C5D04C9}" destId="{2F1CB612-1CB1-4790-A729-46935FE90749}" srcOrd="3" destOrd="0" parTransId="{C43592FA-A296-4375-A9BA-4C85BFBF0D7F}" sibTransId="{80BD021E-5396-4CBF-9556-D6F9B2454AA2}"/>
    <dgm:cxn modelId="{7EBBE36D-DD8F-4303-AE7E-D8E8981C3E0A}" srcId="{0068545E-8BD3-4393-826B-8A9108196C10}" destId="{C18799E5-BFC2-48E8-8A1C-D227F5A0ED11}" srcOrd="0" destOrd="0" parTransId="{FADED1B6-CCD6-45E2-8606-2EAA3879D732}" sibTransId="{4EE94DB0-5CCF-4D7F-BC02-B1E18CC1A3BE}"/>
    <dgm:cxn modelId="{C5FC4235-D511-4412-A5D2-E5A51CF679AF}" srcId="{612119CA-5B5F-4906-B545-5044A8EE7D58}" destId="{D474D3BF-4970-4A57-8E8E-2CC137937170}" srcOrd="0" destOrd="0" parTransId="{38BA2801-D1E2-4D05-93E4-40E7C8B794F4}" sibTransId="{F2A71CF4-B29D-458B-B968-32FF44B9E4F1}"/>
    <dgm:cxn modelId="{D79FE21E-6EBA-47C2-AEFA-CEDEDE1901BC}" type="presOf" srcId="{5195377E-351C-43DF-9C64-E92BDAAAF22A}" destId="{7D572427-BD36-4FC6-9C0B-C56591CDEACA}" srcOrd="1" destOrd="0" presId="urn:microsoft.com/office/officeart/2005/8/layout/process1"/>
    <dgm:cxn modelId="{9C5DDE2A-6DEC-4F35-BEF2-B472B8C8CE19}" type="presOf" srcId="{857FE434-7C83-4C5E-B52C-C886A468AB4F}" destId="{3C8465F5-181E-41A5-835E-0AD8E078BE71}" srcOrd="0" destOrd="2" presId="urn:microsoft.com/office/officeart/2005/8/layout/process1"/>
    <dgm:cxn modelId="{1EC8E440-3571-4DCF-A540-8B9D6ECEA1F8}" srcId="{4E34B620-F52D-414B-9210-8935207EADC9}" destId="{612119CA-5B5F-4906-B545-5044A8EE7D58}" srcOrd="4" destOrd="0" parTransId="{F7C18D7A-E9AA-4B7C-9E7E-6E5E95204800}" sibTransId="{5195377E-351C-43DF-9C64-E92BDAAAF22A}"/>
    <dgm:cxn modelId="{CA04368F-F808-42F8-860C-2CFE1F7F27DE}" type="presOf" srcId="{524C372C-AB02-4160-84BC-D153BB0BF7F2}" destId="{7E1C5A3B-FF22-4841-8797-A0515E4CF120}" srcOrd="0" destOrd="0" presId="urn:microsoft.com/office/officeart/2005/8/layout/process1"/>
    <dgm:cxn modelId="{45D824DE-44C1-46EE-B34A-A98C4E3191DE}" type="presOf" srcId="{2F1CB612-1CB1-4790-A729-46935FE90749}" destId="{4148F670-2DB1-4BBB-854D-8E5191E8DD7B}" srcOrd="0" destOrd="4" presId="urn:microsoft.com/office/officeart/2005/8/layout/process1"/>
    <dgm:cxn modelId="{A037FA0F-BA61-4D8F-8DE5-93A374EFDF6B}" type="presOf" srcId="{9C727EF5-F091-474C-809E-D8E78C5D04C9}" destId="{4148F670-2DB1-4BBB-854D-8E5191E8DD7B}" srcOrd="0" destOrd="0" presId="urn:microsoft.com/office/officeart/2005/8/layout/process1"/>
    <dgm:cxn modelId="{53DD36F8-EE4D-4363-B808-CE944B81D0B5}" srcId="{5D60C065-A35E-4D22-A1A8-DD643D066960}" destId="{37484BEE-9E00-4BA8-8939-6B20F60223FB}" srcOrd="0" destOrd="0" parTransId="{5C79460A-2802-44A7-9EFD-8712D29F5B4C}" sibTransId="{1149EAEB-9518-4653-A6B7-9FBB84E5B015}"/>
    <dgm:cxn modelId="{164BBADA-30B0-4267-82E1-D48057E4EA99}" srcId="{4E34B620-F52D-414B-9210-8935207EADC9}" destId="{249AEFE2-2994-411A-B858-4EB3D94B8BB1}" srcOrd="0" destOrd="0" parTransId="{80E75DA0-CF5F-4603-8D24-B87FE7534CA0}" sibTransId="{FAC71EBD-321F-4EE1-8561-C7A0A45F7A73}"/>
    <dgm:cxn modelId="{25D2ED16-7E9F-4623-A1E1-523EB19F6C5B}" type="presOf" srcId="{DE0CA8FB-2027-4597-A0F3-F2A6910C9329}" destId="{9422509A-A04E-41CF-A3BC-DA31099DF546}" srcOrd="0" destOrd="2" presId="urn:microsoft.com/office/officeart/2005/8/layout/process1"/>
    <dgm:cxn modelId="{0B2C2117-69FD-4AD1-80B1-257926187E6D}" type="presOf" srcId="{CDE90F4F-120A-413C-B589-39E4393D2462}" destId="{3C8465F5-181E-41A5-835E-0AD8E078BE71}" srcOrd="0" destOrd="4" presId="urn:microsoft.com/office/officeart/2005/8/layout/process1"/>
    <dgm:cxn modelId="{9FE483AA-83B7-4C92-A5CE-55E963229B2C}" srcId="{249AEFE2-2994-411A-B858-4EB3D94B8BB1}" destId="{DE0CA8FB-2027-4597-A0F3-F2A6910C9329}" srcOrd="1" destOrd="0" parTransId="{52D2EC32-3E9F-41B6-B502-874F0B143353}" sibTransId="{6AC88CF9-574B-48DA-991F-84B11AC0BC7B}"/>
    <dgm:cxn modelId="{AAB15A51-5EAA-456D-A7CC-C33B4E2D5DE0}" type="presOf" srcId="{2CE193AD-A061-47EB-B674-884EC44CD4A8}" destId="{0085449E-34A1-4325-962C-43A6634F638F}" srcOrd="1" destOrd="0" presId="urn:microsoft.com/office/officeart/2005/8/layout/process1"/>
    <dgm:cxn modelId="{A35B3C4F-E126-4D1A-AB56-DCF984301636}" type="presOf" srcId="{C0563EC1-632C-49CF-92A1-55139E0CDB4C}" destId="{9422509A-A04E-41CF-A3BC-DA31099DF546}" srcOrd="0" destOrd="3" presId="urn:microsoft.com/office/officeart/2005/8/layout/process1"/>
    <dgm:cxn modelId="{1FD2518D-DF76-4017-A8B7-A340EA9E13F5}" type="presOf" srcId="{249AEFE2-2994-411A-B858-4EB3D94B8BB1}" destId="{9422509A-A04E-41CF-A3BC-DA31099DF546}" srcOrd="0" destOrd="0" presId="urn:microsoft.com/office/officeart/2005/8/layout/process1"/>
    <dgm:cxn modelId="{3EE4935D-A887-4DC8-B18C-13FDDE6EEF6D}" type="presOf" srcId="{8782FF4D-4B1E-4920-9A56-32F338F8B7C1}" destId="{C771FD72-E97C-42DE-B736-6686E36FADC3}" srcOrd="1" destOrd="0" presId="urn:microsoft.com/office/officeart/2005/8/layout/process1"/>
    <dgm:cxn modelId="{B218BC58-26AE-4ED1-BB23-8F5673D8061E}" type="presOf" srcId="{5695184C-AB7F-4AFD-A08A-3BA4410E06FF}" destId="{2691BD67-7581-4FBD-BE3E-6671C21E37D3}" srcOrd="0" destOrd="2" presId="urn:microsoft.com/office/officeart/2005/8/layout/process1"/>
    <dgm:cxn modelId="{B70839CF-C3F3-4233-A1CC-ACD66A9B5E7E}" type="presOf" srcId="{4E34B620-F52D-414B-9210-8935207EADC9}" destId="{D6D0341D-CC33-4D2F-99C4-8B7D046D2927}" srcOrd="0" destOrd="0" presId="urn:microsoft.com/office/officeart/2005/8/layout/process1"/>
    <dgm:cxn modelId="{FB90A877-346E-46DF-A8C0-19DF2ACA959A}" type="presOf" srcId="{C0796B60-01BB-4413-83FF-92B2F38E9AF7}" destId="{4148F670-2DB1-4BBB-854D-8E5191E8DD7B}" srcOrd="0" destOrd="3" presId="urn:microsoft.com/office/officeart/2005/8/layout/process1"/>
    <dgm:cxn modelId="{6F2B5070-EA62-4AEB-BD8D-D0A1EB167A7F}" type="presOf" srcId="{696EC409-5772-4742-90C7-C4C9B34AA335}" destId="{3CF159CE-53B5-48F7-AB09-0ECB70287184}" srcOrd="0" destOrd="2" presId="urn:microsoft.com/office/officeart/2005/8/layout/process1"/>
    <dgm:cxn modelId="{33EFF486-108A-4BDB-9F65-E6CF115B9667}" srcId="{5D60C065-A35E-4D22-A1A8-DD643D066960}" destId="{CDE90F4F-120A-413C-B589-39E4393D2462}" srcOrd="3" destOrd="0" parTransId="{613689CC-1780-4153-973C-36B55042F933}" sibTransId="{99A1FF21-7A59-45A2-9E72-27718A35C34A}"/>
    <dgm:cxn modelId="{FD6B6241-703C-4CDC-9352-7E56B82836FB}" type="presOf" srcId="{37484BEE-9E00-4BA8-8939-6B20F60223FB}" destId="{3C8465F5-181E-41A5-835E-0AD8E078BE71}" srcOrd="0" destOrd="1" presId="urn:microsoft.com/office/officeart/2005/8/layout/process1"/>
    <dgm:cxn modelId="{F08229A9-0206-4D7B-B985-E340C1CB7845}" type="presOf" srcId="{C18799E5-BFC2-48E8-8A1C-D227F5A0ED11}" destId="{2691BD67-7581-4FBD-BE3E-6671C21E37D3}" srcOrd="0" destOrd="1" presId="urn:microsoft.com/office/officeart/2005/8/layout/process1"/>
    <dgm:cxn modelId="{68AB75BF-924D-4869-91E7-5E2175AFE5CA}" srcId="{9C727EF5-F091-474C-809E-D8E78C5D04C9}" destId="{7CE0123F-DEF3-41A7-821F-F7BE8E537067}" srcOrd="1" destOrd="0" parTransId="{BD006A9D-7FA5-446C-A34A-A592CFC55B86}" sibTransId="{4E5CE7F1-FCFA-4B2C-B1AB-30DB6DD78E94}"/>
    <dgm:cxn modelId="{7B723180-08A1-424A-9D9E-7A15440F87CF}" srcId="{0068545E-8BD3-4393-826B-8A9108196C10}" destId="{5695184C-AB7F-4AFD-A08A-3BA4410E06FF}" srcOrd="1" destOrd="0" parTransId="{5F238F96-31D5-4D4F-A342-BBC315878D1A}" sibTransId="{ECBD6CD0-B7DB-4CE3-AA80-A8694265321D}"/>
    <dgm:cxn modelId="{5071E6A3-18EE-475C-A528-5E8F884F5EAF}" type="presOf" srcId="{C008CA62-7C70-4D1D-983E-5FCCEE3D2640}" destId="{9422509A-A04E-41CF-A3BC-DA31099DF546}" srcOrd="0" destOrd="1" presId="urn:microsoft.com/office/officeart/2005/8/layout/process1"/>
    <dgm:cxn modelId="{25527F96-80C2-43DC-A0F6-07BF121F3C49}" srcId="{0068545E-8BD3-4393-826B-8A9108196C10}" destId="{E2B4E8CA-672E-42EA-8F5B-3C49B07CBFB8}" srcOrd="2" destOrd="0" parTransId="{D8C5D36B-AB5C-4405-AAE8-F0D87AA2FA51}" sibTransId="{5D73B81E-6B2E-4E93-B1A0-B2071EC4CC74}"/>
    <dgm:cxn modelId="{FC708CE0-A7D5-4505-9836-F7F9A2B066A1}" srcId="{5D60C065-A35E-4D22-A1A8-DD643D066960}" destId="{762797F9-1011-4314-9641-54BD21DB20FF}" srcOrd="2" destOrd="0" parTransId="{C568D458-47B3-4F36-9A9D-8D599E5EA44C}" sibTransId="{E83AF202-53AC-4821-8641-FA6F9D6BBCD3}"/>
    <dgm:cxn modelId="{F5DACBA5-014B-478B-BDBC-E863B19D4D50}" type="presOf" srcId="{0068545E-8BD3-4393-826B-8A9108196C10}" destId="{2691BD67-7581-4FBD-BE3E-6671C21E37D3}" srcOrd="0" destOrd="0" presId="urn:microsoft.com/office/officeart/2005/8/layout/process1"/>
    <dgm:cxn modelId="{B6214BA8-6E7B-4C94-9144-FB3D2CF0C93B}" type="presOf" srcId="{FAC71EBD-321F-4EE1-8561-C7A0A45F7A73}" destId="{5D1D2D42-DDA7-4D2E-8237-A8D396888E48}" srcOrd="1" destOrd="0" presId="urn:microsoft.com/office/officeart/2005/8/layout/process1"/>
    <dgm:cxn modelId="{E88BB733-C48E-450F-90E7-8F08C0B09D50}" srcId="{4E34B620-F52D-414B-9210-8935207EADC9}" destId="{5D60C065-A35E-4D22-A1A8-DD643D066960}" srcOrd="1" destOrd="0" parTransId="{FB93E91D-66FC-42DB-9475-EB0AC100C573}" sibTransId="{2CE193AD-A061-47EB-B674-884EC44CD4A8}"/>
    <dgm:cxn modelId="{03A30C2A-F4B1-4E7F-BF4C-764B91D15B0B}" type="presOf" srcId="{D474D3BF-4970-4A57-8E8E-2CC137937170}" destId="{3CF159CE-53B5-48F7-AB09-0ECB70287184}" srcOrd="0" destOrd="1" presId="urn:microsoft.com/office/officeart/2005/8/layout/process1"/>
    <dgm:cxn modelId="{D115066C-4C77-4E5E-9AF6-43A264647F8F}" srcId="{524C372C-AB02-4160-84BC-D153BB0BF7F2}" destId="{E479EE71-F30C-4C9C-A597-6843C458F4E1}" srcOrd="1" destOrd="0" parTransId="{E855F2B0-D756-475E-9145-3F85E1DF3F91}" sibTransId="{0930BD8C-D20E-4E1B-AC11-464C2EAAF9BD}"/>
    <dgm:cxn modelId="{946F446E-74EA-4B9C-83A8-5382718901A2}" type="presOf" srcId="{612119CA-5B5F-4906-B545-5044A8EE7D58}" destId="{3CF159CE-53B5-48F7-AB09-0ECB70287184}" srcOrd="0" destOrd="0" presId="urn:microsoft.com/office/officeart/2005/8/layout/process1"/>
    <dgm:cxn modelId="{366DD465-E302-4CDB-B5C8-DFDB3341125D}" srcId="{9C727EF5-F091-474C-809E-D8E78C5D04C9}" destId="{2BB343C9-F963-4BA6-B710-8E5BE9BA5BD5}" srcOrd="0" destOrd="0" parTransId="{7A221D85-A050-43F6-9C62-15E4800655C5}" sibTransId="{EF6D86A2-D8CC-463F-9DF7-2102888C892A}"/>
    <dgm:cxn modelId="{AF737D63-BF08-41F8-A050-FD5EB07B45AA}" type="presOf" srcId="{5195377E-351C-43DF-9C64-E92BDAAAF22A}" destId="{650FC4A0-D9D2-4B98-86D9-2AE8993B44BD}" srcOrd="0" destOrd="0" presId="urn:microsoft.com/office/officeart/2005/8/layout/process1"/>
    <dgm:cxn modelId="{5B11A03E-EECD-462B-A248-2FB3ED7DD430}" type="presOf" srcId="{E479EE71-F30C-4C9C-A597-6843C458F4E1}" destId="{7E1C5A3B-FF22-4841-8797-A0515E4CF120}" srcOrd="0" destOrd="2" presId="urn:microsoft.com/office/officeart/2005/8/layout/process1"/>
    <dgm:cxn modelId="{C3EEED41-44BC-4809-A2B4-062E5814372F}" srcId="{524C372C-AB02-4160-84BC-D153BB0BF7F2}" destId="{C18B9FA4-6B57-4256-9542-0301CCA6924B}" srcOrd="0" destOrd="0" parTransId="{77D7AFF2-95D1-4B3D-A2FE-5F0D00B2D64B}" sibTransId="{E790F738-CB15-477C-9874-D5A9C2D9081C}"/>
    <dgm:cxn modelId="{0012D8D2-49F4-4255-957E-78912C845587}" type="presOf" srcId="{762797F9-1011-4314-9641-54BD21DB20FF}" destId="{3C8465F5-181E-41A5-835E-0AD8E078BE71}" srcOrd="0" destOrd="3" presId="urn:microsoft.com/office/officeart/2005/8/layout/process1"/>
    <dgm:cxn modelId="{E7A83DC4-ED0B-4122-B54A-38E9780544E7}" srcId="{9C727EF5-F091-474C-809E-D8E78C5D04C9}" destId="{C0796B60-01BB-4413-83FF-92B2F38E9AF7}" srcOrd="2" destOrd="0" parTransId="{04384C5D-C553-4BCE-9E0B-CDDC732A3408}" sibTransId="{E7B8F804-6003-4BCB-9369-FCBB5C57FCBA}"/>
    <dgm:cxn modelId="{A3BE43C4-9846-445F-88CD-DD93996846FE}" type="presOf" srcId="{E2B4E8CA-672E-42EA-8F5B-3C49B07CBFB8}" destId="{2691BD67-7581-4FBD-BE3E-6671C21E37D3}" srcOrd="0" destOrd="3" presId="urn:microsoft.com/office/officeart/2005/8/layout/process1"/>
    <dgm:cxn modelId="{AABC4834-C820-4C8A-8A70-C8A08077A05A}" srcId="{4E34B620-F52D-414B-9210-8935207EADC9}" destId="{0068545E-8BD3-4393-826B-8A9108196C10}" srcOrd="2" destOrd="0" parTransId="{9F5B3520-41CF-4B92-BC0A-D49489D7A6A7}" sibTransId="{8782FF4D-4B1E-4920-9A56-32F338F8B7C1}"/>
    <dgm:cxn modelId="{FC145450-4049-4A3E-8736-DB13E9D5D6BC}" srcId="{5D60C065-A35E-4D22-A1A8-DD643D066960}" destId="{857FE434-7C83-4C5E-B52C-C886A468AB4F}" srcOrd="1" destOrd="0" parTransId="{D931C667-0748-4D13-B52E-2D1717CFC995}" sibTransId="{816020B2-A061-4FB4-94AC-FA257B1D8781}"/>
    <dgm:cxn modelId="{0DABB657-CD4A-46A8-BA70-33181E20A591}" srcId="{249AEFE2-2994-411A-B858-4EB3D94B8BB1}" destId="{C008CA62-7C70-4D1D-983E-5FCCEE3D2640}" srcOrd="0" destOrd="0" parTransId="{51EFE8CE-C1B2-4367-B008-A815C4C81CA8}" sibTransId="{FDBC65CB-32B8-4741-B20D-F2EE648725FA}"/>
    <dgm:cxn modelId="{DBCEB684-35B8-4D25-9026-C2AC4015B1CF}" srcId="{4E34B620-F52D-414B-9210-8935207EADC9}" destId="{9C727EF5-F091-474C-809E-D8E78C5D04C9}" srcOrd="5" destOrd="0" parTransId="{678BE311-94A5-40A7-9AE8-763F55336D5E}" sibTransId="{1E6054AB-E006-4D22-9214-9510036EB4E8}"/>
    <dgm:cxn modelId="{FD261C49-403A-4B85-A985-F69DB5E137C8}" type="presParOf" srcId="{D6D0341D-CC33-4D2F-99C4-8B7D046D2927}" destId="{9422509A-A04E-41CF-A3BC-DA31099DF546}" srcOrd="0" destOrd="0" presId="urn:microsoft.com/office/officeart/2005/8/layout/process1"/>
    <dgm:cxn modelId="{2F69A39C-521E-42C6-8FD3-C765239ED2D6}" type="presParOf" srcId="{D6D0341D-CC33-4D2F-99C4-8B7D046D2927}" destId="{AF179F34-A6B8-411D-982D-2AD0144D6571}" srcOrd="1" destOrd="0" presId="urn:microsoft.com/office/officeart/2005/8/layout/process1"/>
    <dgm:cxn modelId="{18D509F2-7330-4E69-9FD9-BC0043D59A0D}" type="presParOf" srcId="{AF179F34-A6B8-411D-982D-2AD0144D6571}" destId="{5D1D2D42-DDA7-4D2E-8237-A8D396888E48}" srcOrd="0" destOrd="0" presId="urn:microsoft.com/office/officeart/2005/8/layout/process1"/>
    <dgm:cxn modelId="{A06C59AB-E250-4E8C-95E4-6861FB22DAFE}" type="presParOf" srcId="{D6D0341D-CC33-4D2F-99C4-8B7D046D2927}" destId="{3C8465F5-181E-41A5-835E-0AD8E078BE71}" srcOrd="2" destOrd="0" presId="urn:microsoft.com/office/officeart/2005/8/layout/process1"/>
    <dgm:cxn modelId="{BAF8D17D-3767-46B3-BEB9-EDA5AA2B2F1B}" type="presParOf" srcId="{D6D0341D-CC33-4D2F-99C4-8B7D046D2927}" destId="{0899195D-F987-4CD0-81E2-1FDB1C949E23}" srcOrd="3" destOrd="0" presId="urn:microsoft.com/office/officeart/2005/8/layout/process1"/>
    <dgm:cxn modelId="{577A0937-125D-4C09-A442-A48C7BB9C8F7}" type="presParOf" srcId="{0899195D-F987-4CD0-81E2-1FDB1C949E23}" destId="{0085449E-34A1-4325-962C-43A6634F638F}" srcOrd="0" destOrd="0" presId="urn:microsoft.com/office/officeart/2005/8/layout/process1"/>
    <dgm:cxn modelId="{BCF67C19-AD15-4BA6-8B5A-033D92EA33C8}" type="presParOf" srcId="{D6D0341D-CC33-4D2F-99C4-8B7D046D2927}" destId="{2691BD67-7581-4FBD-BE3E-6671C21E37D3}" srcOrd="4" destOrd="0" presId="urn:microsoft.com/office/officeart/2005/8/layout/process1"/>
    <dgm:cxn modelId="{24641C42-8CFD-433E-97C2-C9424F55A5AC}" type="presParOf" srcId="{D6D0341D-CC33-4D2F-99C4-8B7D046D2927}" destId="{D788A752-B086-405C-BD42-3175812739E6}" srcOrd="5" destOrd="0" presId="urn:microsoft.com/office/officeart/2005/8/layout/process1"/>
    <dgm:cxn modelId="{09027EA5-3F5E-490B-9C76-FC90256E592F}" type="presParOf" srcId="{D788A752-B086-405C-BD42-3175812739E6}" destId="{C771FD72-E97C-42DE-B736-6686E36FADC3}" srcOrd="0" destOrd="0" presId="urn:microsoft.com/office/officeart/2005/8/layout/process1"/>
    <dgm:cxn modelId="{4ED0DB65-D4A8-4711-82EF-40C03EC7DF89}" type="presParOf" srcId="{D6D0341D-CC33-4D2F-99C4-8B7D046D2927}" destId="{7E1C5A3B-FF22-4841-8797-A0515E4CF120}" srcOrd="6" destOrd="0" presId="urn:microsoft.com/office/officeart/2005/8/layout/process1"/>
    <dgm:cxn modelId="{41CE36CB-54AB-4FDD-AC5F-20C40949BD17}" type="presParOf" srcId="{D6D0341D-CC33-4D2F-99C4-8B7D046D2927}" destId="{EB9BD525-F550-4462-B61C-534631DB0BA5}" srcOrd="7" destOrd="0" presId="urn:microsoft.com/office/officeart/2005/8/layout/process1"/>
    <dgm:cxn modelId="{F549A376-4D33-4ABC-B1A6-BD93F424A5CF}" type="presParOf" srcId="{EB9BD525-F550-4462-B61C-534631DB0BA5}" destId="{CB63B31C-9EBA-4992-B4EB-705A9547B427}" srcOrd="0" destOrd="0" presId="urn:microsoft.com/office/officeart/2005/8/layout/process1"/>
    <dgm:cxn modelId="{CAC01855-3919-4F59-85C7-90639DA2FBED}" type="presParOf" srcId="{D6D0341D-CC33-4D2F-99C4-8B7D046D2927}" destId="{3CF159CE-53B5-48F7-AB09-0ECB70287184}" srcOrd="8" destOrd="0" presId="urn:microsoft.com/office/officeart/2005/8/layout/process1"/>
    <dgm:cxn modelId="{690B5759-63AF-4AB5-9D9C-C70C81B1E479}" type="presParOf" srcId="{D6D0341D-CC33-4D2F-99C4-8B7D046D2927}" destId="{650FC4A0-D9D2-4B98-86D9-2AE8993B44BD}" srcOrd="9" destOrd="0" presId="urn:microsoft.com/office/officeart/2005/8/layout/process1"/>
    <dgm:cxn modelId="{051A14D6-1A55-4FCD-9CD7-303375108C87}" type="presParOf" srcId="{650FC4A0-D9D2-4B98-86D9-2AE8993B44BD}" destId="{7D572427-BD36-4FC6-9C0B-C56591CDEACA}" srcOrd="0" destOrd="0" presId="urn:microsoft.com/office/officeart/2005/8/layout/process1"/>
    <dgm:cxn modelId="{B9C796BB-FB54-4BF9-B6C7-C8DFF8504A08}" type="presParOf" srcId="{D6D0341D-CC33-4D2F-99C4-8B7D046D2927}" destId="{4148F670-2DB1-4BBB-854D-8E5191E8DD7B}" srcOrd="1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C2CAE7-2403-47AC-A93C-FA0BDBD3B3A4}">
      <dsp:nvSpPr>
        <dsp:cNvPr id="0" name=""/>
        <dsp:cNvSpPr/>
      </dsp:nvSpPr>
      <dsp:spPr>
        <a:xfrm>
          <a:off x="3460" y="169937"/>
          <a:ext cx="3373770" cy="460800"/>
        </a:xfrm>
        <a:prstGeom prst="rect">
          <a:avLst/>
        </a:prstGeom>
        <a:solidFill>
          <a:srgbClr val="009ED6"/>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Why Create </a:t>
          </a:r>
          <a:r>
            <a:rPr lang="en-US" sz="1600" kern="1200" dirty="0" err="1" smtClean="0"/>
            <a:t>Emailers</a:t>
          </a:r>
          <a:r>
            <a:rPr lang="en-US" sz="1600" kern="1200" dirty="0" smtClean="0"/>
            <a:t>?</a:t>
          </a:r>
          <a:endParaRPr lang="en-IN" sz="1600" kern="1200" dirty="0"/>
        </a:p>
      </dsp:txBody>
      <dsp:txXfrm>
        <a:off x="3460" y="169937"/>
        <a:ext cx="3373770" cy="460800"/>
      </dsp:txXfrm>
    </dsp:sp>
    <dsp:sp modelId="{F9513396-60C0-4FB6-83B5-64077B975363}">
      <dsp:nvSpPr>
        <dsp:cNvPr id="0" name=""/>
        <dsp:cNvSpPr/>
      </dsp:nvSpPr>
      <dsp:spPr>
        <a:xfrm>
          <a:off x="3460" y="626109"/>
          <a:ext cx="3373770" cy="3864960"/>
        </a:xfrm>
        <a:prstGeom prst="rect">
          <a:avLst/>
        </a:prstGeom>
        <a:solidFill>
          <a:schemeClr val="accent1">
            <a:alpha val="90000"/>
            <a:tint val="40000"/>
            <a:hueOff val="0"/>
            <a:satOff val="0"/>
            <a:lumOff val="0"/>
            <a:alphaOff val="0"/>
          </a:scheme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kern="1200" dirty="0" smtClean="0"/>
            <a:t>Better access. People may or may not be on social media during office hours, but they definitely check email</a:t>
          </a:r>
          <a:endParaRPr lang="en-IN" sz="1600" b="0" kern="1200" dirty="0"/>
        </a:p>
        <a:p>
          <a:pPr marL="171450" lvl="1" indent="-171450" algn="l" defTabSz="711200">
            <a:lnSpc>
              <a:spcPct val="90000"/>
            </a:lnSpc>
            <a:spcBef>
              <a:spcPct val="0"/>
            </a:spcBef>
            <a:spcAft>
              <a:spcPct val="15000"/>
            </a:spcAft>
            <a:buChar char="••"/>
          </a:pPr>
          <a:endParaRPr lang="en-IN" sz="1600" b="0" kern="1200" dirty="0"/>
        </a:p>
        <a:p>
          <a:pPr marL="171450" lvl="1" indent="-171450" algn="l" defTabSz="711200">
            <a:lnSpc>
              <a:spcPct val="90000"/>
            </a:lnSpc>
            <a:spcBef>
              <a:spcPct val="0"/>
            </a:spcBef>
            <a:spcAft>
              <a:spcPct val="15000"/>
            </a:spcAft>
            <a:buChar char="••"/>
          </a:pPr>
          <a:r>
            <a:rPr lang="en-IN" sz="1600" b="0" kern="1200" dirty="0" smtClean="0"/>
            <a:t>Email has nearly three times as many user accounts as Facebook and Twitter </a:t>
          </a:r>
          <a:r>
            <a:rPr lang="en-IN" sz="1600" b="0" i="1" kern="1200" dirty="0" smtClean="0"/>
            <a:t>combined</a:t>
          </a:r>
          <a:endParaRPr lang="en-IN" sz="1600" b="0" kern="1200" dirty="0"/>
        </a:p>
        <a:p>
          <a:pPr marL="171450" lvl="1" indent="-171450" algn="l" defTabSz="711200">
            <a:lnSpc>
              <a:spcPct val="90000"/>
            </a:lnSpc>
            <a:spcBef>
              <a:spcPct val="0"/>
            </a:spcBef>
            <a:spcAft>
              <a:spcPct val="15000"/>
            </a:spcAft>
            <a:buChar char="••"/>
          </a:pPr>
          <a:endParaRPr lang="en-IN" sz="1600" b="0" kern="1200" dirty="0"/>
        </a:p>
        <a:p>
          <a:pPr marL="171450" lvl="1" indent="-171450" algn="l" defTabSz="711200">
            <a:lnSpc>
              <a:spcPct val="90000"/>
            </a:lnSpc>
            <a:spcBef>
              <a:spcPct val="0"/>
            </a:spcBef>
            <a:spcAft>
              <a:spcPct val="15000"/>
            </a:spcAft>
            <a:buChar char="••"/>
          </a:pPr>
          <a:r>
            <a:rPr lang="en-US" sz="1600" b="0" kern="1200" dirty="0" smtClean="0"/>
            <a:t>Checking email is the most important activity  on </a:t>
          </a:r>
          <a:r>
            <a:rPr lang="en-US" sz="1600" b="0" kern="1200" dirty="0" smtClean="0"/>
            <a:t>smart phones for </a:t>
          </a:r>
          <a:r>
            <a:rPr lang="en-US" sz="1600" b="0" kern="1200" dirty="0" smtClean="0"/>
            <a:t>professionals</a:t>
          </a:r>
          <a:endParaRPr lang="en-IN" sz="1600" b="0" kern="1200" dirty="0"/>
        </a:p>
        <a:p>
          <a:pPr marL="171450" lvl="1" indent="-171450" algn="l" defTabSz="711200">
            <a:lnSpc>
              <a:spcPct val="90000"/>
            </a:lnSpc>
            <a:spcBef>
              <a:spcPct val="0"/>
            </a:spcBef>
            <a:spcAft>
              <a:spcPct val="15000"/>
            </a:spcAft>
            <a:buChar char="••"/>
          </a:pPr>
          <a:endParaRPr lang="en-IN" sz="1600" b="0" kern="1200" dirty="0"/>
        </a:p>
        <a:p>
          <a:pPr marL="171450" lvl="1" indent="-171450" algn="l" defTabSz="711200">
            <a:lnSpc>
              <a:spcPct val="90000"/>
            </a:lnSpc>
            <a:spcBef>
              <a:spcPct val="0"/>
            </a:spcBef>
            <a:spcAft>
              <a:spcPct val="15000"/>
            </a:spcAft>
            <a:buChar char="••"/>
          </a:pPr>
          <a:r>
            <a:rPr lang="en-US" sz="1600" b="0" kern="1200" dirty="0" smtClean="0"/>
            <a:t>49% emails are viewed on mobiles</a:t>
          </a:r>
          <a:endParaRPr lang="en-IN" sz="1600" b="0" kern="1200" dirty="0"/>
        </a:p>
        <a:p>
          <a:pPr marL="171450" lvl="1" indent="-171450" algn="l" defTabSz="711200">
            <a:lnSpc>
              <a:spcPct val="90000"/>
            </a:lnSpc>
            <a:spcBef>
              <a:spcPct val="0"/>
            </a:spcBef>
            <a:spcAft>
              <a:spcPct val="15000"/>
            </a:spcAft>
            <a:buChar char="••"/>
          </a:pPr>
          <a:endParaRPr lang="en-IN" sz="1600" kern="1200" dirty="0"/>
        </a:p>
      </dsp:txBody>
      <dsp:txXfrm>
        <a:off x="3460" y="626109"/>
        <a:ext cx="3373770" cy="3864960"/>
      </dsp:txXfrm>
    </dsp:sp>
    <dsp:sp modelId="{0C80AEBF-B57C-45F1-AA1C-CC1BD6A9D20D}">
      <dsp:nvSpPr>
        <dsp:cNvPr id="0" name=""/>
        <dsp:cNvSpPr/>
      </dsp:nvSpPr>
      <dsp:spPr>
        <a:xfrm>
          <a:off x="3849559" y="172503"/>
          <a:ext cx="3373770" cy="460800"/>
        </a:xfrm>
        <a:prstGeom prst="rect">
          <a:avLst/>
        </a:prstGeom>
        <a:solidFill>
          <a:srgbClr val="009ED6"/>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Emailer Topics </a:t>
          </a:r>
          <a:endParaRPr lang="en-IN" sz="1600" kern="1200" dirty="0"/>
        </a:p>
      </dsp:txBody>
      <dsp:txXfrm>
        <a:off x="3849559" y="172503"/>
        <a:ext cx="3373770" cy="460800"/>
      </dsp:txXfrm>
    </dsp:sp>
    <dsp:sp modelId="{AD8A98B5-46F9-4516-B34C-E357FC45D13B}">
      <dsp:nvSpPr>
        <dsp:cNvPr id="0" name=""/>
        <dsp:cNvSpPr/>
      </dsp:nvSpPr>
      <dsp:spPr>
        <a:xfrm>
          <a:off x="3849559" y="626109"/>
          <a:ext cx="3373770" cy="3864960"/>
        </a:xfrm>
        <a:prstGeom prst="rect">
          <a:avLst/>
        </a:prstGeom>
        <a:solidFill>
          <a:schemeClr val="accent1">
            <a:alpha val="90000"/>
            <a:tint val="40000"/>
            <a:hueOff val="0"/>
            <a:satOff val="0"/>
            <a:lumOff val="0"/>
            <a:alphaOff val="0"/>
          </a:scheme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Introduction to the event (with link to website)</a:t>
          </a:r>
          <a:endParaRPr lang="en-IN" sz="1600" kern="1200" dirty="0"/>
        </a:p>
        <a:p>
          <a:pPr marL="171450" lvl="1" indent="-171450" algn="l" defTabSz="711200">
            <a:lnSpc>
              <a:spcPct val="90000"/>
            </a:lnSpc>
            <a:spcBef>
              <a:spcPct val="0"/>
            </a:spcBef>
            <a:spcAft>
              <a:spcPct val="15000"/>
            </a:spcAft>
            <a:buChar char="••"/>
          </a:pPr>
          <a:endParaRPr lang="en-IN" sz="1600" kern="1200" dirty="0"/>
        </a:p>
        <a:p>
          <a:pPr marL="171450" lvl="1" indent="-171450" algn="l" defTabSz="711200">
            <a:lnSpc>
              <a:spcPct val="90000"/>
            </a:lnSpc>
            <a:spcBef>
              <a:spcPct val="0"/>
            </a:spcBef>
            <a:spcAft>
              <a:spcPct val="15000"/>
            </a:spcAft>
            <a:buChar char="••"/>
          </a:pPr>
          <a:r>
            <a:rPr lang="en-US" sz="1600" kern="1200" dirty="0" smtClean="0"/>
            <a:t>Have seen the benefits of school management software?</a:t>
          </a:r>
          <a:endParaRPr lang="en-IN" sz="1600" kern="1200" dirty="0"/>
        </a:p>
        <a:p>
          <a:pPr marL="171450" lvl="1" indent="-171450" algn="l" defTabSz="711200">
            <a:lnSpc>
              <a:spcPct val="90000"/>
            </a:lnSpc>
            <a:spcBef>
              <a:spcPct val="0"/>
            </a:spcBef>
            <a:spcAft>
              <a:spcPct val="15000"/>
            </a:spcAft>
            <a:buChar char="••"/>
          </a:pPr>
          <a:endParaRPr lang="en-IN" sz="1600" kern="1200" dirty="0"/>
        </a:p>
        <a:p>
          <a:pPr marL="171450" lvl="1" indent="-171450" algn="l" defTabSz="711200">
            <a:lnSpc>
              <a:spcPct val="90000"/>
            </a:lnSpc>
            <a:spcBef>
              <a:spcPct val="0"/>
            </a:spcBef>
            <a:spcAft>
              <a:spcPct val="15000"/>
            </a:spcAft>
            <a:buChar char="••"/>
          </a:pPr>
          <a:r>
            <a:rPr lang="en-US" sz="1600" kern="1200" dirty="0" smtClean="0"/>
            <a:t>Update about different offers</a:t>
          </a:r>
          <a:endParaRPr lang="en-IN" sz="1600" kern="1200" dirty="0"/>
        </a:p>
        <a:p>
          <a:pPr marL="171450" lvl="1" indent="-171450" algn="l" defTabSz="711200">
            <a:lnSpc>
              <a:spcPct val="90000"/>
            </a:lnSpc>
            <a:spcBef>
              <a:spcPct val="0"/>
            </a:spcBef>
            <a:spcAft>
              <a:spcPct val="15000"/>
            </a:spcAft>
            <a:buChar char="••"/>
          </a:pPr>
          <a:endParaRPr lang="en-IN" sz="1600" kern="1200" dirty="0"/>
        </a:p>
        <a:p>
          <a:pPr marL="171450" lvl="1" indent="-171450" algn="l" defTabSz="711200">
            <a:lnSpc>
              <a:spcPct val="90000"/>
            </a:lnSpc>
            <a:spcBef>
              <a:spcPct val="0"/>
            </a:spcBef>
            <a:spcAft>
              <a:spcPct val="15000"/>
            </a:spcAft>
            <a:buChar char="••"/>
          </a:pPr>
          <a:r>
            <a:rPr lang="en-US" sz="1600" kern="1200" dirty="0" smtClean="0"/>
            <a:t>Embed </a:t>
          </a:r>
          <a:r>
            <a:rPr lang="en-US" sz="1600" kern="1200" dirty="0" err="1" smtClean="0"/>
            <a:t>infographics</a:t>
          </a:r>
          <a:r>
            <a:rPr lang="en-US" sz="1600" kern="1200" dirty="0" smtClean="0"/>
            <a:t> to the </a:t>
          </a:r>
          <a:r>
            <a:rPr lang="en-US" sz="1600" kern="1200" dirty="0" err="1" smtClean="0"/>
            <a:t>emailers</a:t>
          </a:r>
          <a:endParaRPr lang="en-IN" sz="1600" kern="1200" dirty="0"/>
        </a:p>
      </dsp:txBody>
      <dsp:txXfrm>
        <a:off x="3849559" y="626109"/>
        <a:ext cx="3373770" cy="3864960"/>
      </dsp:txXfrm>
    </dsp:sp>
    <dsp:sp modelId="{3D9D14DD-3AE4-4F16-AA8B-24E4F1456458}">
      <dsp:nvSpPr>
        <dsp:cNvPr id="0" name=""/>
        <dsp:cNvSpPr/>
      </dsp:nvSpPr>
      <dsp:spPr>
        <a:xfrm>
          <a:off x="7695657" y="158854"/>
          <a:ext cx="3373770" cy="460800"/>
        </a:xfrm>
        <a:prstGeom prst="rect">
          <a:avLst/>
        </a:prstGeom>
        <a:solidFill>
          <a:srgbClr val="009ED6"/>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Emailer Database:</a:t>
          </a:r>
          <a:endParaRPr lang="en-IN" sz="1600" kern="1200" dirty="0"/>
        </a:p>
      </dsp:txBody>
      <dsp:txXfrm>
        <a:off x="7695657" y="158854"/>
        <a:ext cx="3373770" cy="460800"/>
      </dsp:txXfrm>
    </dsp:sp>
    <dsp:sp modelId="{22DEE760-31FC-4823-A6E6-BC56A9EFED2E}">
      <dsp:nvSpPr>
        <dsp:cNvPr id="0" name=""/>
        <dsp:cNvSpPr/>
      </dsp:nvSpPr>
      <dsp:spPr>
        <a:xfrm>
          <a:off x="7695657" y="612466"/>
          <a:ext cx="3373770" cy="3864960"/>
        </a:xfrm>
        <a:prstGeom prst="rect">
          <a:avLst/>
        </a:prstGeom>
        <a:solidFill>
          <a:schemeClr val="accent1">
            <a:alpha val="90000"/>
            <a:tint val="40000"/>
            <a:hueOff val="0"/>
            <a:satOff val="0"/>
            <a:lumOff val="0"/>
            <a:alphaOff val="0"/>
          </a:schemeClr>
        </a:solidFill>
        <a:ln w="12700" cap="flat" cmpd="sng" algn="ctr">
          <a:solidFill>
            <a:schemeClr val="tx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Existing database</a:t>
          </a:r>
          <a:endParaRPr lang="en-IN" sz="1600" kern="1200" dirty="0"/>
        </a:p>
        <a:p>
          <a:pPr marL="171450" lvl="1" indent="-171450" algn="l" defTabSz="711200">
            <a:lnSpc>
              <a:spcPct val="90000"/>
            </a:lnSpc>
            <a:spcBef>
              <a:spcPct val="0"/>
            </a:spcBef>
            <a:spcAft>
              <a:spcPct val="15000"/>
            </a:spcAft>
            <a:buChar char="••"/>
          </a:pPr>
          <a:endParaRPr lang="en-IN" sz="1600" kern="1200" dirty="0"/>
        </a:p>
        <a:p>
          <a:pPr marL="171450" lvl="1" indent="-171450" algn="l" defTabSz="711200">
            <a:lnSpc>
              <a:spcPct val="90000"/>
            </a:lnSpc>
            <a:spcBef>
              <a:spcPct val="0"/>
            </a:spcBef>
            <a:spcAft>
              <a:spcPct val="15000"/>
            </a:spcAft>
            <a:buChar char="••"/>
          </a:pPr>
          <a:r>
            <a:rPr lang="en-US" sz="1600" kern="1200" dirty="0" smtClean="0"/>
            <a:t>Other Database</a:t>
          </a:r>
          <a:endParaRPr lang="en-IN" sz="1600" kern="1200" dirty="0"/>
        </a:p>
      </dsp:txBody>
      <dsp:txXfrm>
        <a:off x="7695657" y="612466"/>
        <a:ext cx="3373770" cy="38649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22509A-A04E-41CF-A3BC-DA31099DF546}">
      <dsp:nvSpPr>
        <dsp:cNvPr id="0" name=""/>
        <dsp:cNvSpPr/>
      </dsp:nvSpPr>
      <dsp:spPr>
        <a:xfrm>
          <a:off x="0" y="1267595"/>
          <a:ext cx="1231392" cy="1962531"/>
        </a:xfrm>
        <a:prstGeom prst="roundRect">
          <a:avLst>
            <a:gd name="adj" fmla="val 10000"/>
          </a:avLst>
        </a:prstGeom>
        <a:solidFill>
          <a:schemeClr val="tx1">
            <a:lumMod val="50000"/>
            <a:lumOff val="5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Initial Planning</a:t>
          </a:r>
          <a:endParaRPr lang="en-IN" sz="1800" b="1" kern="1200" dirty="0"/>
        </a:p>
        <a:p>
          <a:pPr marL="114300" lvl="1" indent="-114300" algn="l" defTabSz="533400">
            <a:lnSpc>
              <a:spcPct val="90000"/>
            </a:lnSpc>
            <a:spcBef>
              <a:spcPct val="0"/>
            </a:spcBef>
            <a:spcAft>
              <a:spcPct val="15000"/>
            </a:spcAft>
            <a:buChar char="••"/>
          </a:pPr>
          <a:r>
            <a:rPr lang="en-US" sz="1200" kern="1200" dirty="0" smtClean="0"/>
            <a:t>Define Campaign Objectives</a:t>
          </a:r>
          <a:endParaRPr lang="en-IN" sz="1200" kern="1200" dirty="0"/>
        </a:p>
        <a:p>
          <a:pPr marL="114300" lvl="1" indent="-114300" algn="l" defTabSz="533400">
            <a:lnSpc>
              <a:spcPct val="90000"/>
            </a:lnSpc>
            <a:spcBef>
              <a:spcPct val="0"/>
            </a:spcBef>
            <a:spcAft>
              <a:spcPct val="15000"/>
            </a:spcAft>
            <a:buChar char="••"/>
          </a:pPr>
          <a:r>
            <a:rPr lang="en-US" sz="1200" kern="1200" dirty="0" smtClean="0"/>
            <a:t>Describe Audience</a:t>
          </a:r>
          <a:endParaRPr lang="en-IN" sz="1200" kern="1200" dirty="0"/>
        </a:p>
        <a:p>
          <a:pPr marL="114300" lvl="1" indent="-114300" algn="l" defTabSz="533400">
            <a:lnSpc>
              <a:spcPct val="90000"/>
            </a:lnSpc>
            <a:spcBef>
              <a:spcPct val="0"/>
            </a:spcBef>
            <a:spcAft>
              <a:spcPct val="15000"/>
            </a:spcAft>
            <a:buChar char="••"/>
          </a:pPr>
          <a:r>
            <a:rPr lang="en-US" sz="1200" kern="1200" dirty="0" smtClean="0"/>
            <a:t>Define Logistics</a:t>
          </a:r>
          <a:endParaRPr lang="en-IN" sz="1200" kern="1200" dirty="0"/>
        </a:p>
      </dsp:txBody>
      <dsp:txXfrm>
        <a:off x="0" y="1267595"/>
        <a:ext cx="1231392" cy="1962531"/>
      </dsp:txXfrm>
    </dsp:sp>
    <dsp:sp modelId="{AF179F34-A6B8-411D-982D-2AD0144D6571}">
      <dsp:nvSpPr>
        <dsp:cNvPr id="0" name=""/>
        <dsp:cNvSpPr/>
      </dsp:nvSpPr>
      <dsp:spPr>
        <a:xfrm>
          <a:off x="1354531" y="2096168"/>
          <a:ext cx="261055" cy="30538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p>
      </dsp:txBody>
      <dsp:txXfrm>
        <a:off x="1354531" y="2096168"/>
        <a:ext cx="261055" cy="305385"/>
      </dsp:txXfrm>
    </dsp:sp>
    <dsp:sp modelId="{3C8465F5-181E-41A5-835E-0AD8E078BE71}">
      <dsp:nvSpPr>
        <dsp:cNvPr id="0" name=""/>
        <dsp:cNvSpPr/>
      </dsp:nvSpPr>
      <dsp:spPr>
        <a:xfrm>
          <a:off x="1723948" y="1267595"/>
          <a:ext cx="1231392" cy="1962531"/>
        </a:xfrm>
        <a:prstGeom prst="roundRect">
          <a:avLst>
            <a:gd name="adj" fmla="val 10000"/>
          </a:avLst>
        </a:prstGeom>
        <a:solidFill>
          <a:schemeClr val="tx1">
            <a:lumMod val="65000"/>
            <a:lumOff val="3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Content Strategy</a:t>
          </a:r>
          <a:endParaRPr lang="en-IN" sz="1800" b="1" kern="1200" dirty="0"/>
        </a:p>
        <a:p>
          <a:pPr marL="114300" lvl="1" indent="-114300" algn="l" defTabSz="533400">
            <a:lnSpc>
              <a:spcPct val="90000"/>
            </a:lnSpc>
            <a:spcBef>
              <a:spcPct val="0"/>
            </a:spcBef>
            <a:spcAft>
              <a:spcPct val="15000"/>
            </a:spcAft>
            <a:buChar char="••"/>
          </a:pPr>
          <a:r>
            <a:rPr lang="en-US" sz="1200" kern="1200" dirty="0" smtClean="0"/>
            <a:t>Create wireframe</a:t>
          </a:r>
          <a:endParaRPr lang="en-IN" sz="1200" kern="1200" dirty="0"/>
        </a:p>
        <a:p>
          <a:pPr marL="114300" lvl="1" indent="-114300" algn="l" defTabSz="533400">
            <a:lnSpc>
              <a:spcPct val="90000"/>
            </a:lnSpc>
            <a:spcBef>
              <a:spcPct val="0"/>
            </a:spcBef>
            <a:spcAft>
              <a:spcPct val="15000"/>
            </a:spcAft>
            <a:buChar char="••"/>
          </a:pPr>
          <a:r>
            <a:rPr lang="en-US" sz="1200" kern="1200" dirty="0" smtClean="0"/>
            <a:t>Draft Copy</a:t>
          </a:r>
          <a:endParaRPr lang="en-IN" sz="1200" kern="1200" dirty="0"/>
        </a:p>
        <a:p>
          <a:pPr marL="114300" lvl="1" indent="-114300" algn="l" defTabSz="533400">
            <a:lnSpc>
              <a:spcPct val="90000"/>
            </a:lnSpc>
            <a:spcBef>
              <a:spcPct val="0"/>
            </a:spcBef>
            <a:spcAft>
              <a:spcPct val="15000"/>
            </a:spcAft>
            <a:buChar char="••"/>
          </a:pPr>
          <a:r>
            <a:rPr lang="en-US" sz="1200" kern="1200" dirty="0" smtClean="0"/>
            <a:t>Set Landing Page</a:t>
          </a:r>
          <a:endParaRPr lang="en-IN" sz="1200" kern="1200" dirty="0"/>
        </a:p>
        <a:p>
          <a:pPr marL="114300" lvl="1" indent="-114300" algn="l" defTabSz="533400">
            <a:lnSpc>
              <a:spcPct val="90000"/>
            </a:lnSpc>
            <a:spcBef>
              <a:spcPct val="0"/>
            </a:spcBef>
            <a:spcAft>
              <a:spcPct val="15000"/>
            </a:spcAft>
            <a:buChar char="••"/>
          </a:pPr>
          <a:r>
            <a:rPr lang="en-US" sz="1200" kern="1200" dirty="0" smtClean="0"/>
            <a:t>Define Metrics</a:t>
          </a:r>
          <a:endParaRPr lang="en-IN" sz="1200" kern="1200" dirty="0"/>
        </a:p>
      </dsp:txBody>
      <dsp:txXfrm>
        <a:off x="1723948" y="1267595"/>
        <a:ext cx="1231392" cy="1962531"/>
      </dsp:txXfrm>
    </dsp:sp>
    <dsp:sp modelId="{0899195D-F987-4CD0-81E2-1FDB1C949E23}">
      <dsp:nvSpPr>
        <dsp:cNvPr id="0" name=""/>
        <dsp:cNvSpPr/>
      </dsp:nvSpPr>
      <dsp:spPr>
        <a:xfrm>
          <a:off x="3078480" y="2096168"/>
          <a:ext cx="261055" cy="30538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p>
      </dsp:txBody>
      <dsp:txXfrm>
        <a:off x="3078480" y="2096168"/>
        <a:ext cx="261055" cy="305385"/>
      </dsp:txXfrm>
    </dsp:sp>
    <dsp:sp modelId="{2691BD67-7581-4FBD-BE3E-6671C21E37D3}">
      <dsp:nvSpPr>
        <dsp:cNvPr id="0" name=""/>
        <dsp:cNvSpPr/>
      </dsp:nvSpPr>
      <dsp:spPr>
        <a:xfrm>
          <a:off x="3447897" y="1267595"/>
          <a:ext cx="1231392" cy="1962531"/>
        </a:xfrm>
        <a:prstGeom prst="roundRect">
          <a:avLst>
            <a:gd name="adj" fmla="val 10000"/>
          </a:avLst>
        </a:prstGeom>
        <a:solidFill>
          <a:schemeClr val="tx1">
            <a:lumMod val="75000"/>
            <a:lumOff val="2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Tracking Logistics</a:t>
          </a:r>
          <a:endParaRPr lang="en-IN" sz="1800" b="1" kern="1200" dirty="0"/>
        </a:p>
        <a:p>
          <a:pPr marL="114300" lvl="1" indent="-114300" algn="l" defTabSz="533400">
            <a:lnSpc>
              <a:spcPct val="90000"/>
            </a:lnSpc>
            <a:spcBef>
              <a:spcPct val="0"/>
            </a:spcBef>
            <a:spcAft>
              <a:spcPct val="15000"/>
            </a:spcAft>
            <a:buChar char="••"/>
          </a:pPr>
          <a:r>
            <a:rPr lang="en-US" sz="1200" kern="1200" dirty="0" smtClean="0"/>
            <a:t>Create tagged URLs</a:t>
          </a:r>
          <a:endParaRPr lang="en-IN" sz="1200" kern="1200" dirty="0"/>
        </a:p>
        <a:p>
          <a:pPr marL="114300" lvl="1" indent="-114300" algn="l" defTabSz="533400">
            <a:lnSpc>
              <a:spcPct val="90000"/>
            </a:lnSpc>
            <a:spcBef>
              <a:spcPct val="0"/>
            </a:spcBef>
            <a:spcAft>
              <a:spcPct val="15000"/>
            </a:spcAft>
            <a:buChar char="••"/>
          </a:pPr>
          <a:r>
            <a:rPr lang="en-US" sz="1200" kern="1200" dirty="0" smtClean="0"/>
            <a:t>Request landing page</a:t>
          </a:r>
          <a:endParaRPr lang="en-IN" sz="1200" kern="1200" dirty="0"/>
        </a:p>
        <a:p>
          <a:pPr marL="114300" lvl="1" indent="-114300" algn="l" defTabSz="533400">
            <a:lnSpc>
              <a:spcPct val="90000"/>
            </a:lnSpc>
            <a:spcBef>
              <a:spcPct val="0"/>
            </a:spcBef>
            <a:spcAft>
              <a:spcPct val="15000"/>
            </a:spcAft>
            <a:buChar char="••"/>
          </a:pPr>
          <a:r>
            <a:rPr lang="en-US" sz="1200" kern="1200" dirty="0" smtClean="0"/>
            <a:t>Create GA Goal</a:t>
          </a:r>
          <a:endParaRPr lang="en-IN" sz="1200" kern="1200" dirty="0"/>
        </a:p>
      </dsp:txBody>
      <dsp:txXfrm>
        <a:off x="3447897" y="1267595"/>
        <a:ext cx="1231392" cy="1962531"/>
      </dsp:txXfrm>
    </dsp:sp>
    <dsp:sp modelId="{D788A752-B086-405C-BD42-3175812739E6}">
      <dsp:nvSpPr>
        <dsp:cNvPr id="0" name=""/>
        <dsp:cNvSpPr/>
      </dsp:nvSpPr>
      <dsp:spPr>
        <a:xfrm>
          <a:off x="4802428" y="2096168"/>
          <a:ext cx="261055" cy="30538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p>
      </dsp:txBody>
      <dsp:txXfrm>
        <a:off x="4802428" y="2096168"/>
        <a:ext cx="261055" cy="305385"/>
      </dsp:txXfrm>
    </dsp:sp>
    <dsp:sp modelId="{7E1C5A3B-FF22-4841-8797-A0515E4CF120}">
      <dsp:nvSpPr>
        <dsp:cNvPr id="0" name=""/>
        <dsp:cNvSpPr/>
      </dsp:nvSpPr>
      <dsp:spPr>
        <a:xfrm>
          <a:off x="5171846" y="1267595"/>
          <a:ext cx="1231392" cy="1962531"/>
        </a:xfrm>
        <a:prstGeom prst="roundRect">
          <a:avLst>
            <a:gd name="adj" fmla="val 10000"/>
          </a:avLst>
        </a:prstGeom>
        <a:solidFill>
          <a:schemeClr val="tx1">
            <a:lumMod val="85000"/>
            <a:lumOff val="1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Content Creation</a:t>
          </a:r>
          <a:endParaRPr lang="en-IN" sz="1800" b="1" kern="1200" dirty="0"/>
        </a:p>
        <a:p>
          <a:pPr marL="114300" lvl="1" indent="-114300" algn="l" defTabSz="533400">
            <a:lnSpc>
              <a:spcPct val="90000"/>
            </a:lnSpc>
            <a:spcBef>
              <a:spcPct val="0"/>
            </a:spcBef>
            <a:spcAft>
              <a:spcPct val="15000"/>
            </a:spcAft>
            <a:buChar char="••"/>
          </a:pPr>
          <a:r>
            <a:rPr lang="en-US" sz="1200" kern="1200" dirty="0" smtClean="0"/>
            <a:t>Create images/ Themes</a:t>
          </a:r>
          <a:endParaRPr lang="en-IN" sz="1200" kern="1200" dirty="0"/>
        </a:p>
        <a:p>
          <a:pPr marL="114300" lvl="1" indent="-114300" algn="l" defTabSz="533400">
            <a:lnSpc>
              <a:spcPct val="90000"/>
            </a:lnSpc>
            <a:spcBef>
              <a:spcPct val="0"/>
            </a:spcBef>
            <a:spcAft>
              <a:spcPct val="15000"/>
            </a:spcAft>
            <a:buChar char="••"/>
          </a:pPr>
          <a:r>
            <a:rPr lang="en-US" sz="1200" kern="1200" dirty="0" smtClean="0"/>
            <a:t>Incorporate copy &amp; links</a:t>
          </a:r>
          <a:endParaRPr lang="en-IN" sz="1200" kern="1200" dirty="0"/>
        </a:p>
      </dsp:txBody>
      <dsp:txXfrm>
        <a:off x="5171846" y="1267595"/>
        <a:ext cx="1231392" cy="1962531"/>
      </dsp:txXfrm>
    </dsp:sp>
    <dsp:sp modelId="{EB9BD525-F550-4462-B61C-534631DB0BA5}">
      <dsp:nvSpPr>
        <dsp:cNvPr id="0" name=""/>
        <dsp:cNvSpPr/>
      </dsp:nvSpPr>
      <dsp:spPr>
        <a:xfrm>
          <a:off x="6526377" y="2096168"/>
          <a:ext cx="261055" cy="30538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p>
      </dsp:txBody>
      <dsp:txXfrm>
        <a:off x="6526377" y="2096168"/>
        <a:ext cx="261055" cy="305385"/>
      </dsp:txXfrm>
    </dsp:sp>
    <dsp:sp modelId="{3CF159CE-53B5-48F7-AB09-0ECB70287184}">
      <dsp:nvSpPr>
        <dsp:cNvPr id="0" name=""/>
        <dsp:cNvSpPr/>
      </dsp:nvSpPr>
      <dsp:spPr>
        <a:xfrm>
          <a:off x="6895795" y="1267595"/>
          <a:ext cx="1231392" cy="1962531"/>
        </a:xfrm>
        <a:prstGeom prst="roundRect">
          <a:avLst>
            <a:gd name="adj" fmla="val 10000"/>
          </a:avLst>
        </a:prstGeom>
        <a:solidFill>
          <a:schemeClr val="tx1">
            <a:lumMod val="95000"/>
            <a:lumOff val="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t>Web Dev/ QA</a:t>
          </a:r>
          <a:endParaRPr lang="en-IN" sz="1800" b="1" kern="1200" dirty="0"/>
        </a:p>
        <a:p>
          <a:pPr marL="114300" lvl="1" indent="-114300" algn="l" defTabSz="533400">
            <a:lnSpc>
              <a:spcPct val="90000"/>
            </a:lnSpc>
            <a:spcBef>
              <a:spcPct val="0"/>
            </a:spcBef>
            <a:spcAft>
              <a:spcPct val="15000"/>
            </a:spcAft>
            <a:buChar char="••"/>
          </a:pPr>
          <a:r>
            <a:rPr lang="en-US" sz="1200" kern="1200" dirty="0" smtClean="0"/>
            <a:t>Create &amp; test landing page</a:t>
          </a:r>
          <a:endParaRPr lang="en-IN" sz="1200" kern="1200" dirty="0"/>
        </a:p>
        <a:p>
          <a:pPr marL="114300" lvl="1" indent="-114300" algn="l" defTabSz="533400">
            <a:lnSpc>
              <a:spcPct val="90000"/>
            </a:lnSpc>
            <a:spcBef>
              <a:spcPct val="0"/>
            </a:spcBef>
            <a:spcAft>
              <a:spcPct val="15000"/>
            </a:spcAft>
            <a:buChar char="••"/>
          </a:pPr>
          <a:r>
            <a:rPr lang="en-US" sz="1200" kern="1200" dirty="0" smtClean="0"/>
            <a:t> populate the content</a:t>
          </a:r>
          <a:endParaRPr lang="en-IN" sz="1200" kern="1200" dirty="0"/>
        </a:p>
      </dsp:txBody>
      <dsp:txXfrm>
        <a:off x="6895795" y="1267595"/>
        <a:ext cx="1231392" cy="1962531"/>
      </dsp:txXfrm>
    </dsp:sp>
    <dsp:sp modelId="{650FC4A0-D9D2-4B98-86D9-2AE8993B44BD}">
      <dsp:nvSpPr>
        <dsp:cNvPr id="0" name=""/>
        <dsp:cNvSpPr/>
      </dsp:nvSpPr>
      <dsp:spPr>
        <a:xfrm>
          <a:off x="8250326" y="2096168"/>
          <a:ext cx="261055" cy="30538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IN" sz="1200" kern="1200"/>
        </a:p>
      </dsp:txBody>
      <dsp:txXfrm>
        <a:off x="8250326" y="2096168"/>
        <a:ext cx="261055" cy="305385"/>
      </dsp:txXfrm>
    </dsp:sp>
    <dsp:sp modelId="{4148F670-2DB1-4BBB-854D-8E5191E8DD7B}">
      <dsp:nvSpPr>
        <dsp:cNvPr id="0" name=""/>
        <dsp:cNvSpPr/>
      </dsp:nvSpPr>
      <dsp:spPr>
        <a:xfrm>
          <a:off x="8619744" y="1267595"/>
          <a:ext cx="1231392" cy="1962531"/>
        </a:xfrm>
        <a:prstGeom prst="roundRect">
          <a:avLst>
            <a:gd name="adj" fmla="val 10000"/>
          </a:avLst>
        </a:prstGeom>
        <a:solidFill>
          <a:schemeClr val="tx1">
            <a:lumMod val="75000"/>
            <a:lumOff val="2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smtClean="0"/>
            <a:t>Review/ Launch</a:t>
          </a:r>
          <a:endParaRPr lang="en-IN" sz="1600" b="1" kern="1200" dirty="0"/>
        </a:p>
        <a:p>
          <a:pPr marL="114300" lvl="1" indent="-114300" algn="l" defTabSz="533400">
            <a:lnSpc>
              <a:spcPct val="90000"/>
            </a:lnSpc>
            <a:spcBef>
              <a:spcPct val="0"/>
            </a:spcBef>
            <a:spcAft>
              <a:spcPct val="15000"/>
            </a:spcAft>
            <a:buChar char="••"/>
          </a:pPr>
          <a:r>
            <a:rPr lang="en-US" sz="1200" kern="1200" dirty="0" smtClean="0"/>
            <a:t>Review deliverables</a:t>
          </a:r>
          <a:endParaRPr lang="en-IN" sz="1200" kern="1200" dirty="0"/>
        </a:p>
        <a:p>
          <a:pPr marL="114300" lvl="1" indent="-114300" algn="l" defTabSz="533400">
            <a:lnSpc>
              <a:spcPct val="90000"/>
            </a:lnSpc>
            <a:spcBef>
              <a:spcPct val="0"/>
            </a:spcBef>
            <a:spcAft>
              <a:spcPct val="15000"/>
            </a:spcAft>
            <a:buChar char="••"/>
          </a:pPr>
          <a:r>
            <a:rPr lang="en-US" sz="1200" kern="1200" dirty="0" smtClean="0"/>
            <a:t>Approve content</a:t>
          </a:r>
          <a:endParaRPr lang="en-IN" sz="1200" kern="1200" dirty="0"/>
        </a:p>
        <a:p>
          <a:pPr marL="114300" lvl="1" indent="-114300" algn="l" defTabSz="533400">
            <a:lnSpc>
              <a:spcPct val="90000"/>
            </a:lnSpc>
            <a:spcBef>
              <a:spcPct val="0"/>
            </a:spcBef>
            <a:spcAft>
              <a:spcPct val="15000"/>
            </a:spcAft>
            <a:buChar char="••"/>
          </a:pPr>
          <a:r>
            <a:rPr lang="en-US" sz="1200" kern="1200" dirty="0" smtClean="0"/>
            <a:t>Upload email tool</a:t>
          </a:r>
          <a:endParaRPr lang="en-IN" sz="1200" kern="1200" dirty="0"/>
        </a:p>
        <a:p>
          <a:pPr marL="114300" lvl="1" indent="-114300" algn="l" defTabSz="533400">
            <a:lnSpc>
              <a:spcPct val="90000"/>
            </a:lnSpc>
            <a:spcBef>
              <a:spcPct val="0"/>
            </a:spcBef>
            <a:spcAft>
              <a:spcPct val="15000"/>
            </a:spcAft>
            <a:buChar char="••"/>
          </a:pPr>
          <a:r>
            <a:rPr lang="en-US" sz="1200" kern="1200" dirty="0" smtClean="0"/>
            <a:t>Launch</a:t>
          </a:r>
          <a:endParaRPr lang="en-IN" sz="1200" kern="1200" dirty="0"/>
        </a:p>
      </dsp:txBody>
      <dsp:txXfrm>
        <a:off x="8619744" y="1267595"/>
        <a:ext cx="1231392" cy="196253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ABD218-00FF-403A-9A29-DFB4F5CE11C2}" type="datetimeFigureOut">
              <a:rPr lang="en-IN" smtClean="0"/>
              <a:pPr/>
              <a:t>27-03-2021</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6F6880-48AB-40D0-9739-B373239F4B10}" type="slidenum">
              <a:rPr lang="en-IN" smtClean="0"/>
              <a:pPr/>
              <a:t>‹#›</a:t>
            </a:fld>
            <a:endParaRPr lang="en-IN"/>
          </a:p>
        </p:txBody>
      </p:sp>
    </p:spTree>
    <p:extLst>
      <p:ext uri="{BB962C8B-B14F-4D97-AF65-F5344CB8AC3E}">
        <p14:creationId xmlns="" xmlns:p14="http://schemas.microsoft.com/office/powerpoint/2010/main" val="2647980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C04D7-D1DA-48B8-9EC6-3CFA66F65BF0}" type="datetimeFigureOut">
              <a:rPr lang="en-IN" smtClean="0"/>
              <a:pPr/>
              <a:t>27-03-2021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CDC9F0-AD72-43FD-9367-CFB26A15457A}" type="slidenum">
              <a:rPr lang="en-IN" smtClean="0"/>
              <a:pPr/>
              <a:t>‹#›</a:t>
            </a:fld>
            <a:endParaRPr lang="en-IN"/>
          </a:p>
        </p:txBody>
      </p:sp>
    </p:spTree>
    <p:extLst>
      <p:ext uri="{BB962C8B-B14F-4D97-AF65-F5344CB8AC3E}">
        <p14:creationId xmlns="" xmlns:p14="http://schemas.microsoft.com/office/powerpoint/2010/main" val="336936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BCDC9F0-AD72-43FD-9367-CFB26A15457A}" type="slidenum">
              <a:rPr lang="en-IN" smtClean="0"/>
              <a:pPr/>
              <a:t>1</a:t>
            </a:fld>
            <a:endParaRPr lang="en-IN"/>
          </a:p>
        </p:txBody>
      </p:sp>
    </p:spTree>
    <p:extLst>
      <p:ext uri="{BB962C8B-B14F-4D97-AF65-F5344CB8AC3E}">
        <p14:creationId xmlns="" xmlns:p14="http://schemas.microsoft.com/office/powerpoint/2010/main" val="119729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5058" name="Picture 2" descr="What Is Fintech And How Does It Affect How I Bank? – Forbes Advisor"/>
          <p:cNvPicPr>
            <a:picLocks noChangeAspect="1" noChangeArrowheads="1"/>
          </p:cNvPicPr>
          <p:nvPr userDrawn="1"/>
        </p:nvPicPr>
        <p:blipFill>
          <a:blip r:embed="rId2" cstate="print"/>
          <a:srcRect l="6100" r="19000"/>
          <a:stretch>
            <a:fillRect/>
          </a:stretch>
        </p:blipFill>
        <p:spPr bwMode="auto">
          <a:xfrm>
            <a:off x="0" y="0"/>
            <a:ext cx="9131808" cy="6858000"/>
          </a:xfrm>
          <a:prstGeom prst="rect">
            <a:avLst/>
          </a:prstGeom>
          <a:noFill/>
        </p:spPr>
      </p:pic>
      <p:sp>
        <p:nvSpPr>
          <p:cNvPr id="10" name="Right Triangle 9"/>
          <p:cNvSpPr/>
          <p:nvPr userDrawn="1"/>
        </p:nvSpPr>
        <p:spPr>
          <a:xfrm rot="16200000">
            <a:off x="2916936" y="630936"/>
            <a:ext cx="6858000" cy="5596128"/>
          </a:xfrm>
          <a:prstGeom prst="rtTriangle">
            <a:avLst/>
          </a:prstGeom>
          <a:solidFill>
            <a:schemeClr val="bg1"/>
          </a:solidFill>
          <a:ln cap="sq">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585217" y="3067397"/>
            <a:ext cx="4523231" cy="1760635"/>
          </a:xfrm>
          <a:solidFill>
            <a:schemeClr val="tx1">
              <a:lumMod val="60000"/>
              <a:lumOff val="40000"/>
              <a:alpha val="92000"/>
            </a:schemeClr>
          </a:solidFill>
          <a:ln>
            <a:solidFill>
              <a:schemeClr val="bg1">
                <a:lumMod val="50000"/>
              </a:schemeClr>
            </a:solidFill>
          </a:ln>
        </p:spPr>
        <p:txBody>
          <a:bodyPr anchor="ctr">
            <a:normAutofit/>
          </a:bodyPr>
          <a:lstStyle>
            <a:lvl1pPr>
              <a:defRPr>
                <a:solidFill>
                  <a:schemeClr val="bg1"/>
                </a:solidFill>
              </a:defRPr>
            </a:lvl1pPr>
          </a:lstStyle>
          <a:p>
            <a:pPr algn="l"/>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ADD TITLE</a:t>
            </a:r>
            <a:b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br>
            <a:r>
              <a:rPr lang="en-US" sz="32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SUB TITLE</a:t>
            </a:r>
            <a:endParaRPr lang="en-IN" sz="3200" dirty="0">
              <a:solidFill>
                <a:srgbClr val="434343"/>
              </a:solidFill>
              <a:latin typeface="Roboto Black" panose="02000000000000000000" pitchFamily="2" charset="0"/>
              <a:ea typeface="Roboto Black" panose="02000000000000000000" pitchFamily="2" charset="0"/>
              <a:cs typeface="Roboto Black" panose="02000000000000000000" pitchFamily="2" charset="0"/>
            </a:endParaRPr>
          </a:p>
        </p:txBody>
      </p:sp>
      <p:cxnSp>
        <p:nvCxnSpPr>
          <p:cNvPr id="7" name="Straight Connector 6"/>
          <p:cNvCxnSpPr/>
          <p:nvPr userDrawn="1"/>
        </p:nvCxnSpPr>
        <p:spPr>
          <a:xfrm>
            <a:off x="440575" y="3067397"/>
            <a:ext cx="0" cy="1753984"/>
          </a:xfrm>
          <a:prstGeom prst="line">
            <a:avLst/>
          </a:prstGeom>
          <a:ln w="63500" cap="sq" cmpd="sng">
            <a:solidFill>
              <a:srgbClr val="FFCC00"/>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7444974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9" name="Picture 2" descr="What Is Fintech And How Does It Affect How I Bank? – Forbes Advisor"/>
          <p:cNvPicPr>
            <a:picLocks noChangeAspect="1" noChangeArrowheads="1"/>
          </p:cNvPicPr>
          <p:nvPr userDrawn="1"/>
        </p:nvPicPr>
        <p:blipFill>
          <a:blip r:embed="rId2" cstate="print"/>
          <a:srcRect l="6100" r="19000"/>
          <a:stretch>
            <a:fillRect/>
          </a:stretch>
        </p:blipFill>
        <p:spPr bwMode="auto">
          <a:xfrm>
            <a:off x="0" y="0"/>
            <a:ext cx="9131808" cy="6858000"/>
          </a:xfrm>
          <a:prstGeom prst="rect">
            <a:avLst/>
          </a:prstGeom>
          <a:noFill/>
        </p:spPr>
      </p:pic>
      <p:sp>
        <p:nvSpPr>
          <p:cNvPr id="8" name="Right Triangle 7"/>
          <p:cNvSpPr/>
          <p:nvPr userDrawn="1"/>
        </p:nvSpPr>
        <p:spPr>
          <a:xfrm rot="16200000">
            <a:off x="2624328" y="350520"/>
            <a:ext cx="6858000" cy="6156960"/>
          </a:xfrm>
          <a:prstGeom prst="rtTriangle">
            <a:avLst/>
          </a:prstGeom>
          <a:solidFill>
            <a:schemeClr val="bg1"/>
          </a:solidFill>
          <a:ln cap="sq">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ctrTitle" hasCustomPrompt="1"/>
          </p:nvPr>
        </p:nvSpPr>
        <p:spPr>
          <a:xfrm>
            <a:off x="7286361" y="2938272"/>
            <a:ext cx="4417959" cy="1207008"/>
          </a:xfrm>
        </p:spPr>
        <p:txBody>
          <a:bodyPr anchor="ctr">
            <a:normAutofit/>
          </a:bodyPr>
          <a:lstStyle>
            <a:lvl1pPr>
              <a:defRPr/>
            </a:lvl1pPr>
          </a:lstStyle>
          <a:p>
            <a:pPr algn="l"/>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THANK YOU</a:t>
            </a:r>
            <a:endParaRPr lang="en-IN" sz="5400" dirty="0">
              <a:solidFill>
                <a:srgbClr val="434343"/>
              </a:solidFill>
              <a:latin typeface="Roboto Black" panose="02000000000000000000" pitchFamily="2" charset="0"/>
              <a:ea typeface="Roboto Black" panose="02000000000000000000" pitchFamily="2" charset="0"/>
              <a:cs typeface="Roboto Black" panose="02000000000000000000" pitchFamily="2" charset="0"/>
            </a:endParaRPr>
          </a:p>
        </p:txBody>
      </p:sp>
      <p:cxnSp>
        <p:nvCxnSpPr>
          <p:cNvPr id="12" name="Straight Connector 11"/>
          <p:cNvCxnSpPr/>
          <p:nvPr userDrawn="1"/>
        </p:nvCxnSpPr>
        <p:spPr>
          <a:xfrm>
            <a:off x="7050832" y="2844616"/>
            <a:ext cx="0" cy="1388225"/>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315803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4000" y="1916832"/>
            <a:ext cx="11449272" cy="2230611"/>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14000" y="4293096"/>
            <a:ext cx="11449272" cy="8206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9113440" y="5922391"/>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119336" y="6356350"/>
            <a:ext cx="11737304" cy="365125"/>
          </a:xfrm>
          <a:prstGeom prst="rect">
            <a:avLst/>
          </a:prstGeom>
        </p:spPr>
        <p:txBody>
          <a:bodyPr/>
          <a:lstStyle/>
          <a:p>
            <a:endParaRPr lang="en-US"/>
          </a:p>
        </p:txBody>
      </p:sp>
    </p:spTree>
    <p:extLst>
      <p:ext uri="{BB962C8B-B14F-4D97-AF65-F5344CB8AC3E}">
        <p14:creationId xmlns="" xmlns:p14="http://schemas.microsoft.com/office/powerpoint/2010/main" val="11440589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 xmlns:p14="http://schemas.microsoft.com/office/powerpoint/2010/main" val="3781682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 xmlns:p14="http://schemas.microsoft.com/office/powerpoint/2010/main" val="1633878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064691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ing">
    <p:spTree>
      <p:nvGrpSpPr>
        <p:cNvPr id="1" name=""/>
        <p:cNvGrpSpPr/>
        <p:nvPr/>
      </p:nvGrpSpPr>
      <p:grpSpPr>
        <a:xfrm>
          <a:off x="0" y="0"/>
          <a:ext cx="0" cy="0"/>
          <a:chOff x="0" y="0"/>
          <a:chExt cx="0" cy="0"/>
        </a:xfrm>
      </p:grpSpPr>
      <p:sp>
        <p:nvSpPr>
          <p:cNvPr id="5" name="Title 1"/>
          <p:cNvSpPr>
            <a:spLocks noGrp="1"/>
          </p:cNvSpPr>
          <p:nvPr>
            <p:ph type="title"/>
          </p:nvPr>
        </p:nvSpPr>
        <p:spPr>
          <a:xfrm>
            <a:off x="331304" y="3017234"/>
            <a:ext cx="11525335" cy="820358"/>
          </a:xfrm>
        </p:spPr>
        <p:txBody>
          <a:bodyPr>
            <a:noAutofit/>
          </a:bodyPr>
          <a:lstStyle>
            <a:lvl1pPr>
              <a:defRPr sz="6000"/>
            </a:lvl1pPr>
          </a:lstStyle>
          <a:p>
            <a:r>
              <a:rPr lang="en-US" dirty="0" smtClean="0"/>
              <a:t>Click to edit Master title style</a:t>
            </a:r>
            <a:endParaRPr lang="en-US" dirty="0"/>
          </a:p>
        </p:txBody>
      </p:sp>
    </p:spTree>
    <p:extLst>
      <p:ext uri="{BB962C8B-B14F-4D97-AF65-F5344CB8AC3E}">
        <p14:creationId xmlns="" xmlns:p14="http://schemas.microsoft.com/office/powerpoint/2010/main" val="3652939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4556" y="1268760"/>
            <a:ext cx="5605669" cy="5395608"/>
          </a:xfrm>
        </p:spPr>
        <p:txBody>
          <a:bodyPr/>
          <a:lstStyle>
            <a:lvl2pPr marL="493713" indent="-225425">
              <a:tabLst/>
              <a:defRPr/>
            </a:lvl2pPr>
            <a:lvl3pPr marL="763588" indent="-236538">
              <a:tabLst/>
              <a:defRPr/>
            </a:lvl3pPr>
            <a:lvl4pPr marL="977900" indent="-225425">
              <a:tabLst/>
              <a:defRPr/>
            </a:lvl4pPr>
            <a:lvl5pPr marL="1204913" indent="-23653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8800" y="1268760"/>
            <a:ext cx="5616624" cy="5395608"/>
          </a:xfrm>
        </p:spPr>
        <p:txBody>
          <a:bodyPr/>
          <a:lstStyle>
            <a:lvl2pPr marL="536575" indent="-225425">
              <a:tabLst/>
              <a:defRPr/>
            </a:lvl2pPr>
            <a:lvl3pPr marL="806450" indent="-236538">
              <a:tabLst/>
              <a:defRPr/>
            </a:lvl3pPr>
            <a:lvl4pPr marL="1022350" indent="-227013">
              <a:tabLst/>
              <a:defRPr/>
            </a:lvl4pPr>
            <a:lvl5pPr marL="1247775" indent="-23653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p:nvPr>
        </p:nvSpPr>
        <p:spPr>
          <a:xfrm>
            <a:off x="344557" y="268224"/>
            <a:ext cx="8640417" cy="820358"/>
          </a:xfrm>
        </p:spPr>
        <p:txBody>
          <a:bodyPr/>
          <a:lstStyle/>
          <a:p>
            <a:r>
              <a:rPr lang="en-US" dirty="0" smtClean="0"/>
              <a:t>Click to edit Master title style</a:t>
            </a:r>
            <a:endParaRPr lang="en-US" dirty="0"/>
          </a:p>
        </p:txBody>
      </p:sp>
    </p:spTree>
    <p:extLst>
      <p:ext uri="{BB962C8B-B14F-4D97-AF65-F5344CB8AC3E}">
        <p14:creationId xmlns="" xmlns:p14="http://schemas.microsoft.com/office/powerpoint/2010/main" val="373672532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5969" y="1267200"/>
            <a:ext cx="5604257" cy="702319"/>
          </a:xfrm>
        </p:spPr>
        <p:txBody>
          <a:bodyPr anchor="ctr">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5968" y="1969519"/>
            <a:ext cx="5604258" cy="46948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240015" y="1267200"/>
            <a:ext cx="5616624" cy="702319"/>
          </a:xfrm>
        </p:spPr>
        <p:txBody>
          <a:bodyPr anchor="ctr">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240016" y="1969519"/>
            <a:ext cx="5616623" cy="469484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p:nvPr>
        </p:nvSpPr>
        <p:spPr>
          <a:xfrm>
            <a:off x="345969" y="268224"/>
            <a:ext cx="8639005" cy="820358"/>
          </a:xfrm>
        </p:spPr>
        <p:txBody>
          <a:bodyPr/>
          <a:lstStyle/>
          <a:p>
            <a:r>
              <a:rPr lang="en-US" smtClean="0"/>
              <a:t>Click to edit Master title style</a:t>
            </a:r>
            <a:endParaRPr lang="en-US" dirty="0"/>
          </a:p>
        </p:txBody>
      </p:sp>
    </p:spTree>
    <p:extLst>
      <p:ext uri="{BB962C8B-B14F-4D97-AF65-F5344CB8AC3E}">
        <p14:creationId xmlns="" xmlns:p14="http://schemas.microsoft.com/office/powerpoint/2010/main" val="3826923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3999" y="457200"/>
            <a:ext cx="3932237" cy="1600200"/>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727848" y="1268760"/>
            <a:ext cx="7128792" cy="53956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14000" y="2057400"/>
            <a:ext cx="3932237" cy="460696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 xmlns:p14="http://schemas.microsoft.com/office/powerpoint/2010/main" val="1235919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 xmlns:p14="http://schemas.microsoft.com/office/powerpoint/2010/main" val="210906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lvl1pPr>
              <a:defRPr baseline="0"/>
            </a:lvl1pPr>
          </a:lstStyle>
          <a:p>
            <a:r>
              <a:rPr lang="en-US" dirty="0" smtClean="0"/>
              <a:t>SUBJECT / TITLE</a:t>
            </a:r>
            <a:endParaRPr lang="en-US" dirty="0"/>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cxnSp>
        <p:nvCxnSpPr>
          <p:cNvPr id="7" name="Straight Connector 6"/>
          <p:cNvCxnSpPr/>
          <p:nvPr userDrawn="1"/>
        </p:nvCxnSpPr>
        <p:spPr>
          <a:xfrm>
            <a:off x="250075" y="297594"/>
            <a:ext cx="0" cy="816831"/>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 xmlns:p14="http://schemas.microsoft.com/office/powerpoint/2010/main" val="312547846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Thank You</a:t>
            </a:r>
            <a:endParaRPr lang="en-IN" dirty="0"/>
          </a:p>
        </p:txBody>
      </p:sp>
      <p:sp>
        <p:nvSpPr>
          <p:cNvPr id="3" name="Slide Number Placeholder 2"/>
          <p:cNvSpPr>
            <a:spLocks noGrp="1"/>
          </p:cNvSpPr>
          <p:nvPr>
            <p:ph type="sldNum" sz="quarter" idx="10"/>
          </p:nvPr>
        </p:nvSpPr>
        <p:spPr/>
        <p:txBody>
          <a:bodyPr/>
          <a:lstStyle/>
          <a:p>
            <a:fld id="{2B2DAD4A-50B7-C04A-9149-C7F7546A7260}" type="slidenum">
              <a:rPr lang="en-US" smtClean="0"/>
              <a:pPr/>
              <a:t>‹#›</a:t>
            </a:fld>
            <a:endParaRPr lang="en-US"/>
          </a:p>
        </p:txBody>
      </p:sp>
    </p:spTree>
    <p:extLst>
      <p:ext uri="{BB962C8B-B14F-4D97-AF65-F5344CB8AC3E}">
        <p14:creationId xmlns="" xmlns:p14="http://schemas.microsoft.com/office/powerpoint/2010/main" val="68974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ing">
    <p:spTree>
      <p:nvGrpSpPr>
        <p:cNvPr id="1" name=""/>
        <p:cNvGrpSpPr/>
        <p:nvPr/>
      </p:nvGrpSpPr>
      <p:grpSpPr>
        <a:xfrm>
          <a:off x="0" y="0"/>
          <a:ext cx="0" cy="0"/>
          <a:chOff x="0" y="0"/>
          <a:chExt cx="0" cy="0"/>
        </a:xfrm>
      </p:grpSpPr>
      <p:sp>
        <p:nvSpPr>
          <p:cNvPr id="6" name="Title 1"/>
          <p:cNvSpPr>
            <a:spLocks noGrp="1"/>
          </p:cNvSpPr>
          <p:nvPr>
            <p:ph type="ctrTitle"/>
          </p:nvPr>
        </p:nvSpPr>
        <p:spPr>
          <a:xfrm>
            <a:off x="953193" y="2552008"/>
            <a:ext cx="5142807" cy="1753984"/>
          </a:xfrm>
        </p:spPr>
        <p:txBody>
          <a:bodyPr anchor="ctr">
            <a:normAutofit/>
          </a:bodyPr>
          <a:lstStyle/>
          <a:p>
            <a:pPr algn="l"/>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SEPARATION</a:t>
            </a:r>
            <a:b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br>
            <a:r>
              <a:rPr lang="en-US" sz="5400" dirty="0" smtClean="0">
                <a:solidFill>
                  <a:srgbClr val="434343"/>
                </a:solidFill>
                <a:latin typeface="Roboto Black" panose="02000000000000000000" pitchFamily="2" charset="0"/>
                <a:ea typeface="Roboto Black" panose="02000000000000000000" pitchFamily="2" charset="0"/>
                <a:cs typeface="Roboto Black" panose="02000000000000000000" pitchFamily="2" charset="0"/>
              </a:rPr>
              <a:t>TITLE</a:t>
            </a:r>
            <a:endParaRPr lang="en-IN" sz="5400" dirty="0">
              <a:solidFill>
                <a:srgbClr val="434343"/>
              </a:solidFill>
              <a:latin typeface="Roboto Black" panose="02000000000000000000" pitchFamily="2" charset="0"/>
              <a:ea typeface="Roboto Black" panose="02000000000000000000" pitchFamily="2" charset="0"/>
              <a:cs typeface="Roboto Black" panose="02000000000000000000" pitchFamily="2" charset="0"/>
            </a:endParaRPr>
          </a:p>
        </p:txBody>
      </p:sp>
      <p:cxnSp>
        <p:nvCxnSpPr>
          <p:cNvPr id="8" name="Straight Connector 7"/>
          <p:cNvCxnSpPr/>
          <p:nvPr userDrawn="1"/>
        </p:nvCxnSpPr>
        <p:spPr>
          <a:xfrm>
            <a:off x="717665" y="2734888"/>
            <a:ext cx="0" cy="1388225"/>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667369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5968" y="1268760"/>
            <a:ext cx="5604258" cy="5395608"/>
          </a:xfrm>
        </p:spPr>
        <p:txBody>
          <a:bodyPr/>
          <a:lstStyle>
            <a:lvl2pPr marL="493713" indent="-225425">
              <a:tabLst/>
              <a:defRPr/>
            </a:lvl2pPr>
            <a:lvl3pPr marL="763588" indent="-236538">
              <a:tabLst/>
              <a:defRPr/>
            </a:lvl3pPr>
            <a:lvl4pPr marL="977900" indent="-225425">
              <a:tabLst/>
              <a:defRPr/>
            </a:lvl4pPr>
            <a:lvl5pPr marL="1204913" indent="-236538">
              <a:tabLst/>
              <a:defRPr/>
            </a:lvl5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4" name="Content Placeholder 3"/>
          <p:cNvSpPr>
            <a:spLocks noGrp="1"/>
          </p:cNvSpPr>
          <p:nvPr>
            <p:ph sz="half" idx="2"/>
          </p:nvPr>
        </p:nvSpPr>
        <p:spPr>
          <a:xfrm>
            <a:off x="6255026" y="1268760"/>
            <a:ext cx="5609190" cy="5395608"/>
          </a:xfrm>
        </p:spPr>
        <p:txBody>
          <a:bodyPr/>
          <a:lstStyle>
            <a:lvl2pPr marL="536575" indent="-225425">
              <a:tabLst/>
              <a:defRPr/>
            </a:lvl2pPr>
            <a:lvl3pPr marL="806450" indent="-236538">
              <a:tabLst/>
              <a:defRPr/>
            </a:lvl3pPr>
            <a:lvl4pPr marL="1022350" indent="-227013">
              <a:tabLst/>
              <a:defRPr/>
            </a:lvl4pPr>
            <a:lvl5pPr marL="1247775" indent="-236538">
              <a:tabLst/>
              <a:defRPr/>
            </a:lvl5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hasCustomPrompt="1"/>
          </p:nvPr>
        </p:nvSpPr>
        <p:spPr>
          <a:xfrm>
            <a:off x="345969" y="268224"/>
            <a:ext cx="8625753" cy="820358"/>
          </a:xfrm>
        </p:spPr>
        <p:txBody>
          <a:bodyPr/>
          <a:lstStyle/>
          <a:p>
            <a:r>
              <a:rPr lang="en-US" dirty="0" smtClean="0"/>
              <a:t>SUBJECT / TITLE</a:t>
            </a:r>
            <a:endParaRPr lang="en-US" dirty="0"/>
          </a:p>
        </p:txBody>
      </p:sp>
      <p:cxnSp>
        <p:nvCxnSpPr>
          <p:cNvPr id="9" name="Straight Connector 8"/>
          <p:cNvCxnSpPr/>
          <p:nvPr userDrawn="1"/>
        </p:nvCxnSpPr>
        <p:spPr>
          <a:xfrm>
            <a:off x="250075" y="297594"/>
            <a:ext cx="0" cy="816831"/>
          </a:xfrm>
          <a:prstGeom prst="line">
            <a:avLst/>
          </a:prstGeom>
          <a:ln w="38100" cap="rnd">
            <a:solidFill>
              <a:srgbClr val="FFCC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 xmlns:p14="http://schemas.microsoft.com/office/powerpoint/2010/main" val="27638500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47740" y="1267200"/>
            <a:ext cx="5589234" cy="702319"/>
          </a:xfrm>
        </p:spPr>
        <p:txBody>
          <a:bodyPr anchor="ctr">
            <a:noAutofit/>
          </a:bodyPr>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 Title</a:t>
            </a:r>
          </a:p>
        </p:txBody>
      </p:sp>
      <p:sp>
        <p:nvSpPr>
          <p:cNvPr id="4" name="Content Placeholder 3"/>
          <p:cNvSpPr>
            <a:spLocks noGrp="1"/>
          </p:cNvSpPr>
          <p:nvPr>
            <p:ph sz="half" idx="2"/>
          </p:nvPr>
        </p:nvSpPr>
        <p:spPr>
          <a:xfrm>
            <a:off x="347740" y="1969519"/>
            <a:ext cx="5589234" cy="4694849"/>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hasCustomPrompt="1"/>
          </p:nvPr>
        </p:nvSpPr>
        <p:spPr>
          <a:xfrm>
            <a:off x="6255026" y="1267200"/>
            <a:ext cx="5612553" cy="702319"/>
          </a:xfrm>
        </p:spPr>
        <p:txBody>
          <a:bodyPr anchor="ctr">
            <a:noAutofit/>
          </a:bodyPr>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 Title</a:t>
            </a:r>
          </a:p>
        </p:txBody>
      </p:sp>
      <p:sp>
        <p:nvSpPr>
          <p:cNvPr id="6" name="Content Placeholder 5"/>
          <p:cNvSpPr>
            <a:spLocks noGrp="1"/>
          </p:cNvSpPr>
          <p:nvPr>
            <p:ph sz="quarter" idx="4"/>
          </p:nvPr>
        </p:nvSpPr>
        <p:spPr>
          <a:xfrm>
            <a:off x="6255027" y="1969519"/>
            <a:ext cx="5604246" cy="4694849"/>
          </a:xfrm>
        </p:spPr>
        <p:txBody>
          <a:bodyPr/>
          <a:lstStyle>
            <a:lvl1pPr>
              <a:defRPr/>
            </a:lvl1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9" name="Slide Number Placeholder 8"/>
          <p:cNvSpPr>
            <a:spLocks noGrp="1"/>
          </p:cNvSpPr>
          <p:nvPr>
            <p:ph type="sldNum" sz="quarter" idx="12"/>
          </p:nvPr>
        </p:nvSpPr>
        <p:spPr/>
        <p:txBody>
          <a:bodyPr/>
          <a:lstStyle/>
          <a:p>
            <a:fld id="{2B2DAD4A-50B7-C04A-9149-C7F7546A7260}" type="slidenum">
              <a:rPr lang="en-US" smtClean="0"/>
              <a:pPr/>
              <a:t>‹#›</a:t>
            </a:fld>
            <a:endParaRPr lang="en-US"/>
          </a:p>
        </p:txBody>
      </p:sp>
      <p:sp>
        <p:nvSpPr>
          <p:cNvPr id="8" name="Title 1"/>
          <p:cNvSpPr>
            <a:spLocks noGrp="1"/>
          </p:cNvSpPr>
          <p:nvPr>
            <p:ph type="title" hasCustomPrompt="1"/>
          </p:nvPr>
        </p:nvSpPr>
        <p:spPr>
          <a:xfrm>
            <a:off x="347740" y="268224"/>
            <a:ext cx="8610730" cy="820358"/>
          </a:xfrm>
        </p:spPr>
        <p:txBody>
          <a:bodyPr/>
          <a:lstStyle/>
          <a:p>
            <a:r>
              <a:rPr lang="en-US" dirty="0" smtClean="0"/>
              <a:t>SUBJECT / TITLE</a:t>
            </a:r>
            <a:endParaRPr lang="en-US" dirty="0"/>
          </a:p>
        </p:txBody>
      </p:sp>
      <p:cxnSp>
        <p:nvCxnSpPr>
          <p:cNvPr id="11" name="Straight Connector 10"/>
          <p:cNvCxnSpPr/>
          <p:nvPr userDrawn="1"/>
        </p:nvCxnSpPr>
        <p:spPr>
          <a:xfrm>
            <a:off x="250075" y="297594"/>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 xmlns:p14="http://schemas.microsoft.com/office/powerpoint/2010/main" val="32927315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SUBJECT / TITLE ONLY</a:t>
            </a:r>
            <a:endParaRPr lang="en-US" dirty="0"/>
          </a:p>
        </p:txBody>
      </p:sp>
      <p:cxnSp>
        <p:nvCxnSpPr>
          <p:cNvPr id="4" name="Straight Connector 3"/>
          <p:cNvCxnSpPr/>
          <p:nvPr userDrawn="1"/>
        </p:nvCxnSpPr>
        <p:spPr>
          <a:xfrm>
            <a:off x="250075" y="297594"/>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375669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2DAD4A-50B7-C04A-9149-C7F7546A7260}" type="slidenum">
              <a:rPr lang="en-US" smtClean="0"/>
              <a:pPr/>
              <a:t>‹#›</a:t>
            </a:fld>
            <a:endParaRPr lang="en-US"/>
          </a:p>
        </p:txBody>
      </p:sp>
    </p:spTree>
    <p:extLst>
      <p:ext uri="{BB962C8B-B14F-4D97-AF65-F5344CB8AC3E}">
        <p14:creationId xmlns="" xmlns:p14="http://schemas.microsoft.com/office/powerpoint/2010/main" val="9016096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1429" y="551542"/>
            <a:ext cx="4004808" cy="1210997"/>
          </a:xfrm>
        </p:spPr>
        <p:txBody>
          <a:bodyPr anchor="ctr"/>
          <a:lstStyle>
            <a:lvl1pPr algn="l">
              <a:defRPr sz="3200"/>
            </a:lvl1pPr>
          </a:lstStyle>
          <a:p>
            <a:r>
              <a:rPr lang="en-US" dirty="0" smtClean="0"/>
              <a:t>SUBJECT / TITLE</a:t>
            </a:r>
            <a:endParaRPr lang="en-US" dirty="0"/>
          </a:p>
        </p:txBody>
      </p:sp>
      <p:sp>
        <p:nvSpPr>
          <p:cNvPr id="3" name="Content Placeholder 2"/>
          <p:cNvSpPr>
            <a:spLocks noGrp="1"/>
          </p:cNvSpPr>
          <p:nvPr>
            <p:ph idx="1"/>
          </p:nvPr>
        </p:nvSpPr>
        <p:spPr>
          <a:xfrm>
            <a:off x="4673600" y="1268760"/>
            <a:ext cx="7202090" cy="5433708"/>
          </a:xfrm>
        </p:spPr>
        <p:txBody>
          <a:bodyPr/>
          <a:lstStyle>
            <a:lvl1pPr>
              <a:defRPr sz="1800"/>
            </a:lvl1pPr>
            <a:lvl2pPr>
              <a:defRPr sz="1600"/>
            </a:lvl2pPr>
            <a:lvl3pPr>
              <a:defRPr sz="1400"/>
            </a:lvl3pPr>
            <a:lvl4pPr>
              <a:defRPr sz="1200"/>
            </a:lvl4pPr>
            <a:lvl5pPr>
              <a:defRPr sz="12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341430" y="1973944"/>
            <a:ext cx="4004807" cy="4719452"/>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2B2DAD4A-50B7-C04A-9149-C7F7546A7260}" type="slidenum">
              <a:rPr lang="en-US" smtClean="0"/>
              <a:pPr/>
              <a:t>‹#›</a:t>
            </a:fld>
            <a:endParaRPr lang="en-US"/>
          </a:p>
        </p:txBody>
      </p:sp>
      <p:cxnSp>
        <p:nvCxnSpPr>
          <p:cNvPr id="6" name="Straight Connector 5"/>
          <p:cNvCxnSpPr/>
          <p:nvPr userDrawn="1"/>
        </p:nvCxnSpPr>
        <p:spPr>
          <a:xfrm>
            <a:off x="250075" y="748166"/>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 xmlns:p14="http://schemas.microsoft.com/office/powerpoint/2010/main" val="11686507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SUBJECT / TITLE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2"/>
          </p:nvPr>
        </p:nvSpPr>
        <p:spPr/>
        <p:txBody>
          <a:bodyPr/>
          <a:lstStyle/>
          <a:p>
            <a:fld id="{2B2DAD4A-50B7-C04A-9149-C7F7546A7260}" type="slidenum">
              <a:rPr lang="en-US" smtClean="0"/>
              <a:pPr/>
              <a:t>‹#›</a:t>
            </a:fld>
            <a:endParaRPr lang="en-US"/>
          </a:p>
        </p:txBody>
      </p:sp>
      <p:cxnSp>
        <p:nvCxnSpPr>
          <p:cNvPr id="5" name="Straight Connector 4"/>
          <p:cNvCxnSpPr/>
          <p:nvPr userDrawn="1"/>
        </p:nvCxnSpPr>
        <p:spPr>
          <a:xfrm>
            <a:off x="250075" y="297594"/>
            <a:ext cx="0" cy="816831"/>
          </a:xfrm>
          <a:prstGeom prst="line">
            <a:avLst/>
          </a:prstGeom>
          <a:ln w="28575" cap="rnd">
            <a:solidFill>
              <a:srgbClr val="F0322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10182521" y="6400975"/>
            <a:ext cx="1449916" cy="246221"/>
          </a:xfrm>
          <a:prstGeom prst="rect">
            <a:avLst/>
          </a:prstGeom>
          <a:noFill/>
        </p:spPr>
        <p:txBody>
          <a:bodyPr wrap="square" rtlCol="0" anchor="ctr">
            <a:spAutoFit/>
          </a:bodyPr>
          <a:lstStyle/>
          <a:p>
            <a:r>
              <a:rPr lang="en-IN" sz="1000" dirty="0" smtClean="0">
                <a:solidFill>
                  <a:schemeClr val="bg2">
                    <a:lumMod val="75000"/>
                  </a:schemeClr>
                </a:solidFill>
                <a:latin typeface="Roboto" panose="02000000000000000000" pitchFamily="2" charset="0"/>
                <a:ea typeface="Roboto" panose="02000000000000000000" pitchFamily="2" charset="0"/>
                <a:cs typeface="Roboto" panose="02000000000000000000" pitchFamily="2" charset="0"/>
              </a:rPr>
              <a:t>Private &amp; Confidential</a:t>
            </a:r>
            <a:endParaRPr lang="en-IN" sz="1000" dirty="0">
              <a:solidFill>
                <a:schemeClr val="bg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 xmlns:p14="http://schemas.microsoft.com/office/powerpoint/2010/main" val="14507559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4172" y="268224"/>
            <a:ext cx="8615657" cy="82035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54172" y="1267968"/>
            <a:ext cx="11502467" cy="54013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4"/>
          </p:nvPr>
        </p:nvSpPr>
        <p:spPr>
          <a:xfrm>
            <a:off x="10787554" y="6337343"/>
            <a:ext cx="10881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DAD4A-50B7-C04A-9149-C7F7546A7260}" type="slidenum">
              <a:rPr lang="en-US" smtClean="0"/>
              <a:pPr/>
              <a:t>‹#›</a:t>
            </a:fld>
            <a:endParaRPr lang="en-US" dirty="0"/>
          </a:p>
        </p:txBody>
      </p:sp>
    </p:spTree>
    <p:extLst>
      <p:ext uri="{BB962C8B-B14F-4D97-AF65-F5344CB8AC3E}">
        <p14:creationId xmlns="" xmlns:p14="http://schemas.microsoft.com/office/powerpoint/2010/main" val="972428202"/>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80" r:id="rId10"/>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3600" kern="1200" dirty="0">
          <a:solidFill>
            <a:srgbClr val="404040"/>
          </a:solidFill>
          <a:latin typeface="Roboto Black" panose="02000000000000000000" pitchFamily="2" charset="0"/>
          <a:ea typeface="Roboto Black" panose="02000000000000000000" pitchFamily="2" charset="0"/>
          <a:cs typeface="+mj-cs"/>
        </a:defRPr>
      </a:lvl1pPr>
    </p:titleStyle>
    <p:bodyStyle>
      <a:lvl1pPr marL="228600" indent="-228600" algn="l" defTabSz="914400" rtl="0" eaLnBrk="1" latinLnBrk="0" hangingPunct="1">
        <a:lnSpc>
          <a:spcPct val="100000"/>
        </a:lnSpc>
        <a:spcBef>
          <a:spcPts val="1000"/>
        </a:spcBef>
        <a:buClr>
          <a:schemeClr val="accent1"/>
        </a:buClr>
        <a:buSzPct val="80000"/>
        <a:buFont typeface="LucidaGrande" charset="0"/>
        <a:buChar char="▸"/>
        <a:defRPr sz="1800" kern="1200">
          <a:solidFill>
            <a:schemeClr val="accent5"/>
          </a:solidFill>
          <a:latin typeface="+mn-lt"/>
          <a:ea typeface="+mn-ea"/>
          <a:cs typeface="+mn-cs"/>
        </a:defRPr>
      </a:lvl1pPr>
      <a:lvl2pPr marL="685800" indent="-228600" algn="l" defTabSz="914400" rtl="0" eaLnBrk="1" latinLnBrk="0" hangingPunct="1">
        <a:lnSpc>
          <a:spcPct val="100000"/>
        </a:lnSpc>
        <a:spcBef>
          <a:spcPts val="500"/>
        </a:spcBef>
        <a:buClr>
          <a:schemeClr val="accent1"/>
        </a:buClr>
        <a:buSzPct val="80000"/>
        <a:buFont typeface="LucidaGrande" charset="0"/>
        <a:buChar char="▸"/>
        <a:defRPr sz="1600" kern="1200">
          <a:solidFill>
            <a:schemeClr val="accent6"/>
          </a:solidFill>
          <a:latin typeface="+mn-lt"/>
          <a:ea typeface="+mn-ea"/>
          <a:cs typeface="+mn-cs"/>
        </a:defRPr>
      </a:lvl2pPr>
      <a:lvl3pPr marL="1143000" indent="-228600" algn="l" defTabSz="914400" rtl="0" eaLnBrk="1" latinLnBrk="0" hangingPunct="1">
        <a:lnSpc>
          <a:spcPct val="100000"/>
        </a:lnSpc>
        <a:spcBef>
          <a:spcPts val="500"/>
        </a:spcBef>
        <a:buClr>
          <a:schemeClr val="bg2"/>
        </a:buClr>
        <a:buFont typeface="LucidaGrande" charset="0"/>
        <a:buChar char="▸"/>
        <a:defRPr sz="1400" kern="1200">
          <a:solidFill>
            <a:schemeClr val="bg2"/>
          </a:solidFill>
          <a:latin typeface="+mn-lt"/>
          <a:ea typeface="+mn-ea"/>
          <a:cs typeface="+mn-cs"/>
        </a:defRPr>
      </a:lvl3pPr>
      <a:lvl4pPr marL="1600200" indent="-228600" algn="l" defTabSz="914400" rtl="0" eaLnBrk="1" latinLnBrk="0" hangingPunct="1">
        <a:lnSpc>
          <a:spcPct val="100000"/>
        </a:lnSpc>
        <a:spcBef>
          <a:spcPts val="500"/>
        </a:spcBef>
        <a:buClr>
          <a:schemeClr val="bg2"/>
        </a:buClr>
        <a:buFont typeface="LucidaGrande" charset="0"/>
        <a:buChar char="▸"/>
        <a:defRPr sz="1200" kern="1200">
          <a:solidFill>
            <a:schemeClr val="bg2"/>
          </a:solidFill>
          <a:latin typeface="+mn-lt"/>
          <a:ea typeface="+mn-ea"/>
          <a:cs typeface="+mn-cs"/>
        </a:defRPr>
      </a:lvl4pPr>
      <a:lvl5pPr marL="1828800" indent="0" algn="l" defTabSz="914400" rtl="0" eaLnBrk="1" latinLnBrk="0" hangingPunct="1">
        <a:lnSpc>
          <a:spcPct val="100000"/>
        </a:lnSpc>
        <a:spcBef>
          <a:spcPts val="500"/>
        </a:spcBef>
        <a:buClr>
          <a:schemeClr val="bg2"/>
        </a:buClr>
        <a:buFont typeface="LucidaGrande" charset="0"/>
        <a:buNone/>
        <a:defRPr sz="11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7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556" y="268224"/>
            <a:ext cx="11512083" cy="82035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44556" y="1267968"/>
            <a:ext cx="11512083" cy="54013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0768504" y="6299243"/>
            <a:ext cx="10881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DAD4A-50B7-C04A-9149-C7F7546A7260}" type="slidenum">
              <a:rPr lang="en-US" smtClean="0"/>
              <a:pPr/>
              <a:t>‹#›</a:t>
            </a:fld>
            <a:endParaRPr lang="en-US"/>
          </a:p>
        </p:txBody>
      </p:sp>
    </p:spTree>
    <p:extLst>
      <p:ext uri="{BB962C8B-B14F-4D97-AF65-F5344CB8AC3E}">
        <p14:creationId xmlns="" xmlns:p14="http://schemas.microsoft.com/office/powerpoint/2010/main" val="172848089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1" r:id="rId10"/>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SzPct val="80000"/>
        <a:buFont typeface="LucidaGrande" charset="0"/>
        <a:buChar char="▸"/>
        <a:defRPr sz="1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0000"/>
        <a:buFont typeface="LucidaGrande" charset="0"/>
        <a:buChar char="▸"/>
        <a:defRPr sz="16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LucidaGrande" charset="0"/>
        <a:buChar char="▸"/>
        <a:defRPr sz="14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LucidaGrande" charset="0"/>
        <a:buChar char="▸"/>
        <a:defRPr sz="12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LucidaGrande" charset="0"/>
        <a:buChar char="▸"/>
        <a:defRPr sz="12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933" y="3067397"/>
            <a:ext cx="4211483" cy="1753984"/>
          </a:xfrm>
        </p:spPr>
        <p:txBody>
          <a:bodyPr>
            <a:normAutofit/>
          </a:bodyPr>
          <a:lstStyle/>
          <a:p>
            <a:r>
              <a:rPr lang="en-US" b="1" dirty="0" smtClean="0">
                <a:cs typeface="Roboto Black" panose="02000000000000000000" pitchFamily="2" charset="0"/>
              </a:rPr>
              <a:t>FINMERGE</a:t>
            </a:r>
            <a:r>
              <a:rPr lang="en-US" dirty="0" smtClean="0">
                <a:cs typeface="Roboto Black" panose="02000000000000000000" pitchFamily="2" charset="0"/>
              </a:rPr>
              <a:t/>
            </a:r>
            <a:br>
              <a:rPr lang="en-US" dirty="0" smtClean="0">
                <a:cs typeface="Roboto Black" panose="02000000000000000000" pitchFamily="2" charset="0"/>
              </a:rPr>
            </a:br>
            <a:r>
              <a:rPr lang="en-US" sz="2800" dirty="0" smtClean="0">
                <a:cs typeface="Roboto Black" panose="02000000000000000000" pitchFamily="2" charset="0"/>
              </a:rPr>
              <a:t>Content &amp; Strategy</a:t>
            </a:r>
            <a:endParaRPr lang="en-IN" sz="2800" dirty="0"/>
          </a:p>
        </p:txBody>
      </p:sp>
    </p:spTree>
    <p:extLst>
      <p:ext uri="{BB962C8B-B14F-4D97-AF65-F5344CB8AC3E}">
        <p14:creationId xmlns="" xmlns:p14="http://schemas.microsoft.com/office/powerpoint/2010/main" val="1401902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Strategy &amp; Approach</a:t>
            </a:r>
            <a:endParaRPr lang="en-US" dirty="0"/>
          </a:p>
        </p:txBody>
      </p:sp>
    </p:spTree>
    <p:extLst>
      <p:ext uri="{BB962C8B-B14F-4D97-AF65-F5344CB8AC3E}">
        <p14:creationId xmlns="" xmlns:p14="http://schemas.microsoft.com/office/powerpoint/2010/main" val="4036511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172" y="1267968"/>
            <a:ext cx="6668419" cy="5401392"/>
          </a:xfrm>
        </p:spPr>
        <p:txBody>
          <a:bodyPr/>
          <a:lstStyle/>
          <a:p>
            <a:r>
              <a:rPr lang="en-IN" altLang="en-US" b="1" dirty="0" smtClean="0">
                <a:latin typeface="Calibri" panose="020F0502020204030204" pitchFamily="34" charset="0"/>
                <a:cs typeface="Calibri" panose="020F0502020204030204" pitchFamily="34" charset="0"/>
              </a:rPr>
              <a:t>Likely </a:t>
            </a:r>
            <a:r>
              <a:rPr lang="en-IN" altLang="en-US" b="1" dirty="0">
                <a:latin typeface="Calibri" panose="020F0502020204030204" pitchFamily="34" charset="0"/>
                <a:cs typeface="Calibri" panose="020F0502020204030204" pitchFamily="34" charset="0"/>
              </a:rPr>
              <a:t>target group </a:t>
            </a:r>
            <a:r>
              <a:rPr lang="en-IN" altLang="en-US" dirty="0" smtClean="0">
                <a:latin typeface="Calibri" panose="020F0502020204030204" pitchFamily="34" charset="0"/>
                <a:cs typeface="Calibri" panose="020F0502020204030204" pitchFamily="34" charset="0"/>
              </a:rPr>
              <a:t>from </a:t>
            </a:r>
            <a:r>
              <a:rPr lang="en-IN" altLang="en-US" dirty="0">
                <a:latin typeface="Calibri" panose="020F0502020204030204" pitchFamily="34" charset="0"/>
                <a:cs typeface="Calibri" panose="020F0502020204030204" pitchFamily="34" charset="0"/>
              </a:rPr>
              <a:t>the </a:t>
            </a:r>
            <a:r>
              <a:rPr lang="en-IN" altLang="en-US" dirty="0" smtClean="0">
                <a:latin typeface="Calibri" panose="020F0502020204030204" pitchFamily="34" charset="0"/>
                <a:cs typeface="Calibri" panose="020F0502020204030204" pitchFamily="34" charset="0"/>
              </a:rPr>
              <a:t>age </a:t>
            </a:r>
            <a:r>
              <a:rPr lang="en-IN" altLang="en-US" dirty="0">
                <a:latin typeface="Calibri" panose="020F0502020204030204" pitchFamily="34" charset="0"/>
                <a:cs typeface="Calibri" panose="020F0502020204030204" pitchFamily="34" charset="0"/>
              </a:rPr>
              <a:t>of </a:t>
            </a:r>
            <a:r>
              <a:rPr lang="en-IN" altLang="en-US" dirty="0" smtClean="0">
                <a:latin typeface="Calibri" panose="020F0502020204030204" pitchFamily="34" charset="0"/>
                <a:cs typeface="Calibri" panose="020F0502020204030204" pitchFamily="34" charset="0"/>
              </a:rPr>
              <a:t>21 </a:t>
            </a:r>
            <a:r>
              <a:rPr lang="en-IN" altLang="en-US" dirty="0">
                <a:latin typeface="Calibri" panose="020F0502020204030204" pitchFamily="34" charset="0"/>
                <a:cs typeface="Calibri" panose="020F0502020204030204" pitchFamily="34" charset="0"/>
              </a:rPr>
              <a:t>– 45</a:t>
            </a:r>
            <a:r>
              <a:rPr lang="en-IN" altLang="en-US" dirty="0" smtClean="0">
                <a:latin typeface="Calibri" panose="020F0502020204030204" pitchFamily="34" charset="0"/>
                <a:cs typeface="Calibri" panose="020F0502020204030204" pitchFamily="34" charset="0"/>
              </a:rPr>
              <a:t>+ </a:t>
            </a:r>
            <a:br>
              <a:rPr lang="en-IN" altLang="en-US" dirty="0" smtClean="0">
                <a:latin typeface="Calibri" panose="020F0502020204030204" pitchFamily="34" charset="0"/>
                <a:cs typeface="Calibri" panose="020F0502020204030204" pitchFamily="34" charset="0"/>
              </a:rPr>
            </a:b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21 </a:t>
            </a:r>
            <a:r>
              <a:rPr lang="en-IN" altLang="en-US" dirty="0" smtClean="0">
                <a:latin typeface="Calibri" panose="020F0502020204030204" pitchFamily="34" charset="0"/>
                <a:cs typeface="Calibri" panose="020F0502020204030204" pitchFamily="34" charset="0"/>
              </a:rPr>
              <a:t>to 35 years audience are consumers plus they create </a:t>
            </a:r>
            <a:r>
              <a:rPr lang="en-IN" altLang="en-US" dirty="0" smtClean="0">
                <a:latin typeface="Calibri" panose="020F0502020204030204" pitchFamily="34" charset="0"/>
                <a:cs typeface="Calibri" panose="020F0502020204030204" pitchFamily="34" charset="0"/>
              </a:rPr>
              <a:t>awareness as they engage with the content</a:t>
            </a:r>
            <a:r>
              <a:rPr lang="en-IN" altLang="en-US" dirty="0" smtClean="0">
                <a:latin typeface="Calibri" panose="020F0502020204030204" pitchFamily="34" charset="0"/>
                <a:cs typeface="Calibri" panose="020F0502020204030204" pitchFamily="34" charset="0"/>
              </a:rPr>
              <a:t/>
            </a:r>
            <a:br>
              <a:rPr lang="en-IN" altLang="en-US" dirty="0" smtClean="0">
                <a:latin typeface="Calibri" panose="020F0502020204030204" pitchFamily="34" charset="0"/>
                <a:cs typeface="Calibri" panose="020F0502020204030204" pitchFamily="34" charset="0"/>
              </a:rPr>
            </a:b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36 </a:t>
            </a:r>
            <a:r>
              <a:rPr lang="en-IN" altLang="en-US" dirty="0" smtClean="0">
                <a:latin typeface="Calibri" panose="020F0502020204030204" pitchFamily="34" charset="0"/>
                <a:cs typeface="Calibri" panose="020F0502020204030204" pitchFamily="34" charset="0"/>
              </a:rPr>
              <a:t>– 45+ are </a:t>
            </a:r>
            <a:r>
              <a:rPr lang="en-IN" altLang="en-US" dirty="0" smtClean="0">
                <a:latin typeface="Calibri" panose="020F0502020204030204" pitchFamily="34" charset="0"/>
                <a:cs typeface="Calibri" panose="020F0502020204030204" pitchFamily="34" charset="0"/>
              </a:rPr>
              <a:t>the ones who help </a:t>
            </a:r>
            <a:r>
              <a:rPr lang="en-IN" altLang="en-US" dirty="0" smtClean="0">
                <a:latin typeface="Calibri" panose="020F0502020204030204" pitchFamily="34" charset="0"/>
                <a:cs typeface="Calibri" panose="020F0502020204030204" pitchFamily="34" charset="0"/>
              </a:rPr>
              <a:t>brand </a:t>
            </a:r>
            <a:r>
              <a:rPr lang="en-IN" altLang="en-US" dirty="0" smtClean="0">
                <a:latin typeface="Calibri" panose="020F0502020204030204" pitchFamily="34" charset="0"/>
                <a:cs typeface="Calibri" panose="020F0502020204030204" pitchFamily="34" charset="0"/>
              </a:rPr>
              <a:t>grow and get potential referrals, </a:t>
            </a:r>
            <a:r>
              <a:rPr lang="en-IN" altLang="en-US" dirty="0" smtClean="0">
                <a:latin typeface="Calibri" panose="020F0502020204030204" pitchFamily="34" charset="0"/>
                <a:cs typeface="Calibri" panose="020F0502020204030204" pitchFamily="34" charset="0"/>
              </a:rPr>
              <a:t>business </a:t>
            </a:r>
            <a:r>
              <a:rPr lang="en-IN" altLang="en-US" dirty="0" smtClean="0">
                <a:latin typeface="Calibri" panose="020F0502020204030204" pitchFamily="34" charset="0"/>
                <a:cs typeface="Calibri" panose="020F0502020204030204" pitchFamily="34" charset="0"/>
              </a:rPr>
              <a:t>growth as well as new product buying as their pay package is on the higher side</a:t>
            </a:r>
            <a:endParaRPr lang="en-IN" altLang="en-US" dirty="0" smtClean="0">
              <a:latin typeface="Calibri" panose="020F0502020204030204" pitchFamily="34" charset="0"/>
              <a:cs typeface="Calibri" panose="020F0502020204030204" pitchFamily="34" charset="0"/>
            </a:endParaRPr>
          </a:p>
          <a:p>
            <a:r>
              <a:rPr lang="en-IN" altLang="en-US" b="1" dirty="0" smtClean="0">
                <a:latin typeface="Calibri" panose="020F0502020204030204" pitchFamily="34" charset="0"/>
                <a:cs typeface="Calibri" panose="020F0502020204030204" pitchFamily="34" charset="0"/>
              </a:rPr>
              <a:t>Status</a:t>
            </a:r>
            <a:r>
              <a:rPr lang="en-IN" altLang="en-US" dirty="0" smtClean="0">
                <a:latin typeface="Calibri" panose="020F0502020204030204" pitchFamily="34" charset="0"/>
                <a:cs typeface="Calibri" panose="020F0502020204030204" pitchFamily="34" charset="0"/>
              </a:rPr>
              <a:t> - City and town dwellers </a:t>
            </a:r>
            <a:r>
              <a:rPr lang="en-IN" altLang="en-US" dirty="0">
                <a:latin typeface="Calibri" panose="020F0502020204030204" pitchFamily="34" charset="0"/>
                <a:cs typeface="Calibri" panose="020F0502020204030204" pitchFamily="34" charset="0"/>
              </a:rPr>
              <a:t>with </a:t>
            </a:r>
            <a:r>
              <a:rPr lang="en-IN" altLang="en-US" dirty="0" smtClean="0">
                <a:latin typeface="Calibri" panose="020F0502020204030204" pitchFamily="34" charset="0"/>
                <a:cs typeface="Calibri" panose="020F0502020204030204" pitchFamily="34" charset="0"/>
              </a:rPr>
              <a:t>medium &amp; high </a:t>
            </a:r>
            <a:r>
              <a:rPr lang="en-IN" altLang="en-US" dirty="0">
                <a:latin typeface="Calibri" panose="020F0502020204030204" pitchFamily="34" charset="0"/>
                <a:cs typeface="Calibri" panose="020F0502020204030204" pitchFamily="34" charset="0"/>
              </a:rPr>
              <a:t>disposable </a:t>
            </a:r>
            <a:r>
              <a:rPr lang="en-IN" altLang="en-US" dirty="0" smtClean="0">
                <a:latin typeface="Calibri" panose="020F0502020204030204" pitchFamily="34" charset="0"/>
                <a:cs typeface="Calibri" panose="020F0502020204030204" pitchFamily="34" charset="0"/>
              </a:rPr>
              <a:t>income</a:t>
            </a:r>
            <a:endParaRPr lang="en-IN" altLang="en-US" dirty="0">
              <a:latin typeface="Calibri" panose="020F0502020204030204" pitchFamily="34" charset="0"/>
              <a:cs typeface="Calibri" panose="020F0502020204030204" pitchFamily="34" charset="0"/>
            </a:endParaRPr>
          </a:p>
          <a:p>
            <a:r>
              <a:rPr lang="en-IN" altLang="en-US" b="1" dirty="0" smtClean="0">
                <a:latin typeface="Calibri" panose="020F0502020204030204" pitchFamily="34" charset="0"/>
                <a:cs typeface="Calibri" panose="020F0502020204030204" pitchFamily="34" charset="0"/>
              </a:rPr>
              <a:t>Demographic</a:t>
            </a:r>
            <a:r>
              <a:rPr lang="en-IN" altLang="en-US" dirty="0">
                <a:latin typeface="Calibri" panose="020F0502020204030204" pitchFamily="34" charset="0"/>
                <a:cs typeface="Calibri" panose="020F0502020204030204" pitchFamily="34" charset="0"/>
              </a:rPr>
              <a:t> </a:t>
            </a:r>
            <a:r>
              <a:rPr lang="en-IN" altLang="en-US" b="1" dirty="0" smtClean="0">
                <a:latin typeface="Calibri" panose="020F0502020204030204" pitchFamily="34" charset="0"/>
                <a:cs typeface="Calibri" panose="020F0502020204030204" pitchFamily="34" charset="0"/>
              </a:rPr>
              <a:t>&amp; Geographic </a:t>
            </a:r>
            <a:r>
              <a:rPr lang="en-IN" altLang="en-US" dirty="0" smtClean="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Young, mid-aged, </a:t>
            </a:r>
            <a:r>
              <a:rPr lang="en-IN" altLang="en-US" dirty="0" smtClean="0">
                <a:latin typeface="Calibri" panose="020F0502020204030204" pitchFamily="34" charset="0"/>
                <a:cs typeface="Calibri" panose="020F0502020204030204" pitchFamily="34" charset="0"/>
              </a:rPr>
              <a:t>working as </a:t>
            </a:r>
            <a:r>
              <a:rPr lang="en-IN" altLang="en-US" dirty="0" smtClean="0">
                <a:latin typeface="Calibri" panose="020F0502020204030204" pitchFamily="34" charset="0"/>
                <a:cs typeface="Calibri" panose="020F0502020204030204" pitchFamily="34" charset="0"/>
              </a:rPr>
              <a:t>well as entrepreneurial professionals </a:t>
            </a:r>
            <a:r>
              <a:rPr lang="en-IN" altLang="en-US" dirty="0">
                <a:latin typeface="Calibri" panose="020F0502020204030204" pitchFamily="34" charset="0"/>
                <a:cs typeface="Calibri" panose="020F0502020204030204" pitchFamily="34" charset="0"/>
              </a:rPr>
              <a:t>in the tier </a:t>
            </a:r>
            <a:r>
              <a:rPr lang="en-IN" altLang="en-US" dirty="0" smtClean="0">
                <a:latin typeface="Calibri" panose="020F0502020204030204" pitchFamily="34" charset="0"/>
                <a:cs typeface="Calibri" panose="020F0502020204030204" pitchFamily="34" charset="0"/>
              </a:rPr>
              <a:t>I and II cities </a:t>
            </a:r>
            <a:endParaRPr lang="en-IN" altLang="en-US" dirty="0">
              <a:latin typeface="Calibri" panose="020F0502020204030204" pitchFamily="34" charset="0"/>
              <a:cs typeface="Calibri" panose="020F0502020204030204" pitchFamily="34" charset="0"/>
            </a:endParaRPr>
          </a:p>
          <a:p>
            <a:r>
              <a:rPr lang="en-IN" altLang="en-US" b="1" dirty="0" smtClean="0">
                <a:latin typeface="Calibri" panose="020F0502020204030204" pitchFamily="34" charset="0"/>
                <a:cs typeface="Calibri" panose="020F0502020204030204" pitchFamily="34" charset="0"/>
              </a:rPr>
              <a:t>Behavioural </a:t>
            </a:r>
            <a:r>
              <a:rPr lang="en-IN" altLang="en-US" b="1" dirty="0">
                <a:latin typeface="Calibri" panose="020F0502020204030204" pitchFamily="34" charset="0"/>
                <a:cs typeface="Calibri" panose="020F0502020204030204" pitchFamily="34" charset="0"/>
              </a:rPr>
              <a:t>traits </a:t>
            </a:r>
            <a:r>
              <a:rPr lang="en-IN" altLang="en-US" dirty="0">
                <a:latin typeface="Calibri" panose="020F0502020204030204" pitchFamily="34" charset="0"/>
                <a:cs typeface="Calibri" panose="020F0502020204030204" pitchFamily="34" charset="0"/>
              </a:rPr>
              <a:t>– </a:t>
            </a:r>
            <a:r>
              <a:rPr lang="en-IN" altLang="en-US" dirty="0" smtClean="0">
                <a:latin typeface="Calibri" panose="020F0502020204030204" pitchFamily="34" charset="0"/>
                <a:cs typeface="Calibri" panose="020F0502020204030204" pitchFamily="34" charset="0"/>
              </a:rPr>
              <a:t>Mobile, Tech </a:t>
            </a:r>
            <a:r>
              <a:rPr lang="en-IN" altLang="en-US" dirty="0">
                <a:latin typeface="Calibri" panose="020F0502020204030204" pitchFamily="34" charset="0"/>
                <a:cs typeface="Calibri" panose="020F0502020204030204" pitchFamily="34" charset="0"/>
              </a:rPr>
              <a:t>and Internet savvy, health conscious, lifestyle </a:t>
            </a:r>
            <a:r>
              <a:rPr lang="en-IN" altLang="en-US" dirty="0" smtClean="0">
                <a:latin typeface="Calibri" panose="020F0502020204030204" pitchFamily="34" charset="0"/>
                <a:cs typeface="Calibri" panose="020F0502020204030204" pitchFamily="34" charset="0"/>
              </a:rPr>
              <a:t>oriented, </a:t>
            </a:r>
            <a:r>
              <a:rPr lang="en-IN" altLang="en-US" dirty="0">
                <a:latin typeface="Calibri" panose="020F0502020204030204" pitchFamily="34" charset="0"/>
                <a:cs typeface="Calibri" panose="020F0502020204030204" pitchFamily="34" charset="0"/>
              </a:rPr>
              <a:t>online shoppers, </a:t>
            </a:r>
            <a:r>
              <a:rPr lang="en-IN" altLang="en-US" dirty="0" smtClean="0">
                <a:latin typeface="Calibri" panose="020F0502020204030204" pitchFamily="34" charset="0"/>
                <a:cs typeface="Calibri" panose="020F0502020204030204" pitchFamily="34" charset="0"/>
              </a:rPr>
              <a:t>studying </a:t>
            </a:r>
            <a:r>
              <a:rPr lang="en-IN" altLang="en-US" dirty="0" smtClean="0">
                <a:latin typeface="Calibri" panose="020F0502020204030204" pitchFamily="34" charset="0"/>
                <a:cs typeface="Calibri" panose="020F0502020204030204" pitchFamily="34" charset="0"/>
              </a:rPr>
              <a:t>finance, or working in finance sector or dealing in stocks and other investments, </a:t>
            </a:r>
            <a:r>
              <a:rPr lang="en-IN" altLang="en-US" dirty="0" smtClean="0">
                <a:latin typeface="Calibri" panose="020F0502020204030204" pitchFamily="34" charset="0"/>
                <a:cs typeface="Calibri" panose="020F0502020204030204" pitchFamily="34" charset="0"/>
              </a:rPr>
              <a:t>etc</a:t>
            </a:r>
            <a:r>
              <a:rPr lang="en-IN" altLang="en-US" dirty="0" smtClean="0">
                <a:latin typeface="Calibri" panose="020F0502020204030204" pitchFamily="34" charset="0"/>
                <a:cs typeface="Calibri" panose="020F0502020204030204" pitchFamily="34" charset="0"/>
              </a:rPr>
              <a:t>.</a:t>
            </a:r>
          </a:p>
          <a:p>
            <a:r>
              <a:rPr lang="en-IN" altLang="en-US" b="1" dirty="0" smtClean="0">
                <a:latin typeface="Calibri" panose="020F0502020204030204" pitchFamily="34" charset="0"/>
                <a:cs typeface="Calibri" panose="020F0502020204030204" pitchFamily="34" charset="0"/>
              </a:rPr>
              <a:t>Seniority – </a:t>
            </a:r>
            <a:r>
              <a:rPr lang="en-IN" altLang="en-US" dirty="0" smtClean="0">
                <a:latin typeface="Calibri" panose="020F0502020204030204" pitchFamily="34" charset="0"/>
                <a:cs typeface="Calibri" panose="020F0502020204030204" pitchFamily="34" charset="0"/>
              </a:rPr>
              <a:t>Executive, </a:t>
            </a:r>
            <a:r>
              <a:rPr lang="en-IN" altLang="en-US" dirty="0" err="1" smtClean="0">
                <a:latin typeface="Calibri" panose="020F0502020204030204" pitchFamily="34" charset="0"/>
                <a:cs typeface="Calibri" panose="020F0502020204030204" pitchFamily="34" charset="0"/>
              </a:rPr>
              <a:t>Freshers</a:t>
            </a:r>
            <a:r>
              <a:rPr lang="en-IN" altLang="en-US" dirty="0" smtClean="0">
                <a:latin typeface="Calibri" panose="020F0502020204030204" pitchFamily="34" charset="0"/>
                <a:cs typeface="Calibri" panose="020F0502020204030204" pitchFamily="34" charset="0"/>
              </a:rPr>
              <a:t>, Managers, </a:t>
            </a:r>
            <a:r>
              <a:rPr lang="en-IN" altLang="en-US" dirty="0" smtClean="0">
                <a:latin typeface="Calibri" panose="020F0502020204030204" pitchFamily="34" charset="0"/>
                <a:cs typeface="Calibri" panose="020F0502020204030204" pitchFamily="34" charset="0"/>
              </a:rPr>
              <a:t>Sales, HR </a:t>
            </a:r>
            <a:r>
              <a:rPr lang="en-IN" altLang="en-US" dirty="0" smtClean="0">
                <a:latin typeface="Calibri" panose="020F0502020204030204" pitchFamily="34" charset="0"/>
                <a:cs typeface="Calibri" panose="020F0502020204030204" pitchFamily="34" charset="0"/>
              </a:rPr>
              <a:t>and admin professionals of other companies, decision makers of small businesses, contractors, small enterprise owners etc.  </a:t>
            </a:r>
          </a:p>
          <a:p>
            <a:endParaRPr 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Defining The Target Audience</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11</a:t>
            </a:fld>
            <a:endParaRPr lang="en-US"/>
          </a:p>
        </p:txBody>
      </p:sp>
      <p:pic>
        <p:nvPicPr>
          <p:cNvPr id="5" name="Picture 2" descr="Image result for defining the target"/>
          <p:cNvPicPr>
            <a:picLocks noChangeAspect="1" noChangeArrowheads="1"/>
          </p:cNvPicPr>
          <p:nvPr/>
        </p:nvPicPr>
        <p:blipFill>
          <a:blip r:embed="rId2" cstate="print"/>
          <a:srcRect/>
          <a:stretch>
            <a:fillRect/>
          </a:stretch>
        </p:blipFill>
        <p:spPr bwMode="auto">
          <a:xfrm>
            <a:off x="7307195" y="1584370"/>
            <a:ext cx="4180760" cy="4180760"/>
          </a:xfrm>
          <a:prstGeom prst="rect">
            <a:avLst/>
          </a:prstGeom>
          <a:noFill/>
        </p:spPr>
      </p:pic>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172" y="1267968"/>
            <a:ext cx="11593988" cy="5401392"/>
          </a:xfrm>
        </p:spPr>
        <p:txBody>
          <a:bodyPr/>
          <a:lstStyle/>
          <a:p>
            <a:pPr>
              <a:buNone/>
            </a:pPr>
            <a:r>
              <a:rPr lang="en-GB" dirty="0" smtClean="0"/>
              <a:t>Good email open rates will depend on the following </a:t>
            </a:r>
            <a:r>
              <a:rPr lang="en-GB" dirty="0" smtClean="0"/>
              <a:t>factors</a:t>
            </a:r>
            <a:br>
              <a:rPr lang="en-GB" dirty="0" smtClean="0"/>
            </a:br>
            <a:endParaRPr lang="en-US" dirty="0" smtClean="0"/>
          </a:p>
          <a:p>
            <a:r>
              <a:rPr lang="en-GB" dirty="0" smtClean="0"/>
              <a:t>Set </a:t>
            </a:r>
            <a:r>
              <a:rPr lang="en-GB" dirty="0" smtClean="0"/>
              <a:t>the email campaigns only when it’s time for the customers to renew their policy or premium payment is nearby </a:t>
            </a:r>
            <a:endParaRPr lang="en-US" dirty="0" smtClean="0"/>
          </a:p>
          <a:p>
            <a:r>
              <a:rPr lang="en-GB" dirty="0" smtClean="0"/>
              <a:t>The </a:t>
            </a:r>
            <a:r>
              <a:rPr lang="en-GB" dirty="0" smtClean="0"/>
              <a:t>email subjects should be in bold and clearly stating that your premium is due or if any non-claim bonus is due </a:t>
            </a:r>
            <a:endParaRPr lang="en-US" dirty="0" smtClean="0"/>
          </a:p>
          <a:p>
            <a:r>
              <a:rPr lang="en-GB" dirty="0" smtClean="0"/>
              <a:t>Change </a:t>
            </a:r>
            <a:r>
              <a:rPr lang="en-GB" dirty="0" smtClean="0"/>
              <a:t>the domain every time a mailer is sent to the existing candidates so they don’t tank the domain reputation when they are irritated or moody</a:t>
            </a:r>
            <a:endParaRPr lang="en-US" dirty="0" smtClean="0"/>
          </a:p>
          <a:p>
            <a:r>
              <a:rPr lang="en-GB" dirty="0" smtClean="0"/>
              <a:t>Tweak </a:t>
            </a:r>
            <a:r>
              <a:rPr lang="en-GB" dirty="0" smtClean="0"/>
              <a:t>the subject to line and do A/B testing on the open rate last time and the current time, personalization can make a difference and also a little bit of role play </a:t>
            </a:r>
            <a:r>
              <a:rPr lang="en-GB" dirty="0" smtClean="0"/>
              <a:t/>
            </a:r>
            <a:br>
              <a:rPr lang="en-GB" dirty="0" smtClean="0"/>
            </a:br>
            <a:r>
              <a:rPr lang="en-GB" dirty="0" smtClean="0"/>
              <a:t>For </a:t>
            </a:r>
            <a:r>
              <a:rPr lang="en-GB" dirty="0" err="1" smtClean="0"/>
              <a:t>eg</a:t>
            </a:r>
            <a:r>
              <a:rPr lang="en-GB" dirty="0" smtClean="0"/>
              <a:t>. </a:t>
            </a:r>
            <a:r>
              <a:rPr lang="en-GB" dirty="0" smtClean="0"/>
              <a:t/>
            </a:r>
            <a:br>
              <a:rPr lang="en-GB" dirty="0" smtClean="0"/>
            </a:br>
            <a:r>
              <a:rPr lang="en-GB" b="1" dirty="0" smtClean="0"/>
              <a:t>Subject</a:t>
            </a:r>
            <a:r>
              <a:rPr lang="en-GB" dirty="0" smtClean="0"/>
              <a:t> </a:t>
            </a:r>
            <a:r>
              <a:rPr lang="en-GB" dirty="0" smtClean="0"/>
              <a:t>can </a:t>
            </a:r>
            <a:r>
              <a:rPr lang="en-GB" dirty="0" smtClean="0"/>
              <a:t>say - </a:t>
            </a:r>
            <a:r>
              <a:rPr lang="en-GB" dirty="0" smtClean="0"/>
              <a:t>Sheila </a:t>
            </a:r>
            <a:r>
              <a:rPr lang="en-GB" dirty="0" smtClean="0"/>
              <a:t>can be your good </a:t>
            </a:r>
            <a:r>
              <a:rPr lang="en-GB" dirty="0" smtClean="0"/>
              <a:t>.... (for men</a:t>
            </a:r>
            <a:r>
              <a:rPr lang="en-GB" dirty="0" smtClean="0"/>
              <a:t>)</a:t>
            </a:r>
            <a:br>
              <a:rPr lang="en-GB" dirty="0" smtClean="0"/>
            </a:br>
            <a:r>
              <a:rPr lang="en-GB" b="1" dirty="0" smtClean="0"/>
              <a:t>Email body matter </a:t>
            </a:r>
            <a:r>
              <a:rPr lang="en-GB" dirty="0" smtClean="0"/>
              <a:t>reads – Personal Financial Advisor </a:t>
            </a:r>
            <a:r>
              <a:rPr lang="en-US" dirty="0" smtClean="0"/>
              <a:t/>
            </a:r>
            <a:br>
              <a:rPr lang="en-US" dirty="0" smtClean="0"/>
            </a:br>
            <a:r>
              <a:rPr lang="en-US" b="1" dirty="0" smtClean="0"/>
              <a:t>Subject</a:t>
            </a:r>
            <a:r>
              <a:rPr lang="en-US" dirty="0" smtClean="0"/>
              <a:t>  - </a:t>
            </a:r>
            <a:r>
              <a:rPr lang="en-GB" dirty="0" smtClean="0"/>
              <a:t>A </a:t>
            </a:r>
            <a:r>
              <a:rPr lang="en-GB" dirty="0" smtClean="0"/>
              <a:t>50% flat off </a:t>
            </a:r>
            <a:r>
              <a:rPr lang="en-GB" dirty="0" smtClean="0"/>
              <a:t>on... </a:t>
            </a:r>
            <a:r>
              <a:rPr lang="en-GB" dirty="0" smtClean="0"/>
              <a:t>(for women) </a:t>
            </a:r>
            <a:r>
              <a:rPr lang="en-GB" dirty="0" smtClean="0"/>
              <a:t/>
            </a:r>
            <a:br>
              <a:rPr lang="en-GB" dirty="0" smtClean="0"/>
            </a:br>
            <a:r>
              <a:rPr lang="en-GB" dirty="0" smtClean="0"/>
              <a:t> Email body matter reads – </a:t>
            </a:r>
            <a:r>
              <a:rPr lang="en-GB" dirty="0" smtClean="0"/>
              <a:t>the latest child care plan can secure the future of your </a:t>
            </a:r>
            <a:r>
              <a:rPr lang="en-GB" dirty="0" err="1" smtClean="0"/>
              <a:t>munchkin</a:t>
            </a:r>
            <a:r>
              <a:rPr lang="en-GB" dirty="0" smtClean="0"/>
              <a:t>.</a:t>
            </a:r>
          </a:p>
          <a:p>
            <a:r>
              <a:rPr lang="en-GB" dirty="0" smtClean="0"/>
              <a:t>The </a:t>
            </a:r>
            <a:r>
              <a:rPr lang="en-GB" dirty="0" smtClean="0"/>
              <a:t>subjects </a:t>
            </a:r>
            <a:r>
              <a:rPr lang="en-GB" dirty="0" smtClean="0"/>
              <a:t>won’t </a:t>
            </a:r>
            <a:r>
              <a:rPr lang="en-GB" dirty="0" smtClean="0"/>
              <a:t>be complete but it will surely </a:t>
            </a:r>
            <a:r>
              <a:rPr lang="en-GB" dirty="0" smtClean="0"/>
              <a:t>create </a:t>
            </a:r>
            <a:r>
              <a:rPr lang="en-GB" dirty="0" smtClean="0"/>
              <a:t>an intrigue and lead to good open rate  </a:t>
            </a:r>
            <a:endParaRPr 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Strategy to influence Email Open Rates</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12</a:t>
            </a:fld>
            <a:endParaRPr lang="en-US"/>
          </a:p>
        </p:txBody>
      </p:sp>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Emailer Approach</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13</a:t>
            </a:fld>
            <a:endParaRPr lang="en-US"/>
          </a:p>
        </p:txBody>
      </p:sp>
      <p:graphicFrame>
        <p:nvGraphicFramePr>
          <p:cNvPr id="6" name="Diagram 5"/>
          <p:cNvGraphicFramePr/>
          <p:nvPr/>
        </p:nvGraphicFramePr>
        <p:xfrm>
          <a:off x="521360" y="1868604"/>
          <a:ext cx="11072889"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a:spLocks noChangeArrowheads="1"/>
          </p:cNvSpPr>
          <p:nvPr/>
        </p:nvSpPr>
        <p:spPr bwMode="auto">
          <a:xfrm>
            <a:off x="420042" y="1258062"/>
            <a:ext cx="10776154" cy="646331"/>
          </a:xfrm>
          <a:prstGeom prst="rect">
            <a:avLst/>
          </a:prstGeom>
          <a:noFill/>
          <a:ln w="9525">
            <a:noFill/>
            <a:miter lim="800000"/>
            <a:headEnd/>
            <a:tailEnd/>
          </a:ln>
        </p:spPr>
        <p:txBody>
          <a:bodyPr wrap="square">
            <a:spAutoFit/>
          </a:bodyPr>
          <a:lstStyle/>
          <a:p>
            <a:pPr algn="ctr">
              <a:buFont typeface="Arial" charset="0"/>
              <a:buChar char="•"/>
            </a:pPr>
            <a:r>
              <a:rPr lang="en-IN" dirty="0">
                <a:latin typeface="Calibri" pitchFamily="34" charset="0"/>
                <a:cs typeface="Calibri" pitchFamily="34" charset="0"/>
              </a:rPr>
              <a:t> Email marketing campaigns can be carried out to target digitally evolved target audience</a:t>
            </a:r>
          </a:p>
          <a:p>
            <a:pPr algn="ctr">
              <a:buFont typeface="Arial" charset="0"/>
              <a:buChar char="•"/>
            </a:pPr>
            <a:r>
              <a:rPr lang="en-US" dirty="0">
                <a:latin typeface="Calibri" pitchFamily="34" charset="0"/>
                <a:cs typeface="Calibri" pitchFamily="34" charset="0"/>
              </a:rPr>
              <a:t>  Target audience can be targeted by customized &amp; strategically executed email campaigns </a:t>
            </a:r>
            <a:endParaRPr lang="en-IN" dirty="0">
              <a:latin typeface="Calibri" pitchFamily="34" charset="0"/>
              <a:cs typeface="Calibri" pitchFamily="34" charset="0"/>
            </a:endParaRPr>
          </a:p>
        </p:txBody>
      </p:sp>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Emailer Approach</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14</a:t>
            </a:fld>
            <a:endParaRPr lang="en-US"/>
          </a:p>
        </p:txBody>
      </p:sp>
      <p:graphicFrame>
        <p:nvGraphicFramePr>
          <p:cNvPr id="8" name="Diagram 7"/>
          <p:cNvGraphicFramePr/>
          <p:nvPr/>
        </p:nvGraphicFramePr>
        <p:xfrm>
          <a:off x="304800" y="1171558"/>
          <a:ext cx="9851136" cy="4497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14"/>
          <p:cNvSpPr>
            <a:spLocks noChangeArrowheads="1"/>
          </p:cNvSpPr>
          <p:nvPr/>
        </p:nvSpPr>
        <p:spPr bwMode="auto">
          <a:xfrm>
            <a:off x="158496" y="5510450"/>
            <a:ext cx="7697740" cy="923330"/>
          </a:xfrm>
          <a:prstGeom prst="rect">
            <a:avLst/>
          </a:prstGeom>
          <a:noFill/>
          <a:ln w="9525">
            <a:noFill/>
            <a:miter lim="800000"/>
            <a:headEnd/>
            <a:tailEnd/>
          </a:ln>
        </p:spPr>
        <p:txBody>
          <a:bodyPr wrap="square" anchor="ctr">
            <a:spAutoFit/>
          </a:bodyPr>
          <a:lstStyle/>
          <a:p>
            <a:pPr>
              <a:buFont typeface="Arial" charset="0"/>
              <a:buChar char="•"/>
            </a:pPr>
            <a:r>
              <a:rPr lang="en-IN" dirty="0">
                <a:latin typeface="Calibri" pitchFamily="34" charset="0"/>
                <a:cs typeface="Calibri" pitchFamily="34" charset="0"/>
              </a:rPr>
              <a:t>  Send out </a:t>
            </a:r>
            <a:r>
              <a:rPr lang="en-IN" dirty="0" err="1">
                <a:latin typeface="Calibri" pitchFamily="34" charset="0"/>
                <a:cs typeface="Calibri" pitchFamily="34" charset="0"/>
              </a:rPr>
              <a:t>emailers</a:t>
            </a:r>
            <a:r>
              <a:rPr lang="en-IN" dirty="0">
                <a:latin typeface="Calibri" pitchFamily="34" charset="0"/>
                <a:cs typeface="Calibri" pitchFamily="34" charset="0"/>
              </a:rPr>
              <a:t> on relevant database.</a:t>
            </a:r>
          </a:p>
          <a:p>
            <a:pPr>
              <a:buFont typeface="Arial" charset="0"/>
              <a:buChar char="•"/>
            </a:pPr>
            <a:r>
              <a:rPr lang="en-IN" dirty="0">
                <a:latin typeface="Calibri" pitchFamily="34" charset="0"/>
                <a:cs typeface="Calibri" pitchFamily="34" charset="0"/>
              </a:rPr>
              <a:t>  Track open and response rate for mailers.</a:t>
            </a:r>
          </a:p>
          <a:p>
            <a:pPr>
              <a:buFont typeface="Arial" charset="0"/>
              <a:buChar char="•"/>
            </a:pPr>
            <a:r>
              <a:rPr lang="en-IN" dirty="0">
                <a:latin typeface="Calibri" pitchFamily="34" charset="0"/>
                <a:cs typeface="Calibri" pitchFamily="34" charset="0"/>
              </a:rPr>
              <a:t>  Analyze &amp; optimize as per quality of leads.</a:t>
            </a:r>
          </a:p>
        </p:txBody>
      </p:sp>
      <p:sp>
        <p:nvSpPr>
          <p:cNvPr id="10" name="Rounded Rectangle 4"/>
          <p:cNvSpPr/>
          <p:nvPr/>
        </p:nvSpPr>
        <p:spPr>
          <a:xfrm>
            <a:off x="10704576" y="2340864"/>
            <a:ext cx="1292351" cy="2170176"/>
          </a:xfrm>
          <a:prstGeom prst="roundRect">
            <a:avLst/>
          </a:prstGeom>
          <a:solidFill>
            <a:srgbClr val="009ED6"/>
          </a:solidFill>
        </p:spPr>
        <p:style>
          <a:lnRef idx="0">
            <a:scrgbClr r="0" g="0" b="0"/>
          </a:lnRef>
          <a:fillRef idx="0">
            <a:scrgbClr r="0" g="0" b="0"/>
          </a:fillRef>
          <a:effectRef idx="0">
            <a:scrgbClr r="0" g="0" b="0"/>
          </a:effectRef>
          <a:fontRef idx="minor">
            <a:schemeClr val="lt1"/>
          </a:fontRef>
        </p:style>
        <p:txBody>
          <a:bodyPr lIns="53340" tIns="53340" rIns="53340" bIns="53340" spcCol="1270"/>
          <a:lstStyle/>
          <a:p>
            <a:pPr defTabSz="622300">
              <a:lnSpc>
                <a:spcPct val="90000"/>
              </a:lnSpc>
              <a:spcAft>
                <a:spcPct val="35000"/>
              </a:spcAft>
              <a:defRPr/>
            </a:pPr>
            <a:r>
              <a:rPr lang="en-US" sz="1600" b="1" dirty="0"/>
              <a:t>Review/ improve</a:t>
            </a:r>
            <a:endParaRPr lang="en-IN" sz="1600" b="1" dirty="0"/>
          </a:p>
          <a:p>
            <a:pPr marL="114300" lvl="1" indent="-114300" defTabSz="622300">
              <a:lnSpc>
                <a:spcPct val="90000"/>
              </a:lnSpc>
              <a:spcAft>
                <a:spcPct val="15000"/>
              </a:spcAft>
              <a:buFontTx/>
              <a:buChar char="••"/>
              <a:defRPr/>
            </a:pPr>
            <a:r>
              <a:rPr lang="en-US" sz="1200" dirty="0"/>
              <a:t>Analyze the results</a:t>
            </a:r>
          </a:p>
          <a:p>
            <a:pPr marL="114300" lvl="1" indent="-114300" defTabSz="622300">
              <a:lnSpc>
                <a:spcPct val="90000"/>
              </a:lnSpc>
              <a:spcAft>
                <a:spcPct val="15000"/>
              </a:spcAft>
              <a:buFontTx/>
              <a:buChar char="••"/>
              <a:defRPr/>
            </a:pPr>
            <a:r>
              <a:rPr lang="en-US" sz="1200" dirty="0"/>
              <a:t>Assess opportunities</a:t>
            </a:r>
          </a:p>
          <a:p>
            <a:pPr marL="114300" lvl="1" indent="-114300" defTabSz="622300">
              <a:lnSpc>
                <a:spcPct val="90000"/>
              </a:lnSpc>
              <a:spcAft>
                <a:spcPct val="15000"/>
              </a:spcAft>
              <a:buFontTx/>
              <a:buChar char="••"/>
              <a:defRPr/>
            </a:pPr>
            <a:r>
              <a:rPr lang="en-US" sz="1200" dirty="0"/>
              <a:t>Suggest Next steps</a:t>
            </a:r>
            <a:endParaRPr lang="en-IN" sz="1200" dirty="0"/>
          </a:p>
        </p:txBody>
      </p:sp>
      <p:sp>
        <p:nvSpPr>
          <p:cNvPr id="11" name="Notched Right Arrow 10"/>
          <p:cNvSpPr/>
          <p:nvPr/>
        </p:nvSpPr>
        <p:spPr>
          <a:xfrm>
            <a:off x="10290435" y="3358125"/>
            <a:ext cx="355478" cy="180405"/>
          </a:xfrm>
          <a:prstGeom prst="notchedRightArrow">
            <a:avLst/>
          </a:prstGeom>
          <a:solidFill>
            <a:srgbClr val="009E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800" dirty="0"/>
          </a:p>
        </p:txBody>
      </p:sp>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172" y="1267968"/>
            <a:ext cx="11508644" cy="5401392"/>
          </a:xfrm>
        </p:spPr>
        <p:txBody>
          <a:bodyPr/>
          <a:lstStyle/>
          <a:p>
            <a:pPr>
              <a:buNone/>
            </a:pPr>
            <a:r>
              <a:rPr lang="en-GB" dirty="0" smtClean="0"/>
              <a:t> </a:t>
            </a:r>
            <a:r>
              <a:rPr lang="en-GB" dirty="0" smtClean="0"/>
              <a:t>On social media the ads completely get traction if the content is upfront and </a:t>
            </a:r>
            <a:r>
              <a:rPr lang="en-GB" dirty="0" smtClean="0"/>
              <a:t>engaging</a:t>
            </a:r>
            <a:br>
              <a:rPr lang="en-GB" dirty="0" smtClean="0"/>
            </a:br>
            <a:endParaRPr lang="en-US" dirty="0" smtClean="0"/>
          </a:p>
          <a:p>
            <a:r>
              <a:rPr lang="en-GB" dirty="0" smtClean="0"/>
              <a:t>For </a:t>
            </a:r>
            <a:r>
              <a:rPr lang="en-GB" dirty="0" err="1" smtClean="0"/>
              <a:t>eg</a:t>
            </a:r>
            <a:r>
              <a:rPr lang="en-GB" dirty="0" smtClean="0"/>
              <a:t> – Interactive video </a:t>
            </a:r>
            <a:r>
              <a:rPr lang="en-GB" dirty="0" smtClean="0"/>
              <a:t>just like </a:t>
            </a:r>
            <a:r>
              <a:rPr lang="en-GB" dirty="0" smtClean="0"/>
              <a:t>the mobile ads for games on </a:t>
            </a:r>
            <a:r>
              <a:rPr lang="en-GB" dirty="0" err="1" smtClean="0"/>
              <a:t>iOS</a:t>
            </a:r>
            <a:r>
              <a:rPr lang="en-GB" dirty="0" smtClean="0"/>
              <a:t> and Android run in between other games it tempts us to still download a shitty game and play </a:t>
            </a:r>
            <a:r>
              <a:rPr lang="en-GB" dirty="0" smtClean="0"/>
              <a:t>because </a:t>
            </a:r>
            <a:r>
              <a:rPr lang="en-GB" dirty="0" smtClean="0"/>
              <a:t>in the ad the one who is playing is doing it wrong and we can’t just take losing in a </a:t>
            </a:r>
            <a:r>
              <a:rPr lang="en-GB" dirty="0" smtClean="0"/>
              <a:t>game </a:t>
            </a:r>
            <a:r>
              <a:rPr lang="en-GB" dirty="0" smtClean="0"/>
              <a:t>that is so easy so ultimately it leads to downloads same goes to </a:t>
            </a:r>
            <a:r>
              <a:rPr lang="en-GB" dirty="0" smtClean="0"/>
              <a:t>our mobile app downloads</a:t>
            </a:r>
          </a:p>
          <a:p>
            <a:endParaRPr lang="en-US" dirty="0" smtClean="0"/>
          </a:p>
          <a:p>
            <a:r>
              <a:rPr lang="en-GB" dirty="0" smtClean="0"/>
              <a:t> </a:t>
            </a:r>
            <a:r>
              <a:rPr lang="en-GB" dirty="0" smtClean="0"/>
              <a:t>Another thing which intrigues a person to open a social media or web ad is to show something unusual like a hideous pimple on a person’s cheek and where the copy says he pops it out and you won’t imagine what comes out of it. Such click bait option are the only things which will work to get a person to open a </a:t>
            </a:r>
            <a:r>
              <a:rPr lang="en-GB" dirty="0" smtClean="0"/>
              <a:t>Fin-tech company’s </a:t>
            </a:r>
            <a:r>
              <a:rPr lang="en-GB" dirty="0" smtClean="0"/>
              <a:t>content </a:t>
            </a:r>
            <a:r>
              <a:rPr lang="en-GB" dirty="0" smtClean="0"/>
              <a:t>ad </a:t>
            </a:r>
            <a:endParaRPr lang="en-US" dirty="0" smtClean="0"/>
          </a:p>
          <a:p>
            <a:endParaRPr lang="en-GB" dirty="0" smtClean="0"/>
          </a:p>
          <a:p>
            <a:r>
              <a:rPr lang="en-GB" dirty="0" smtClean="0"/>
              <a:t> </a:t>
            </a:r>
            <a:r>
              <a:rPr lang="en-GB" dirty="0" smtClean="0"/>
              <a:t>Another way is to let them open an ad is a prank or an easy quiz who everyone can answer but to answer they will have to see the ad</a:t>
            </a:r>
            <a:endParaRPr 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fontScale="90000"/>
          </a:bodyPr>
          <a:lstStyle/>
          <a:p>
            <a:r>
              <a:rPr lang="en-US" dirty="0" smtClean="0"/>
              <a:t>Strategy to influence Web/Social Ad Open rate</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15</a:t>
            </a:fld>
            <a:endParaRPr lang="en-US"/>
          </a:p>
        </p:txBody>
      </p:sp>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264" y="1207008"/>
            <a:ext cx="11728704" cy="5462352"/>
          </a:xfrm>
        </p:spPr>
        <p:txBody>
          <a:bodyPr>
            <a:normAutofit lnSpcReduction="10000"/>
          </a:bodyPr>
          <a:lstStyle/>
          <a:p>
            <a:pPr>
              <a:buNone/>
            </a:pPr>
            <a:r>
              <a:rPr lang="en-GB" sz="1600" b="1" dirty="0" smtClean="0"/>
              <a:t>Content </a:t>
            </a:r>
            <a:r>
              <a:rPr lang="en-GB" sz="1600" b="1" dirty="0" smtClean="0"/>
              <a:t>views</a:t>
            </a:r>
            <a:endParaRPr lang="en-US" sz="1600" dirty="0" smtClean="0"/>
          </a:p>
          <a:p>
            <a:r>
              <a:rPr lang="en-GB" sz="1600" dirty="0" smtClean="0"/>
              <a:t>For </a:t>
            </a:r>
            <a:r>
              <a:rPr lang="en-GB" sz="1600" dirty="0" smtClean="0"/>
              <a:t>content views the only thing which really works is boosting the content because am guessing our target audience is not the one who falls into a non working category who will be spending time on social media and until we push them to read something they won’t be spending money to buy a </a:t>
            </a:r>
            <a:r>
              <a:rPr lang="en-GB" sz="1600" dirty="0" smtClean="0"/>
              <a:t>insurance</a:t>
            </a:r>
            <a:br>
              <a:rPr lang="en-GB" sz="1600" dirty="0" smtClean="0"/>
            </a:br>
            <a:r>
              <a:rPr lang="en-GB" sz="1600" dirty="0" smtClean="0">
                <a:solidFill>
                  <a:schemeClr val="tx2">
                    <a:lumMod val="60000"/>
                    <a:lumOff val="40000"/>
                  </a:schemeClr>
                </a:solidFill>
              </a:rPr>
              <a:t>Platforms – FB, LI, TW, </a:t>
            </a:r>
            <a:r>
              <a:rPr lang="en-GB" sz="1600" dirty="0" err="1" smtClean="0">
                <a:solidFill>
                  <a:schemeClr val="tx2">
                    <a:lumMod val="60000"/>
                    <a:lumOff val="40000"/>
                  </a:schemeClr>
                </a:solidFill>
              </a:rPr>
              <a:t>Instagram</a:t>
            </a:r>
            <a:r>
              <a:rPr lang="en-GB" sz="1600" dirty="0" smtClean="0">
                <a:solidFill>
                  <a:schemeClr val="tx2">
                    <a:lumMod val="60000"/>
                    <a:lumOff val="40000"/>
                  </a:schemeClr>
                </a:solidFill>
              </a:rPr>
              <a:t>, </a:t>
            </a:r>
            <a:r>
              <a:rPr lang="en-GB" sz="1600" dirty="0" smtClean="0">
                <a:solidFill>
                  <a:schemeClr val="tx2">
                    <a:lumMod val="60000"/>
                    <a:lumOff val="40000"/>
                  </a:schemeClr>
                </a:solidFill>
              </a:rPr>
              <a:t>YT, </a:t>
            </a:r>
            <a:r>
              <a:rPr lang="en-GB" sz="1600" dirty="0" err="1" smtClean="0">
                <a:solidFill>
                  <a:schemeClr val="tx2">
                    <a:lumMod val="60000"/>
                    <a:lumOff val="40000"/>
                  </a:schemeClr>
                </a:solidFill>
              </a:rPr>
              <a:t>Whatsapp</a:t>
            </a:r>
            <a:r>
              <a:rPr lang="en-GB" sz="1600" dirty="0" smtClean="0">
                <a:solidFill>
                  <a:schemeClr val="tx2">
                    <a:lumMod val="60000"/>
                    <a:lumOff val="40000"/>
                  </a:schemeClr>
                </a:solidFill>
              </a:rPr>
              <a:t> </a:t>
            </a:r>
            <a:r>
              <a:rPr lang="en-GB" sz="1600" dirty="0" smtClean="0">
                <a:solidFill>
                  <a:schemeClr val="tx2">
                    <a:lumMod val="60000"/>
                    <a:lumOff val="40000"/>
                  </a:schemeClr>
                </a:solidFill>
              </a:rPr>
              <a:t>Business, </a:t>
            </a:r>
            <a:r>
              <a:rPr lang="en-GB" sz="1600" dirty="0" smtClean="0">
                <a:solidFill>
                  <a:schemeClr val="tx2">
                    <a:lumMod val="60000"/>
                    <a:lumOff val="40000"/>
                  </a:schemeClr>
                </a:solidFill>
              </a:rPr>
              <a:t>SMS</a:t>
            </a:r>
            <a:endParaRPr lang="en-GB" sz="1600" dirty="0" smtClean="0">
              <a:solidFill>
                <a:schemeClr val="tx2">
                  <a:lumMod val="60000"/>
                  <a:lumOff val="40000"/>
                </a:schemeClr>
              </a:solidFill>
              <a:latin typeface="Calibri" panose="020F0502020204030204" pitchFamily="34" charset="0"/>
              <a:cs typeface="Calibri" panose="020F0502020204030204" pitchFamily="34" charset="0"/>
            </a:endParaRPr>
          </a:p>
          <a:p>
            <a:pPr>
              <a:buNone/>
            </a:pPr>
            <a:r>
              <a:rPr lang="en-GB" sz="1600" b="1" dirty="0" smtClean="0"/>
              <a:t>Click </a:t>
            </a:r>
            <a:r>
              <a:rPr lang="en-GB" sz="1600" b="1" dirty="0" err="1" smtClean="0"/>
              <a:t>through’s</a:t>
            </a:r>
            <a:r>
              <a:rPr lang="en-GB" sz="1600" b="1" dirty="0" smtClean="0"/>
              <a:t> to the content </a:t>
            </a:r>
          </a:p>
          <a:p>
            <a:r>
              <a:rPr lang="en-GB" sz="1600" dirty="0" smtClean="0"/>
              <a:t> </a:t>
            </a:r>
            <a:r>
              <a:rPr lang="en-GB" sz="1600" dirty="0" smtClean="0"/>
              <a:t>Offers entice everyone be it a business looking out for expansion or a consumer looking out for groceries. In our case giving a money back SIP option or a part waiver to their next premium is the option to retain the customer and ensure the remarketing efforts are saved behind the existing customer which will increase the click through rate of our </a:t>
            </a:r>
            <a:r>
              <a:rPr lang="en-GB" sz="1600" dirty="0" smtClean="0"/>
              <a:t>content</a:t>
            </a:r>
            <a:br>
              <a:rPr lang="en-GB" sz="1600" dirty="0" smtClean="0"/>
            </a:br>
            <a:endParaRPr lang="en-GB" sz="1600" dirty="0" smtClean="0"/>
          </a:p>
          <a:p>
            <a:pPr>
              <a:buNone/>
            </a:pPr>
            <a:r>
              <a:rPr lang="en-GB" sz="1600" b="1" dirty="0" smtClean="0"/>
              <a:t>Leads generated from the content </a:t>
            </a:r>
          </a:p>
          <a:p>
            <a:r>
              <a:rPr lang="en-GB" sz="1600" dirty="0" smtClean="0"/>
              <a:t>Leads generated from a special platform or a piece of content which worked on that platform should be a benchmark and kept as a weapon in our Arsenal and be used from time to time whenever we are short on leads so as to help ROI </a:t>
            </a:r>
            <a:br>
              <a:rPr lang="en-GB" sz="1600" dirty="0" smtClean="0"/>
            </a:br>
            <a:endParaRPr lang="en-GB" sz="1600" dirty="0" smtClean="0"/>
          </a:p>
          <a:p>
            <a:pPr>
              <a:buNone/>
            </a:pPr>
            <a:r>
              <a:rPr lang="en-GB" sz="1600" b="1" dirty="0" smtClean="0"/>
              <a:t>No of policies sold</a:t>
            </a:r>
            <a:endParaRPr lang="en-GB" sz="1600" b="1" dirty="0" smtClean="0"/>
          </a:p>
          <a:p>
            <a:r>
              <a:rPr lang="en-GB" sz="1600" dirty="0" smtClean="0"/>
              <a:t>Earning professionals (Our TG) always look for how they can get tax rebate or just with a minimum amount of payment how can they enjoy money double benefits which is why certain SIP options just like the LIC of India offers, should be introduced to keep the money coming in from the current customers. The amount of supporting SIPs sold towards a waiver for a next pending renewal of a policy should be counted as a policy sold and should be squared </a:t>
            </a:r>
            <a:r>
              <a:rPr lang="en-GB" sz="1600" dirty="0" smtClean="0"/>
              <a:t>off</a:t>
            </a:r>
            <a:endParaRPr lang="en-GB" sz="1600" b="1" dirty="0" smtClean="0"/>
          </a:p>
          <a:p>
            <a:pPr>
              <a:buNone/>
            </a:pPr>
            <a:endParaRPr lang="en-US" dirty="0" smtClean="0"/>
          </a:p>
          <a:p>
            <a:pPr>
              <a:buNone/>
            </a:pPr>
            <a:endParaRPr lang="en-US"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r>
              <a:rPr lang="en-US" dirty="0" smtClean="0"/>
              <a:t>Content Views, Click </a:t>
            </a:r>
            <a:r>
              <a:rPr lang="en-US" dirty="0" err="1" smtClean="0"/>
              <a:t>Throughs</a:t>
            </a:r>
            <a:r>
              <a:rPr lang="en-US" dirty="0" smtClean="0"/>
              <a:t>, Leads</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16</a:t>
            </a:fld>
            <a:endParaRPr lang="en-US"/>
          </a:p>
        </p:txBody>
      </p:sp>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264" y="1207008"/>
            <a:ext cx="11728704" cy="5462352"/>
          </a:xfrm>
        </p:spPr>
        <p:txBody>
          <a:bodyPr>
            <a:normAutofit/>
          </a:bodyPr>
          <a:lstStyle/>
          <a:p>
            <a:pPr>
              <a:buNone/>
            </a:pPr>
            <a:r>
              <a:rPr lang="en-GB" b="1" dirty="0" smtClean="0">
                <a:latin typeface="+mj-lt"/>
              </a:rPr>
              <a:t>Content Themes </a:t>
            </a:r>
            <a:r>
              <a:rPr lang="en-GB" b="1" dirty="0" smtClean="0"/>
              <a:t>- </a:t>
            </a:r>
            <a:r>
              <a:rPr lang="en-GB" dirty="0" smtClean="0"/>
              <a:t>Below </a:t>
            </a:r>
            <a:r>
              <a:rPr lang="en-GB" dirty="0" smtClean="0"/>
              <a:t>are a few things which will resonate with the core content themes/modules for </a:t>
            </a:r>
            <a:r>
              <a:rPr lang="en-GB" dirty="0" err="1" smtClean="0"/>
              <a:t>Finmerge</a:t>
            </a:r>
            <a:endParaRPr lang="en-GB" dirty="0" smtClean="0"/>
          </a:p>
          <a:p>
            <a:r>
              <a:rPr lang="en-GB" dirty="0" smtClean="0"/>
              <a:t>Dreams </a:t>
            </a:r>
            <a:r>
              <a:rPr lang="en-GB" dirty="0" smtClean="0"/>
              <a:t>– Talk about the dreams which our 3 category of TG might have - #</a:t>
            </a:r>
            <a:r>
              <a:rPr lang="en-GB" dirty="0" err="1" smtClean="0"/>
              <a:t>InsureYourDreams</a:t>
            </a:r>
            <a:r>
              <a:rPr lang="en-GB" dirty="0" smtClean="0"/>
              <a:t> </a:t>
            </a:r>
          </a:p>
          <a:p>
            <a:r>
              <a:rPr lang="en-GB" dirty="0" smtClean="0"/>
              <a:t>Care </a:t>
            </a:r>
            <a:r>
              <a:rPr lang="en-GB" dirty="0" smtClean="0"/>
              <a:t>– Talk about what our 3 level TG cares - #</a:t>
            </a:r>
            <a:r>
              <a:rPr lang="en-GB" dirty="0" err="1" smtClean="0"/>
              <a:t>CareAndShare</a:t>
            </a:r>
            <a:endParaRPr lang="en-GB" dirty="0" smtClean="0"/>
          </a:p>
          <a:p>
            <a:r>
              <a:rPr lang="en-GB" dirty="0" smtClean="0"/>
              <a:t>Stories </a:t>
            </a:r>
            <a:r>
              <a:rPr lang="en-GB" dirty="0" smtClean="0"/>
              <a:t>– Share stories which our 3 modules of TG will relate to - #</a:t>
            </a:r>
            <a:r>
              <a:rPr lang="en-GB" dirty="0" err="1" smtClean="0"/>
              <a:t>WeAreListening</a:t>
            </a:r>
            <a:endParaRPr lang="en-GB" dirty="0" smtClean="0"/>
          </a:p>
          <a:p>
            <a:r>
              <a:rPr lang="en-GB" dirty="0" smtClean="0"/>
              <a:t>Support </a:t>
            </a:r>
            <a:r>
              <a:rPr lang="en-GB" dirty="0" smtClean="0"/>
              <a:t>– Be a partner in their joyful as well as sorrowful moments - #</a:t>
            </a:r>
            <a:r>
              <a:rPr lang="en-GB" dirty="0" err="1" smtClean="0"/>
              <a:t>WeEmpathise</a:t>
            </a:r>
            <a:endParaRPr lang="en-GB" dirty="0" smtClean="0"/>
          </a:p>
          <a:p>
            <a:endParaRPr lang="en-GB" sz="1600" dirty="0" smtClean="0">
              <a:latin typeface="Calibri" panose="020F0502020204030204" pitchFamily="34" charset="0"/>
              <a:cs typeface="Calibri" panose="020F0502020204030204" pitchFamily="34" charset="0"/>
            </a:endParaRPr>
          </a:p>
          <a:p>
            <a:pPr>
              <a:buNone/>
            </a:pPr>
            <a:r>
              <a:rPr lang="en-GB" b="1" dirty="0" smtClean="0">
                <a:latin typeface="+mj-lt"/>
              </a:rPr>
              <a:t>Duration Of </a:t>
            </a:r>
            <a:r>
              <a:rPr lang="en-GB" b="1" dirty="0" smtClean="0">
                <a:latin typeface="+mj-lt"/>
              </a:rPr>
              <a:t>Themes </a:t>
            </a:r>
            <a:r>
              <a:rPr lang="en-GB" b="1" dirty="0" smtClean="0"/>
              <a:t> </a:t>
            </a:r>
          </a:p>
          <a:p>
            <a:r>
              <a:rPr lang="en-GB" dirty="0" smtClean="0"/>
              <a:t>The content buckets mentioned </a:t>
            </a:r>
            <a:r>
              <a:rPr lang="en-GB" dirty="0" smtClean="0"/>
              <a:t>in the following slide are </a:t>
            </a:r>
            <a:r>
              <a:rPr lang="en-GB" dirty="0" smtClean="0"/>
              <a:t>wider which helps sustenance for more than 3-6 months but the baskets can be bifurcated into a weekly dissemination Product, </a:t>
            </a:r>
            <a:r>
              <a:rPr lang="en-GB" dirty="0" err="1" smtClean="0"/>
              <a:t>Finmerge</a:t>
            </a:r>
            <a:r>
              <a:rPr lang="en-GB" dirty="0" smtClean="0"/>
              <a:t>, Generic, Health and wellness and Branding can be a weekly activity so that we don’t repeat content and have variety to talk about and Seasonal/Topical depends on the moment they happen or whatever and whenever its trending and this can run for a whole year long. </a:t>
            </a:r>
            <a:endParaRPr lang="en-US" b="1" dirty="0"/>
          </a:p>
        </p:txBody>
      </p:sp>
      <p:sp>
        <p:nvSpPr>
          <p:cNvPr id="3" name="Title 2"/>
          <p:cNvSpPr>
            <a:spLocks noGrp="1"/>
          </p:cNvSpPr>
          <p:nvPr>
            <p:ph type="title"/>
          </p:nvPr>
        </p:nvSpPr>
        <p:spPr/>
        <p:txBody>
          <a:bodyPr>
            <a:normAutofit/>
          </a:bodyPr>
          <a:lstStyle/>
          <a:p>
            <a:r>
              <a:rPr lang="en-US" dirty="0" smtClean="0"/>
              <a:t>Content Themes &amp; Duration</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17</a:t>
            </a:fld>
            <a:endParaRPr lang="en-US"/>
          </a:p>
        </p:txBody>
      </p:sp>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Content Baskets and Segregation Plan</a:t>
            </a:r>
            <a:endParaRPr lang="en-US" dirty="0"/>
          </a:p>
        </p:txBody>
      </p:sp>
      <p:sp>
        <p:nvSpPr>
          <p:cNvPr id="16" name="TextBox 3"/>
          <p:cNvSpPr txBox="1">
            <a:spLocks noChangeArrowheads="1"/>
          </p:cNvSpPr>
          <p:nvPr/>
        </p:nvSpPr>
        <p:spPr bwMode="auto">
          <a:xfrm>
            <a:off x="207264" y="5815584"/>
            <a:ext cx="11880001" cy="8803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50000"/>
              </a:lnSpc>
            </a:pPr>
            <a:r>
              <a:rPr lang="en-IN" altLang="en-US" i="1" dirty="0" smtClean="0">
                <a:latin typeface="Calibri" panose="020F0502020204030204" pitchFamily="34" charset="0"/>
                <a:cs typeface="Calibri" panose="020F0502020204030204" pitchFamily="34" charset="0"/>
              </a:rPr>
              <a:t>These are the content modules around which content will be generated and shared on our digital platforms to generate conversations and engagement for our brand and to build a community. </a:t>
            </a:r>
            <a:endParaRPr lang="en-IN" altLang="en-US" dirty="0">
              <a:latin typeface="Calibri" panose="020F0502020204030204" pitchFamily="34" charset="0"/>
              <a:cs typeface="Calibri" panose="020F0502020204030204" pitchFamily="34" charset="0"/>
            </a:endParaRPr>
          </a:p>
        </p:txBody>
      </p:sp>
      <p:pic>
        <p:nvPicPr>
          <p:cNvPr id="5" name="Picture 4"/>
          <p:cNvPicPr/>
          <p:nvPr/>
        </p:nvPicPr>
        <p:blipFill>
          <a:blip r:embed="rId2" cstate="print"/>
          <a:stretch>
            <a:fillRect/>
          </a:stretch>
        </p:blipFill>
        <p:spPr bwMode="auto">
          <a:xfrm>
            <a:off x="170688" y="1444307"/>
            <a:ext cx="11850624" cy="3651949"/>
          </a:xfrm>
          <a:prstGeom prst="rect">
            <a:avLst/>
          </a:prstGeom>
          <a:noFill/>
          <a:ln>
            <a:noFill/>
          </a:ln>
        </p:spPr>
      </p:pic>
    </p:spTree>
    <p:extLst>
      <p:ext uri="{BB962C8B-B14F-4D97-AF65-F5344CB8AC3E}">
        <p14:creationId xmlns="" xmlns:p14="http://schemas.microsoft.com/office/powerpoint/2010/main" val="559664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264" y="1207008"/>
            <a:ext cx="6583680" cy="5462352"/>
          </a:xfrm>
        </p:spPr>
        <p:txBody>
          <a:bodyPr>
            <a:normAutofit fontScale="85000" lnSpcReduction="10000"/>
          </a:bodyPr>
          <a:lstStyle/>
          <a:p>
            <a:pPr>
              <a:buNone/>
            </a:pPr>
            <a:r>
              <a:rPr lang="en-GB" b="1" dirty="0" smtClean="0"/>
              <a:t>Content Type - </a:t>
            </a:r>
            <a:r>
              <a:rPr lang="en-GB" dirty="0" smtClean="0"/>
              <a:t>Below </a:t>
            </a:r>
            <a:r>
              <a:rPr lang="en-GB" dirty="0" smtClean="0"/>
              <a:t>are </a:t>
            </a:r>
            <a:r>
              <a:rPr lang="en-GB" dirty="0" smtClean="0"/>
              <a:t>some of the content types which can be used for this brand</a:t>
            </a:r>
          </a:p>
          <a:p>
            <a:r>
              <a:rPr lang="en-GB" sz="1700" dirty="0" smtClean="0"/>
              <a:t>Article  </a:t>
            </a:r>
            <a:r>
              <a:rPr lang="en-GB" sz="1700" dirty="0" smtClean="0"/>
              <a:t>– </a:t>
            </a:r>
            <a:r>
              <a:rPr lang="en-GB" sz="1700" dirty="0" smtClean="0"/>
              <a:t>Not more than a minute read to make it consume better on small screen</a:t>
            </a:r>
          </a:p>
          <a:p>
            <a:r>
              <a:rPr lang="en-GB" sz="1700" dirty="0" smtClean="0"/>
              <a:t>Visual/graphic - </a:t>
            </a:r>
            <a:r>
              <a:rPr lang="en-GB" sz="1700" dirty="0" err="1" smtClean="0"/>
              <a:t>Infographics</a:t>
            </a:r>
            <a:r>
              <a:rPr lang="en-GB" sz="1700" dirty="0" smtClean="0"/>
              <a:t> / Short Video / Simple illustrations </a:t>
            </a:r>
            <a:endParaRPr lang="en-GB" sz="1700" dirty="0" smtClean="0"/>
          </a:p>
          <a:p>
            <a:r>
              <a:rPr lang="en-GB" sz="1700" dirty="0" smtClean="0"/>
              <a:t>Gifs </a:t>
            </a:r>
            <a:r>
              <a:rPr lang="en-GB" sz="1700" dirty="0" smtClean="0"/>
              <a:t>– </a:t>
            </a:r>
            <a:r>
              <a:rPr lang="en-GB" sz="1700" dirty="0" smtClean="0"/>
              <a:t>which tend to attract more engagement and can be screenshot if we want people to interact </a:t>
            </a:r>
          </a:p>
          <a:p>
            <a:r>
              <a:rPr lang="en-GB" sz="1700" dirty="0" smtClean="0"/>
              <a:t>Polls – Specifically on </a:t>
            </a:r>
            <a:r>
              <a:rPr lang="en-GB" sz="1700" dirty="0" err="1" smtClean="0"/>
              <a:t>Linkedin</a:t>
            </a:r>
            <a:r>
              <a:rPr lang="en-GB" sz="1700" dirty="0" smtClean="0"/>
              <a:t> or Twitter as it allows quick way to interact with the brand</a:t>
            </a:r>
          </a:p>
          <a:p>
            <a:r>
              <a:rPr lang="en-GB" sz="1700" dirty="0" smtClean="0"/>
              <a:t>Shared media – The posts which are share by other brands which may make sense to our audience </a:t>
            </a:r>
          </a:p>
          <a:p>
            <a:r>
              <a:rPr lang="en-GB" sz="1700" dirty="0" smtClean="0"/>
              <a:t>Slide share – Decks and/or reports which the brands may think fit to share with the audience </a:t>
            </a:r>
          </a:p>
          <a:p>
            <a:r>
              <a:rPr lang="en-GB" sz="1700" dirty="0" smtClean="0"/>
              <a:t>Carousel </a:t>
            </a:r>
            <a:r>
              <a:rPr lang="en-GB" sz="1700" dirty="0" err="1" smtClean="0"/>
              <a:t>creatives</a:t>
            </a:r>
            <a:r>
              <a:rPr lang="en-GB" sz="1700" dirty="0" smtClean="0"/>
              <a:t> – Specially on </a:t>
            </a:r>
            <a:r>
              <a:rPr lang="en-GB" sz="1700" dirty="0" err="1" smtClean="0"/>
              <a:t>Linkedin</a:t>
            </a:r>
            <a:r>
              <a:rPr lang="en-GB" sz="1700" dirty="0" smtClean="0"/>
              <a:t>, FB or </a:t>
            </a:r>
            <a:r>
              <a:rPr lang="en-GB" sz="1700" dirty="0" err="1" smtClean="0"/>
              <a:t>Insta</a:t>
            </a:r>
            <a:r>
              <a:rPr lang="en-GB" sz="1700" dirty="0" smtClean="0"/>
              <a:t> to make an impact </a:t>
            </a:r>
          </a:p>
          <a:p>
            <a:r>
              <a:rPr lang="en-GB" sz="1700" dirty="0" smtClean="0"/>
              <a:t>Status updates – On text only platforms like SMS, </a:t>
            </a:r>
            <a:r>
              <a:rPr lang="en-GB" sz="1700" dirty="0" err="1" smtClean="0"/>
              <a:t>Whatsapp</a:t>
            </a:r>
            <a:r>
              <a:rPr lang="en-GB" sz="1700" dirty="0" smtClean="0"/>
              <a:t> Business, Messenger can allow personalization</a:t>
            </a:r>
          </a:p>
          <a:p>
            <a:r>
              <a:rPr lang="en-GB" sz="1700" dirty="0" smtClean="0"/>
              <a:t>Emailer/Newsletter  – An official email reminding of offers, plans, investments opportunities or season’s greetings </a:t>
            </a:r>
          </a:p>
          <a:p>
            <a:r>
              <a:rPr lang="en-GB" sz="1700" dirty="0" smtClean="0"/>
              <a:t>Webinars / E Awards/ </a:t>
            </a:r>
            <a:r>
              <a:rPr lang="en-GB" sz="1700" dirty="0" err="1" smtClean="0"/>
              <a:t>QnAs</a:t>
            </a:r>
            <a:r>
              <a:rPr lang="en-GB" sz="1700" dirty="0" smtClean="0"/>
              <a:t> – Series of online events where we give our </a:t>
            </a:r>
            <a:r>
              <a:rPr lang="en-GB" sz="1700" dirty="0" err="1" smtClean="0"/>
              <a:t>Tg</a:t>
            </a:r>
            <a:r>
              <a:rPr lang="en-GB" sz="1700" dirty="0" smtClean="0"/>
              <a:t> a forum to know better about our products</a:t>
            </a:r>
          </a:p>
        </p:txBody>
      </p:sp>
      <p:sp>
        <p:nvSpPr>
          <p:cNvPr id="3" name="Title 2"/>
          <p:cNvSpPr>
            <a:spLocks noGrp="1"/>
          </p:cNvSpPr>
          <p:nvPr>
            <p:ph type="title"/>
          </p:nvPr>
        </p:nvSpPr>
        <p:spPr/>
        <p:txBody>
          <a:bodyPr>
            <a:normAutofit/>
          </a:bodyPr>
          <a:lstStyle/>
          <a:p>
            <a:r>
              <a:rPr lang="en-US" dirty="0" smtClean="0"/>
              <a:t>Content Type</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19</a:t>
            </a:fld>
            <a:endParaRPr lang="en-US" dirty="0"/>
          </a:p>
        </p:txBody>
      </p:sp>
      <p:pic>
        <p:nvPicPr>
          <p:cNvPr id="48132" name="Picture 4" descr="Types of Content Marketing: Benefits and Uses of Each Type"/>
          <p:cNvPicPr>
            <a:picLocks noChangeAspect="1" noChangeArrowheads="1"/>
          </p:cNvPicPr>
          <p:nvPr/>
        </p:nvPicPr>
        <p:blipFill>
          <a:blip r:embed="rId2" cstate="print"/>
          <a:srcRect/>
          <a:stretch>
            <a:fillRect/>
          </a:stretch>
        </p:blipFill>
        <p:spPr bwMode="auto">
          <a:xfrm>
            <a:off x="6639928" y="2245361"/>
            <a:ext cx="5393576" cy="2698604"/>
          </a:xfrm>
          <a:prstGeom prst="rect">
            <a:avLst/>
          </a:prstGeom>
          <a:noFill/>
        </p:spPr>
      </p:pic>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Calibri" panose="020F0502020204030204" pitchFamily="34" charset="0"/>
                <a:cs typeface="Calibri" panose="020F0502020204030204" pitchFamily="34" charset="0"/>
              </a:rPr>
              <a:t>Introduction </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To  </a:t>
            </a:r>
            <a:r>
              <a:rPr lang="en-US" sz="2000" dirty="0" smtClean="0">
                <a:latin typeface="Calibri" panose="020F0502020204030204" pitchFamily="34" charset="0"/>
                <a:cs typeface="Calibri" panose="020F0502020204030204" pitchFamily="34" charset="0"/>
              </a:rPr>
              <a:t>B</a:t>
            </a:r>
            <a:r>
              <a:rPr lang="en-US" sz="2000" dirty="0" smtClean="0">
                <a:latin typeface="Calibri" panose="020F0502020204030204" pitchFamily="34" charset="0"/>
                <a:cs typeface="Calibri" panose="020F0502020204030204" pitchFamily="34" charset="0"/>
              </a:rPr>
              <a:t>rand, Purpose, Objective</a:t>
            </a:r>
          </a:p>
          <a:p>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Selection of Medium</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Channels of Marketing</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Platforms</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Social </a:t>
            </a:r>
            <a:r>
              <a:rPr lang="en-US" sz="2000" dirty="0" smtClean="0">
                <a:latin typeface="Calibri" panose="020F0502020204030204" pitchFamily="34" charset="0"/>
                <a:cs typeface="Calibri" panose="020F0502020204030204" pitchFamily="34" charset="0"/>
              </a:rPr>
              <a:t>Media </a:t>
            </a:r>
            <a:r>
              <a:rPr lang="en-US" sz="2000" dirty="0" smtClean="0">
                <a:latin typeface="Calibri" panose="020F0502020204030204" pitchFamily="34" charset="0"/>
                <a:cs typeface="Calibri" panose="020F0502020204030204" pitchFamily="34" charset="0"/>
              </a:rPr>
              <a:t>Game Plan and Objectives</a:t>
            </a:r>
          </a:p>
          <a:p>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Approach and Strategy</a:t>
            </a:r>
            <a:r>
              <a:rPr lang="en-US" sz="2000" dirty="0" smtClean="0">
                <a:latin typeface="Calibri" panose="020F0502020204030204" pitchFamily="34" charset="0"/>
                <a:cs typeface="Calibri" panose="020F0502020204030204" pitchFamily="34" charset="0"/>
              </a:rPr>
              <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Defining the Target Audience </a:t>
            </a:r>
            <a:r>
              <a:rPr lang="en-US" sz="2000" dirty="0">
                <a:latin typeface="Calibri" panose="020F0502020204030204" pitchFamily="34" charset="0"/>
                <a:cs typeface="Calibri" panose="020F0502020204030204" pitchFamily="34" charset="0"/>
              </a:rPr>
              <a:t/>
            </a:r>
            <a:br>
              <a:rPr lang="en-US" sz="2000" dirty="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t>
            </a:r>
            <a:r>
              <a:rPr lang="en-US" sz="2000" dirty="0" smtClean="0">
                <a:latin typeface="Calibri" panose="020F0502020204030204" pitchFamily="34" charset="0"/>
                <a:cs typeface="Calibri" panose="020F0502020204030204" pitchFamily="34" charset="0"/>
              </a:rPr>
              <a:t>Content Strategy </a:t>
            </a:r>
            <a:r>
              <a:rPr lang="en-US" sz="2000" dirty="0" smtClean="0">
                <a:latin typeface="Calibri" panose="020F0502020204030204" pitchFamily="34" charset="0"/>
                <a:cs typeface="Calibri" panose="020F0502020204030204" pitchFamily="34" charset="0"/>
              </a:rPr>
              <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Type of Content, tonality, dissemination</a:t>
            </a:r>
            <a:endParaRPr lang="en-US" sz="2000" dirty="0" smtClean="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Table Of Contents </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2</a:t>
            </a:fld>
            <a:endParaRPr lang="en-US"/>
          </a:p>
        </p:txBody>
      </p:sp>
    </p:spTree>
    <p:extLst>
      <p:ext uri="{BB962C8B-B14F-4D97-AF65-F5344CB8AC3E}">
        <p14:creationId xmlns="" xmlns:p14="http://schemas.microsoft.com/office/powerpoint/2010/main" val="2067187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Content Tonality</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20</a:t>
            </a:fld>
            <a:endParaRPr lang="en-US" dirty="0"/>
          </a:p>
        </p:txBody>
      </p:sp>
      <p:grpSp>
        <p:nvGrpSpPr>
          <p:cNvPr id="75" name="Group 74"/>
          <p:cNvGrpSpPr/>
          <p:nvPr/>
        </p:nvGrpSpPr>
        <p:grpSpPr>
          <a:xfrm>
            <a:off x="1311656" y="1330190"/>
            <a:ext cx="9566148" cy="4589717"/>
            <a:chOff x="1311656" y="1330190"/>
            <a:chExt cx="9566148" cy="4589717"/>
          </a:xfrm>
        </p:grpSpPr>
        <p:sp>
          <p:nvSpPr>
            <p:cNvPr id="8" name="Rounded Rectangle 7"/>
            <p:cNvSpPr/>
            <p:nvPr/>
          </p:nvSpPr>
          <p:spPr>
            <a:xfrm>
              <a:off x="1311656" y="2805176"/>
              <a:ext cx="2048256" cy="402336"/>
            </a:xfrm>
            <a:prstGeom prst="roundRect">
              <a:avLst>
                <a:gd name="adj" fmla="val 25758"/>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CHARACTER</a:t>
              </a:r>
              <a:endParaRPr lang="en-US" dirty="0"/>
            </a:p>
          </p:txBody>
        </p:sp>
        <p:cxnSp>
          <p:nvCxnSpPr>
            <p:cNvPr id="10" name="Straight Connector 9"/>
            <p:cNvCxnSpPr/>
            <p:nvPr/>
          </p:nvCxnSpPr>
          <p:spPr>
            <a:xfrm rot="16200000" flipH="1">
              <a:off x="5831078" y="2220722"/>
              <a:ext cx="530352" cy="508"/>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987800" y="1330190"/>
              <a:ext cx="4194048" cy="461665"/>
            </a:xfrm>
            <a:prstGeom prst="rect">
              <a:avLst/>
            </a:prstGeom>
          </p:spPr>
          <p:txBody>
            <a:bodyPr wrap="square">
              <a:spAutoFit/>
            </a:bodyPr>
            <a:lstStyle/>
            <a:p>
              <a:pPr algn="ctr"/>
              <a:r>
                <a:rPr lang="en-US" sz="2400" dirty="0" smtClean="0">
                  <a:solidFill>
                    <a:schemeClr val="tx2">
                      <a:lumMod val="75000"/>
                    </a:schemeClr>
                  </a:solidFill>
                </a:rPr>
                <a:t>Creating Your Brand Persona</a:t>
              </a:r>
              <a:endParaRPr lang="en-US" sz="2400" dirty="0">
                <a:solidFill>
                  <a:schemeClr val="tx2">
                    <a:lumMod val="75000"/>
                  </a:schemeClr>
                </a:solidFill>
              </a:endParaRPr>
            </a:p>
          </p:txBody>
        </p:sp>
        <p:cxnSp>
          <p:nvCxnSpPr>
            <p:cNvPr id="19" name="Straight Connector 18"/>
            <p:cNvCxnSpPr/>
            <p:nvPr/>
          </p:nvCxnSpPr>
          <p:spPr>
            <a:xfrm rot="16200000" flipH="1">
              <a:off x="4506722" y="2652522"/>
              <a:ext cx="383032" cy="1524"/>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8" idx="0"/>
            </p:cNvCxnSpPr>
            <p:nvPr/>
          </p:nvCxnSpPr>
          <p:spPr>
            <a:xfrm rot="16200000" flipH="1">
              <a:off x="2148840" y="2618232"/>
              <a:ext cx="366776" cy="7112"/>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7205726" y="2646426"/>
              <a:ext cx="395224" cy="1524"/>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9665716" y="2655316"/>
              <a:ext cx="376428" cy="254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2336800" y="2451100"/>
              <a:ext cx="7518400" cy="1270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3686048" y="2794000"/>
              <a:ext cx="2048256" cy="402336"/>
            </a:xfrm>
            <a:prstGeom prst="roundRect">
              <a:avLst>
                <a:gd name="adj" fmla="val 25758"/>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TONE</a:t>
              </a:r>
              <a:endParaRPr lang="en-US" dirty="0"/>
            </a:p>
          </p:txBody>
        </p:sp>
        <p:sp>
          <p:nvSpPr>
            <p:cNvPr id="66" name="Rounded Rectangle 65"/>
            <p:cNvSpPr/>
            <p:nvPr/>
          </p:nvSpPr>
          <p:spPr>
            <a:xfrm>
              <a:off x="6378448" y="2819400"/>
              <a:ext cx="2048256" cy="402336"/>
            </a:xfrm>
            <a:prstGeom prst="roundRect">
              <a:avLst>
                <a:gd name="adj" fmla="val 25758"/>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LANGUAGE</a:t>
              </a:r>
              <a:endParaRPr lang="en-US" dirty="0"/>
            </a:p>
          </p:txBody>
        </p:sp>
        <p:sp>
          <p:nvSpPr>
            <p:cNvPr id="67" name="Rounded Rectangle 66"/>
            <p:cNvSpPr/>
            <p:nvPr/>
          </p:nvSpPr>
          <p:spPr>
            <a:xfrm>
              <a:off x="8829548" y="2820416"/>
              <a:ext cx="2048256" cy="402336"/>
            </a:xfrm>
            <a:prstGeom prst="roundRect">
              <a:avLst>
                <a:gd name="adj" fmla="val 25758"/>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PURPOSE</a:t>
              </a:r>
              <a:endParaRPr lang="en-US" dirty="0"/>
            </a:p>
          </p:txBody>
        </p:sp>
        <p:sp>
          <p:nvSpPr>
            <p:cNvPr id="71" name="Rectangle 70"/>
            <p:cNvSpPr/>
            <p:nvPr/>
          </p:nvSpPr>
          <p:spPr>
            <a:xfrm>
              <a:off x="1353312" y="3469886"/>
              <a:ext cx="1938528" cy="2031325"/>
            </a:xfrm>
            <a:prstGeom prst="rect">
              <a:avLst/>
            </a:prstGeom>
          </p:spPr>
          <p:txBody>
            <a:bodyPr wrap="square">
              <a:spAutoFit/>
            </a:bodyPr>
            <a:lstStyle/>
            <a:p>
              <a:r>
                <a:rPr lang="en-US" sz="1400" dirty="0" smtClean="0">
                  <a:solidFill>
                    <a:schemeClr val="tx2">
                      <a:lumMod val="75000"/>
                    </a:schemeClr>
                  </a:solidFill>
                </a:rPr>
                <a:t> - Friendly</a:t>
              </a:r>
            </a:p>
            <a:p>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Inspiring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Relatable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Professional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Compassionate </a:t>
              </a:r>
              <a:endParaRPr lang="en-US" sz="1400" dirty="0">
                <a:solidFill>
                  <a:schemeClr val="tx2">
                    <a:lumMod val="75000"/>
                  </a:schemeClr>
                </a:solidFill>
              </a:endParaRPr>
            </a:p>
          </p:txBody>
        </p:sp>
        <p:sp>
          <p:nvSpPr>
            <p:cNvPr id="72" name="Rectangle 71"/>
            <p:cNvSpPr/>
            <p:nvPr/>
          </p:nvSpPr>
          <p:spPr>
            <a:xfrm>
              <a:off x="3736848" y="3463790"/>
              <a:ext cx="1938528" cy="2031325"/>
            </a:xfrm>
            <a:prstGeom prst="rect">
              <a:avLst/>
            </a:prstGeom>
          </p:spPr>
          <p:txBody>
            <a:bodyPr wrap="square">
              <a:spAutoFit/>
            </a:bodyPr>
            <a:lstStyle/>
            <a:p>
              <a:r>
                <a:rPr lang="en-US" sz="1400" dirty="0" smtClean="0">
                  <a:solidFill>
                    <a:schemeClr val="tx2">
                      <a:lumMod val="75000"/>
                    </a:schemeClr>
                  </a:solidFill>
                </a:rPr>
                <a:t> - Personal </a:t>
              </a:r>
            </a:p>
            <a:p>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Humble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Honest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Informative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Addressing </a:t>
              </a:r>
              <a:endParaRPr lang="en-US" sz="1400" dirty="0">
                <a:solidFill>
                  <a:schemeClr val="tx2">
                    <a:lumMod val="75000"/>
                  </a:schemeClr>
                </a:solidFill>
              </a:endParaRPr>
            </a:p>
          </p:txBody>
        </p:sp>
        <p:sp>
          <p:nvSpPr>
            <p:cNvPr id="73" name="Rectangle 72"/>
            <p:cNvSpPr/>
            <p:nvPr/>
          </p:nvSpPr>
          <p:spPr>
            <a:xfrm>
              <a:off x="6425184" y="3457694"/>
              <a:ext cx="1938528" cy="2462213"/>
            </a:xfrm>
            <a:prstGeom prst="rect">
              <a:avLst/>
            </a:prstGeom>
          </p:spPr>
          <p:txBody>
            <a:bodyPr wrap="square">
              <a:spAutoFit/>
            </a:bodyPr>
            <a:lstStyle/>
            <a:p>
              <a:r>
                <a:rPr lang="en-US" sz="1400" dirty="0" smtClean="0">
                  <a:solidFill>
                    <a:schemeClr val="tx2">
                      <a:lumMod val="75000"/>
                    </a:schemeClr>
                  </a:solidFill>
                </a:rPr>
                <a:t> - Playful</a:t>
              </a:r>
            </a:p>
            <a:p>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Simple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Layman terms</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Fun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Multi-lingual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Pun Intended </a:t>
              </a:r>
              <a:endParaRPr lang="en-US" sz="1400" dirty="0">
                <a:solidFill>
                  <a:schemeClr val="tx2">
                    <a:lumMod val="75000"/>
                  </a:schemeClr>
                </a:solidFill>
              </a:endParaRPr>
            </a:p>
          </p:txBody>
        </p:sp>
        <p:sp>
          <p:nvSpPr>
            <p:cNvPr id="74" name="Rectangle 73"/>
            <p:cNvSpPr/>
            <p:nvPr/>
          </p:nvSpPr>
          <p:spPr>
            <a:xfrm>
              <a:off x="8930640" y="3451598"/>
              <a:ext cx="1938528" cy="2462213"/>
            </a:xfrm>
            <a:prstGeom prst="rect">
              <a:avLst/>
            </a:prstGeom>
          </p:spPr>
          <p:txBody>
            <a:bodyPr wrap="square">
              <a:spAutoFit/>
            </a:bodyPr>
            <a:lstStyle/>
            <a:p>
              <a:r>
                <a:rPr lang="en-US" sz="1400" dirty="0" smtClean="0">
                  <a:solidFill>
                    <a:schemeClr val="tx2">
                      <a:lumMod val="75000"/>
                    </a:schemeClr>
                  </a:solidFill>
                </a:rPr>
                <a:t> - Engage</a:t>
              </a:r>
            </a:p>
            <a:p>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Entertain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Educate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Inform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Solution Oriented </a:t>
              </a:r>
            </a:p>
            <a:p>
              <a:pPr>
                <a:buFontTx/>
                <a:buChar char="-"/>
              </a:pPr>
              <a:endParaRPr lang="en-US" sz="1400" dirty="0" smtClean="0">
                <a:solidFill>
                  <a:schemeClr val="tx2">
                    <a:lumMod val="75000"/>
                  </a:schemeClr>
                </a:solidFill>
              </a:endParaRPr>
            </a:p>
            <a:p>
              <a:pPr>
                <a:buFontTx/>
                <a:buChar char="-"/>
              </a:pPr>
              <a:r>
                <a:rPr lang="en-US" sz="1400" dirty="0" smtClean="0">
                  <a:solidFill>
                    <a:schemeClr val="tx2">
                      <a:lumMod val="75000"/>
                    </a:schemeClr>
                  </a:solidFill>
                </a:rPr>
                <a:t> Subtly </a:t>
              </a:r>
              <a:r>
                <a:rPr lang="en-US" sz="1400" dirty="0" err="1" smtClean="0">
                  <a:solidFill>
                    <a:schemeClr val="tx2">
                      <a:lumMod val="75000"/>
                    </a:schemeClr>
                  </a:solidFill>
                </a:rPr>
                <a:t>Salesy</a:t>
              </a:r>
              <a:endParaRPr lang="en-US" sz="1400" dirty="0">
                <a:solidFill>
                  <a:schemeClr val="tx2">
                    <a:lumMod val="75000"/>
                  </a:schemeClr>
                </a:solidFill>
              </a:endParaRPr>
            </a:p>
          </p:txBody>
        </p:sp>
      </p:grpSp>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6"/>
          <p:cNvGraphicFramePr>
            <a:graphicFrameLocks noGrp="1"/>
          </p:cNvGraphicFramePr>
          <p:nvPr/>
        </p:nvGraphicFramePr>
        <p:xfrm>
          <a:off x="329184" y="1804415"/>
          <a:ext cx="11484864" cy="3680766"/>
        </p:xfrm>
        <a:graphic>
          <a:graphicData uri="http://schemas.openxmlformats.org/drawingml/2006/table">
            <a:tbl>
              <a:tblPr firstRow="1" bandRow="1">
                <a:tableStyleId>{5C22544A-7EE6-4342-B048-85BDC9FD1C3A}</a:tableStyleId>
              </a:tblPr>
              <a:tblGrid>
                <a:gridCol w="2871216"/>
                <a:gridCol w="2090928"/>
                <a:gridCol w="2938272"/>
                <a:gridCol w="3584448"/>
              </a:tblGrid>
              <a:tr h="402337">
                <a:tc>
                  <a:txBody>
                    <a:bodyPr/>
                    <a:lstStyle/>
                    <a:p>
                      <a:pPr algn="ctr"/>
                      <a:r>
                        <a:rPr lang="en-US" dirty="0" smtClean="0">
                          <a:solidFill>
                            <a:schemeClr val="tx1"/>
                          </a:solidFill>
                        </a:rPr>
                        <a:t>Content</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Promotion</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Channel</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Reasoning</a:t>
                      </a:r>
                      <a:endParaRPr lang="en-US" dirty="0">
                        <a:solidFill>
                          <a:schemeClr val="tx1"/>
                        </a:solidFill>
                      </a:endParaRPr>
                    </a:p>
                  </a:txBody>
                  <a:tcPr>
                    <a:solidFill>
                      <a:schemeClr val="tx1">
                        <a:lumMod val="20000"/>
                        <a:lumOff val="80000"/>
                      </a:schemeClr>
                    </a:solidFill>
                  </a:tcPr>
                </a:tc>
              </a:tr>
              <a:tr h="548640">
                <a:tc>
                  <a:txBody>
                    <a:bodyPr/>
                    <a:lstStyle/>
                    <a:p>
                      <a:pPr algn="ctr"/>
                      <a:r>
                        <a:rPr lang="en-US" dirty="0" smtClean="0">
                          <a:solidFill>
                            <a:schemeClr val="tx1"/>
                          </a:solidFill>
                        </a:rPr>
                        <a:t>Article</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tx1">
                        <a:lumMod val="20000"/>
                        <a:lumOff val="80000"/>
                      </a:schemeClr>
                    </a:solidFill>
                  </a:tcPr>
                </a:tc>
                <a:tc>
                  <a:txBody>
                    <a:bodyPr/>
                    <a:lstStyle/>
                    <a:p>
                      <a:pPr algn="ct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TG</a:t>
                      </a:r>
                      <a:r>
                        <a:rPr lang="en-US" baseline="0" dirty="0" smtClean="0">
                          <a:solidFill>
                            <a:schemeClr val="tx1"/>
                          </a:solidFill>
                        </a:rPr>
                        <a:t> tends to read the benefits</a:t>
                      </a:r>
                      <a:endParaRPr lang="en-US" dirty="0">
                        <a:solidFill>
                          <a:schemeClr val="tx1"/>
                        </a:solidFill>
                      </a:endParaRPr>
                    </a:p>
                  </a:txBody>
                  <a:tcPr>
                    <a:solidFill>
                      <a:schemeClr val="tx1">
                        <a:lumMod val="20000"/>
                        <a:lumOff val="80000"/>
                      </a:schemeClr>
                    </a:solidFill>
                  </a:tcPr>
                </a:tc>
              </a:tr>
              <a:tr h="542544">
                <a:tc>
                  <a:txBody>
                    <a:bodyPr/>
                    <a:lstStyle/>
                    <a:p>
                      <a:pPr algn="ctr"/>
                      <a:r>
                        <a:rPr lang="en-US" dirty="0" smtClean="0">
                          <a:solidFill>
                            <a:schemeClr val="tx1"/>
                          </a:solidFill>
                        </a:rPr>
                        <a:t>Visual Graphic</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tx1">
                        <a:lumMod val="20000"/>
                        <a:lumOff val="80000"/>
                      </a:schemeClr>
                    </a:solidFill>
                  </a:tcPr>
                </a:tc>
                <a:tc>
                  <a:txBody>
                    <a:bodyPr/>
                    <a:lstStyle/>
                    <a:p>
                      <a:pPr algn="ct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Videos</a:t>
                      </a:r>
                      <a:r>
                        <a:rPr lang="en-US" baseline="0" dirty="0" smtClean="0">
                          <a:solidFill>
                            <a:schemeClr val="tx1"/>
                          </a:solidFill>
                        </a:rPr>
                        <a:t> tend to engage TG more</a:t>
                      </a:r>
                      <a:endParaRPr lang="en-US" dirty="0">
                        <a:solidFill>
                          <a:schemeClr val="tx1"/>
                        </a:solidFill>
                      </a:endParaRPr>
                    </a:p>
                  </a:txBody>
                  <a:tcPr>
                    <a:solidFill>
                      <a:schemeClr val="tx1">
                        <a:lumMod val="20000"/>
                        <a:lumOff val="80000"/>
                      </a:schemeClr>
                    </a:solidFill>
                  </a:tcPr>
                </a:tc>
              </a:tr>
              <a:tr h="542544">
                <a:tc>
                  <a:txBody>
                    <a:bodyPr/>
                    <a:lstStyle/>
                    <a:p>
                      <a:pPr algn="ctr"/>
                      <a:r>
                        <a:rPr lang="en-US" dirty="0" smtClean="0">
                          <a:solidFill>
                            <a:schemeClr val="tx1"/>
                          </a:solidFill>
                        </a:rPr>
                        <a:t>Slide Share</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tx1">
                        <a:lumMod val="20000"/>
                        <a:lumOff val="80000"/>
                      </a:schemeClr>
                    </a:solidFill>
                  </a:tcPr>
                </a:tc>
                <a:tc>
                  <a:txBody>
                    <a:bodyPr/>
                    <a:lstStyle/>
                    <a:p>
                      <a:pPr algn="ct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Informative</a:t>
                      </a:r>
                      <a:r>
                        <a:rPr lang="en-US" baseline="0" dirty="0" smtClean="0">
                          <a:solidFill>
                            <a:schemeClr val="tx1"/>
                          </a:solidFill>
                        </a:rPr>
                        <a:t> and educating</a:t>
                      </a:r>
                      <a:endParaRPr lang="en-US" dirty="0">
                        <a:solidFill>
                          <a:schemeClr val="tx1"/>
                        </a:solidFill>
                      </a:endParaRPr>
                    </a:p>
                  </a:txBody>
                  <a:tcPr>
                    <a:solidFill>
                      <a:schemeClr val="tx1">
                        <a:lumMod val="20000"/>
                        <a:lumOff val="80000"/>
                      </a:schemeClr>
                    </a:solidFill>
                  </a:tcPr>
                </a:tc>
              </a:tr>
              <a:tr h="536448">
                <a:tc>
                  <a:txBody>
                    <a:bodyPr/>
                    <a:lstStyle/>
                    <a:p>
                      <a:pPr algn="ctr"/>
                      <a:r>
                        <a:rPr lang="en-US" dirty="0" smtClean="0">
                          <a:solidFill>
                            <a:schemeClr val="tx1"/>
                          </a:solidFill>
                        </a:rPr>
                        <a:t>Carousel</a:t>
                      </a:r>
                      <a:r>
                        <a:rPr lang="en-US" baseline="0" dirty="0" smtClean="0">
                          <a:solidFill>
                            <a:schemeClr val="tx1"/>
                          </a:solidFill>
                        </a:rPr>
                        <a:t> Posts</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tx1">
                        <a:lumMod val="20000"/>
                        <a:lumOff val="80000"/>
                      </a:schemeClr>
                    </a:solidFill>
                  </a:tcPr>
                </a:tc>
                <a:tc>
                  <a:txBody>
                    <a:bodyPr/>
                    <a:lstStyle/>
                    <a:p>
                      <a:pPr algn="ctr"/>
                      <a:endParaRPr lang="en-US" dirty="0">
                        <a:solidFill>
                          <a:schemeClr val="tx1"/>
                        </a:solidFill>
                      </a:endParaRPr>
                    </a:p>
                  </a:txBody>
                  <a:tcPr>
                    <a:solidFill>
                      <a:schemeClr val="tx1">
                        <a:lumMod val="20000"/>
                        <a:lumOff val="80000"/>
                      </a:schemeClr>
                    </a:solidFill>
                  </a:tcPr>
                </a:tc>
                <a:tc>
                  <a:txBody>
                    <a:bodyPr/>
                    <a:lstStyle/>
                    <a:p>
                      <a:pPr algn="ctr"/>
                      <a:r>
                        <a:rPr lang="en-US" baseline="0" dirty="0" smtClean="0">
                          <a:solidFill>
                            <a:schemeClr val="tx1"/>
                          </a:solidFill>
                        </a:rPr>
                        <a:t>It works like frames of information</a:t>
                      </a:r>
                      <a:endParaRPr lang="en-US" dirty="0">
                        <a:solidFill>
                          <a:schemeClr val="tx1"/>
                        </a:solidFill>
                      </a:endParaRPr>
                    </a:p>
                  </a:txBody>
                  <a:tcPr>
                    <a:solidFill>
                      <a:schemeClr val="tx1">
                        <a:lumMod val="20000"/>
                        <a:lumOff val="80000"/>
                      </a:schemeClr>
                    </a:solidFill>
                  </a:tcPr>
                </a:tc>
              </a:tr>
              <a:tr h="1004621">
                <a:tc>
                  <a:txBody>
                    <a:bodyPr/>
                    <a:lstStyle/>
                    <a:p>
                      <a:pPr algn="ctr"/>
                      <a:r>
                        <a:rPr lang="en-US" dirty="0" smtClean="0">
                          <a:solidFill>
                            <a:schemeClr val="tx1"/>
                          </a:solidFill>
                        </a:rPr>
                        <a:t>Newsletters/Whitepaper</a:t>
                      </a: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Yes</a:t>
                      </a:r>
                      <a:endParaRPr lang="en-US" dirty="0">
                        <a:solidFill>
                          <a:schemeClr val="tx1"/>
                        </a:solidFill>
                      </a:endParaRPr>
                    </a:p>
                  </a:txBody>
                  <a:tcPr>
                    <a:solidFill>
                      <a:schemeClr val="tx1">
                        <a:lumMod val="20000"/>
                        <a:lumOff val="80000"/>
                      </a:schemeClr>
                    </a:solidFill>
                  </a:tcPr>
                </a:tc>
                <a:tc>
                  <a:txBody>
                    <a:bodyPr/>
                    <a:lstStyle/>
                    <a:p>
                      <a:pPr algn="ctr"/>
                      <a:endParaRPr lang="en-US" dirty="0">
                        <a:solidFill>
                          <a:schemeClr val="tx1"/>
                        </a:solidFill>
                      </a:endParaRPr>
                    </a:p>
                  </a:txBody>
                  <a:tcPr>
                    <a:solidFill>
                      <a:schemeClr val="tx1">
                        <a:lumMod val="20000"/>
                        <a:lumOff val="80000"/>
                      </a:schemeClr>
                    </a:solidFill>
                  </a:tcPr>
                </a:tc>
                <a:tc>
                  <a:txBody>
                    <a:bodyPr/>
                    <a:lstStyle/>
                    <a:p>
                      <a:pPr algn="ctr"/>
                      <a:r>
                        <a:rPr lang="en-US" dirty="0" smtClean="0">
                          <a:solidFill>
                            <a:schemeClr val="tx1"/>
                          </a:solidFill>
                        </a:rPr>
                        <a:t>Because</a:t>
                      </a:r>
                      <a:r>
                        <a:rPr lang="en-US" baseline="0" dirty="0" smtClean="0">
                          <a:solidFill>
                            <a:schemeClr val="tx1"/>
                          </a:solidFill>
                        </a:rPr>
                        <a:t> link generated content is generally promoted on these channels</a:t>
                      </a:r>
                      <a:endParaRPr lang="en-US" dirty="0">
                        <a:solidFill>
                          <a:schemeClr val="tx1"/>
                        </a:solidFill>
                      </a:endParaRPr>
                    </a:p>
                  </a:txBody>
                  <a:tcPr>
                    <a:solidFill>
                      <a:schemeClr val="tx1">
                        <a:lumMod val="20000"/>
                        <a:lumOff val="80000"/>
                      </a:schemeClr>
                    </a:solidFill>
                  </a:tcPr>
                </a:tc>
              </a:tr>
            </a:tbl>
          </a:graphicData>
        </a:graphic>
      </p:graphicFrame>
      <p:sp>
        <p:nvSpPr>
          <p:cNvPr id="3" name="Title 2"/>
          <p:cNvSpPr>
            <a:spLocks noGrp="1"/>
          </p:cNvSpPr>
          <p:nvPr>
            <p:ph type="title"/>
          </p:nvPr>
        </p:nvSpPr>
        <p:spPr/>
        <p:txBody>
          <a:bodyPr>
            <a:normAutofit/>
          </a:bodyPr>
          <a:lstStyle/>
          <a:p>
            <a:r>
              <a:rPr lang="en-US" dirty="0" smtClean="0"/>
              <a:t>Schedule of Content Dissemination</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21</a:t>
            </a:fld>
            <a:endParaRPr lang="en-US" dirty="0"/>
          </a:p>
        </p:txBody>
      </p:sp>
      <p:pic>
        <p:nvPicPr>
          <p:cNvPr id="52" name="Picture 2" descr="http://icons.iconarchive.com/icons/designbolts/3d-social/128/Facebook-icon.png"/>
          <p:cNvPicPr>
            <a:picLocks noChangeAspect="1" noChangeArrowheads="1"/>
          </p:cNvPicPr>
          <p:nvPr/>
        </p:nvPicPr>
        <p:blipFill>
          <a:blip r:embed="rId2" cstate="email"/>
          <a:srcRect/>
          <a:stretch>
            <a:fillRect/>
          </a:stretch>
        </p:blipFill>
        <p:spPr bwMode="auto">
          <a:xfrm>
            <a:off x="5857075" y="2282352"/>
            <a:ext cx="405063" cy="374846"/>
          </a:xfrm>
          <a:prstGeom prst="rect">
            <a:avLst/>
          </a:prstGeom>
          <a:noFill/>
        </p:spPr>
      </p:pic>
      <p:pic>
        <p:nvPicPr>
          <p:cNvPr id="53" name="Picture 10" descr="http://icons.iconarchive.com/icons/designbolts/3d-social/128/YouTube-icon.png"/>
          <p:cNvPicPr>
            <a:picLocks noChangeAspect="1" noChangeArrowheads="1"/>
          </p:cNvPicPr>
          <p:nvPr/>
        </p:nvPicPr>
        <p:blipFill>
          <a:blip r:embed="rId3" cstate="email"/>
          <a:srcRect/>
          <a:stretch>
            <a:fillRect/>
          </a:stretch>
        </p:blipFill>
        <p:spPr bwMode="auto">
          <a:xfrm>
            <a:off x="7534339" y="2848329"/>
            <a:ext cx="405063" cy="374846"/>
          </a:xfrm>
          <a:prstGeom prst="rect">
            <a:avLst/>
          </a:prstGeom>
          <a:noFill/>
        </p:spPr>
      </p:pic>
      <p:pic>
        <p:nvPicPr>
          <p:cNvPr id="54" name="Picture 6" descr="Instagram Logo Png - Free Transparent PNG Logos"/>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997217" y="3887812"/>
            <a:ext cx="393974" cy="393974"/>
          </a:xfrm>
          <a:prstGeom prst="rect">
            <a:avLst/>
          </a:prstGeom>
          <a:noFill/>
          <a:extLst>
            <a:ext uri="{909E8E84-426E-40DD-AFC4-6F175D3DCCD1}">
              <a14:hiddenFill xmlns="" xmlns:a14="http://schemas.microsoft.com/office/drawing/2010/main">
                <a:solidFill>
                  <a:srgbClr val="FFFFFF"/>
                </a:solidFill>
              </a14:hiddenFill>
            </a:ext>
          </a:extLst>
        </p:spPr>
      </p:pic>
      <p:pic>
        <p:nvPicPr>
          <p:cNvPr id="55" name="Picture 2" descr="Linkedin - Free social media icons"/>
          <p:cNvPicPr>
            <a:picLocks noChangeAspect="1" noChangeArrowheads="1"/>
          </p:cNvPicPr>
          <p:nvPr/>
        </p:nvPicPr>
        <p:blipFill>
          <a:blip r:embed="rId5" cstate="print"/>
          <a:srcRect/>
          <a:stretch>
            <a:fillRect/>
          </a:stretch>
        </p:blipFill>
        <p:spPr bwMode="auto">
          <a:xfrm>
            <a:off x="6455663" y="2273809"/>
            <a:ext cx="377953" cy="377953"/>
          </a:xfrm>
          <a:prstGeom prst="rect">
            <a:avLst/>
          </a:prstGeom>
          <a:noFill/>
        </p:spPr>
      </p:pic>
      <p:pic>
        <p:nvPicPr>
          <p:cNvPr id="56" name="Picture 4" descr="Twitter Logo transparent PNG - StickPNG"/>
          <p:cNvPicPr>
            <a:picLocks noChangeAspect="1" noChangeArrowheads="1"/>
          </p:cNvPicPr>
          <p:nvPr/>
        </p:nvPicPr>
        <p:blipFill>
          <a:blip r:embed="rId6" cstate="print"/>
          <a:srcRect/>
          <a:stretch>
            <a:fillRect/>
          </a:stretch>
        </p:blipFill>
        <p:spPr bwMode="auto">
          <a:xfrm>
            <a:off x="6998968" y="2286761"/>
            <a:ext cx="358903" cy="358903"/>
          </a:xfrm>
          <a:prstGeom prst="rect">
            <a:avLst/>
          </a:prstGeom>
          <a:noFill/>
          <a:ln>
            <a:solidFill>
              <a:schemeClr val="accent1">
                <a:lumMod val="60000"/>
                <a:lumOff val="40000"/>
              </a:schemeClr>
            </a:solidFill>
          </a:ln>
        </p:spPr>
      </p:pic>
      <p:pic>
        <p:nvPicPr>
          <p:cNvPr id="58" name="Picture 2" descr="http://icons.iconarchive.com/icons/designbolts/3d-social/128/Facebook-icon.png"/>
          <p:cNvPicPr>
            <a:picLocks noChangeAspect="1" noChangeArrowheads="1"/>
          </p:cNvPicPr>
          <p:nvPr/>
        </p:nvPicPr>
        <p:blipFill>
          <a:blip r:embed="rId2" cstate="email"/>
          <a:srcRect/>
          <a:stretch>
            <a:fillRect/>
          </a:stretch>
        </p:blipFill>
        <p:spPr bwMode="auto">
          <a:xfrm>
            <a:off x="5875363" y="2861472"/>
            <a:ext cx="405063" cy="374846"/>
          </a:xfrm>
          <a:prstGeom prst="rect">
            <a:avLst/>
          </a:prstGeom>
          <a:noFill/>
        </p:spPr>
      </p:pic>
      <p:pic>
        <p:nvPicPr>
          <p:cNvPr id="59" name="Picture 2" descr="Linkedin - Free social media icons"/>
          <p:cNvPicPr>
            <a:picLocks noChangeAspect="1" noChangeArrowheads="1"/>
          </p:cNvPicPr>
          <p:nvPr/>
        </p:nvPicPr>
        <p:blipFill>
          <a:blip r:embed="rId5" cstate="print"/>
          <a:srcRect/>
          <a:stretch>
            <a:fillRect/>
          </a:stretch>
        </p:blipFill>
        <p:spPr bwMode="auto">
          <a:xfrm>
            <a:off x="6449567" y="2852929"/>
            <a:ext cx="377953" cy="377953"/>
          </a:xfrm>
          <a:prstGeom prst="rect">
            <a:avLst/>
          </a:prstGeom>
          <a:noFill/>
        </p:spPr>
      </p:pic>
      <p:pic>
        <p:nvPicPr>
          <p:cNvPr id="60" name="Picture 4" descr="Twitter Logo transparent PNG - StickPNG"/>
          <p:cNvPicPr>
            <a:picLocks noChangeAspect="1" noChangeArrowheads="1"/>
          </p:cNvPicPr>
          <p:nvPr/>
        </p:nvPicPr>
        <p:blipFill>
          <a:blip r:embed="rId6" cstate="print"/>
          <a:srcRect/>
          <a:stretch>
            <a:fillRect/>
          </a:stretch>
        </p:blipFill>
        <p:spPr bwMode="auto">
          <a:xfrm>
            <a:off x="7017256" y="2878073"/>
            <a:ext cx="358903" cy="358903"/>
          </a:xfrm>
          <a:prstGeom prst="rect">
            <a:avLst/>
          </a:prstGeom>
          <a:noFill/>
          <a:ln>
            <a:solidFill>
              <a:schemeClr val="accent1">
                <a:lumMod val="60000"/>
                <a:lumOff val="40000"/>
              </a:schemeClr>
            </a:solidFill>
          </a:ln>
        </p:spPr>
      </p:pic>
      <p:pic>
        <p:nvPicPr>
          <p:cNvPr id="61" name="Picture 2" descr="http://icons.iconarchive.com/icons/designbolts/3d-social/128/Facebook-icon.png"/>
          <p:cNvPicPr>
            <a:picLocks noChangeAspect="1" noChangeArrowheads="1"/>
          </p:cNvPicPr>
          <p:nvPr/>
        </p:nvPicPr>
        <p:blipFill>
          <a:blip r:embed="rId2" cstate="email"/>
          <a:srcRect/>
          <a:stretch>
            <a:fillRect/>
          </a:stretch>
        </p:blipFill>
        <p:spPr bwMode="auto">
          <a:xfrm>
            <a:off x="5869267" y="3404016"/>
            <a:ext cx="405063" cy="374846"/>
          </a:xfrm>
          <a:prstGeom prst="rect">
            <a:avLst/>
          </a:prstGeom>
          <a:noFill/>
        </p:spPr>
      </p:pic>
      <p:pic>
        <p:nvPicPr>
          <p:cNvPr id="62" name="Picture 2" descr="Linkedin - Free social media icons"/>
          <p:cNvPicPr>
            <a:picLocks noChangeAspect="1" noChangeArrowheads="1"/>
          </p:cNvPicPr>
          <p:nvPr/>
        </p:nvPicPr>
        <p:blipFill>
          <a:blip r:embed="rId5" cstate="print"/>
          <a:srcRect/>
          <a:stretch>
            <a:fillRect/>
          </a:stretch>
        </p:blipFill>
        <p:spPr bwMode="auto">
          <a:xfrm>
            <a:off x="6467855" y="3383281"/>
            <a:ext cx="377953" cy="377953"/>
          </a:xfrm>
          <a:prstGeom prst="rect">
            <a:avLst/>
          </a:prstGeom>
          <a:noFill/>
        </p:spPr>
      </p:pic>
      <p:pic>
        <p:nvPicPr>
          <p:cNvPr id="63" name="Picture 4" descr="Twitter Logo transparent PNG - StickPNG"/>
          <p:cNvPicPr>
            <a:picLocks noChangeAspect="1" noChangeArrowheads="1"/>
          </p:cNvPicPr>
          <p:nvPr/>
        </p:nvPicPr>
        <p:blipFill>
          <a:blip r:embed="rId6" cstate="print"/>
          <a:srcRect/>
          <a:stretch>
            <a:fillRect/>
          </a:stretch>
        </p:blipFill>
        <p:spPr bwMode="auto">
          <a:xfrm>
            <a:off x="7035544" y="3408425"/>
            <a:ext cx="358903" cy="358903"/>
          </a:xfrm>
          <a:prstGeom prst="rect">
            <a:avLst/>
          </a:prstGeom>
          <a:noFill/>
          <a:ln>
            <a:solidFill>
              <a:schemeClr val="accent1">
                <a:lumMod val="60000"/>
                <a:lumOff val="40000"/>
              </a:schemeClr>
            </a:solidFill>
          </a:ln>
        </p:spPr>
      </p:pic>
      <p:pic>
        <p:nvPicPr>
          <p:cNvPr id="64" name="Picture 2" descr="http://icons.iconarchive.com/icons/designbolts/3d-social/128/Facebook-icon.png"/>
          <p:cNvPicPr>
            <a:picLocks noChangeAspect="1" noChangeArrowheads="1"/>
          </p:cNvPicPr>
          <p:nvPr/>
        </p:nvPicPr>
        <p:blipFill>
          <a:blip r:embed="rId2" cstate="email"/>
          <a:srcRect/>
          <a:stretch>
            <a:fillRect/>
          </a:stretch>
        </p:blipFill>
        <p:spPr bwMode="auto">
          <a:xfrm>
            <a:off x="5875363" y="3909984"/>
            <a:ext cx="405063" cy="374846"/>
          </a:xfrm>
          <a:prstGeom prst="rect">
            <a:avLst/>
          </a:prstGeom>
          <a:noFill/>
        </p:spPr>
      </p:pic>
      <p:pic>
        <p:nvPicPr>
          <p:cNvPr id="68" name="Picture 2" descr="Linkedin - Free social media icons"/>
          <p:cNvPicPr>
            <a:picLocks noChangeAspect="1" noChangeArrowheads="1"/>
          </p:cNvPicPr>
          <p:nvPr/>
        </p:nvPicPr>
        <p:blipFill>
          <a:blip r:embed="rId5" cstate="print"/>
          <a:srcRect/>
          <a:stretch>
            <a:fillRect/>
          </a:stretch>
        </p:blipFill>
        <p:spPr bwMode="auto">
          <a:xfrm>
            <a:off x="6461759" y="3901441"/>
            <a:ext cx="377953" cy="377953"/>
          </a:xfrm>
          <a:prstGeom prst="rect">
            <a:avLst/>
          </a:prstGeom>
          <a:noFill/>
        </p:spPr>
      </p:pic>
      <p:pic>
        <p:nvPicPr>
          <p:cNvPr id="69" name="Picture 2" descr="http://icons.iconarchive.com/icons/designbolts/3d-social/128/Facebook-icon.png"/>
          <p:cNvPicPr>
            <a:picLocks noChangeAspect="1" noChangeArrowheads="1"/>
          </p:cNvPicPr>
          <p:nvPr/>
        </p:nvPicPr>
        <p:blipFill>
          <a:blip r:embed="rId2" cstate="email"/>
          <a:srcRect/>
          <a:stretch>
            <a:fillRect/>
          </a:stretch>
        </p:blipFill>
        <p:spPr bwMode="auto">
          <a:xfrm>
            <a:off x="5887555" y="4568352"/>
            <a:ext cx="405063" cy="374846"/>
          </a:xfrm>
          <a:prstGeom prst="rect">
            <a:avLst/>
          </a:prstGeom>
          <a:noFill/>
        </p:spPr>
      </p:pic>
      <p:pic>
        <p:nvPicPr>
          <p:cNvPr id="70" name="Picture 2" descr="Linkedin - Free social media icons"/>
          <p:cNvPicPr>
            <a:picLocks noChangeAspect="1" noChangeArrowheads="1"/>
          </p:cNvPicPr>
          <p:nvPr/>
        </p:nvPicPr>
        <p:blipFill>
          <a:blip r:embed="rId5" cstate="print"/>
          <a:srcRect/>
          <a:stretch>
            <a:fillRect/>
          </a:stretch>
        </p:blipFill>
        <p:spPr bwMode="auto">
          <a:xfrm>
            <a:off x="6486143" y="4547617"/>
            <a:ext cx="377953" cy="377953"/>
          </a:xfrm>
          <a:prstGeom prst="rect">
            <a:avLst/>
          </a:prstGeom>
          <a:noFill/>
        </p:spPr>
      </p:pic>
      <p:pic>
        <p:nvPicPr>
          <p:cNvPr id="75" name="Picture 4" descr="Twitter Logo transparent PNG - StickPNG"/>
          <p:cNvPicPr>
            <a:picLocks noChangeAspect="1" noChangeArrowheads="1"/>
          </p:cNvPicPr>
          <p:nvPr/>
        </p:nvPicPr>
        <p:blipFill>
          <a:blip r:embed="rId6" cstate="print"/>
          <a:srcRect/>
          <a:stretch>
            <a:fillRect/>
          </a:stretch>
        </p:blipFill>
        <p:spPr bwMode="auto">
          <a:xfrm>
            <a:off x="7053832" y="4572761"/>
            <a:ext cx="358903" cy="358903"/>
          </a:xfrm>
          <a:prstGeom prst="rect">
            <a:avLst/>
          </a:prstGeom>
          <a:noFill/>
          <a:ln>
            <a:solidFill>
              <a:schemeClr val="accent1">
                <a:lumMod val="60000"/>
                <a:lumOff val="40000"/>
              </a:schemeClr>
            </a:solidFill>
          </a:ln>
        </p:spPr>
      </p:pic>
    </p:spTree>
    <p:extLst>
      <p:ext uri="{BB962C8B-B14F-4D97-AF65-F5344CB8AC3E}">
        <p14:creationId xmlns="" xmlns:p14="http://schemas.microsoft.com/office/powerpoint/2010/main" val="274816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lumMod val="50000"/>
                  </a:schemeClr>
                </a:solidFill>
              </a:rPr>
              <a:t>THANK YOU</a:t>
            </a:r>
            <a:endParaRPr lang="en-US" dirty="0">
              <a:solidFill>
                <a:schemeClr val="bg1">
                  <a:lumMod val="50000"/>
                </a:schemeClr>
              </a:solidFill>
            </a:endParaRPr>
          </a:p>
        </p:txBody>
      </p:sp>
    </p:spTree>
    <p:extLst>
      <p:ext uri="{BB962C8B-B14F-4D97-AF65-F5344CB8AC3E}">
        <p14:creationId xmlns="" xmlns:p14="http://schemas.microsoft.com/office/powerpoint/2010/main" val="2299874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a:t>
            </a:r>
            <a:endParaRPr lang="en-US" dirty="0"/>
          </a:p>
        </p:txBody>
      </p:sp>
    </p:spTree>
    <p:extLst>
      <p:ext uri="{BB962C8B-B14F-4D97-AF65-F5344CB8AC3E}">
        <p14:creationId xmlns="" xmlns:p14="http://schemas.microsoft.com/office/powerpoint/2010/main" val="1840490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4</a:t>
            </a:fld>
            <a:endParaRPr lang="en-US"/>
          </a:p>
        </p:txBody>
      </p:sp>
      <p:grpSp>
        <p:nvGrpSpPr>
          <p:cNvPr id="21" name="Group 20"/>
          <p:cNvGrpSpPr/>
          <p:nvPr/>
        </p:nvGrpSpPr>
        <p:grpSpPr>
          <a:xfrm>
            <a:off x="679704" y="1728486"/>
            <a:ext cx="2686878" cy="4202626"/>
            <a:chOff x="228600" y="1752870"/>
            <a:chExt cx="2686878" cy="4202626"/>
          </a:xfrm>
          <a:noFill/>
        </p:grpSpPr>
        <p:sp>
          <p:nvSpPr>
            <p:cNvPr id="9" name="Rounded Rectangle 8"/>
            <p:cNvSpPr/>
            <p:nvPr/>
          </p:nvSpPr>
          <p:spPr>
            <a:xfrm>
              <a:off x="228600" y="1752870"/>
              <a:ext cx="2686878" cy="4202626"/>
            </a:xfrm>
            <a:prstGeom prst="round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dirty="0">
                <a:solidFill>
                  <a:schemeClr val="tx1"/>
                </a:solidFill>
              </a:endParaRPr>
            </a:p>
          </p:txBody>
        </p:sp>
        <p:sp>
          <p:nvSpPr>
            <p:cNvPr id="10" name="TextBox 9"/>
            <p:cNvSpPr txBox="1"/>
            <p:nvPr/>
          </p:nvSpPr>
          <p:spPr>
            <a:xfrm>
              <a:off x="381000" y="1905270"/>
              <a:ext cx="2288822" cy="2800767"/>
            </a:xfrm>
            <a:prstGeom prst="rect">
              <a:avLst/>
            </a:prstGeom>
            <a:grpFill/>
            <a:ln>
              <a:noFill/>
            </a:ln>
          </p:spPr>
          <p:txBody>
            <a:bodyPr wrap="square" rtlCol="0">
              <a:spAutoFit/>
            </a:bodyPr>
            <a:lstStyle/>
            <a:p>
              <a:pPr algn="ctr"/>
              <a:r>
                <a:rPr lang="en-US" sz="2000" b="1" dirty="0" smtClean="0">
                  <a:latin typeface="Calibri" panose="020F0502020204030204" pitchFamily="34" charset="0"/>
                  <a:cs typeface="Calibri" panose="020F0502020204030204" pitchFamily="34" charset="0"/>
                </a:rPr>
                <a:t>FINMERGE</a:t>
              </a:r>
              <a:endParaRPr lang="en-US" sz="2000" b="1" dirty="0" smtClean="0">
                <a:latin typeface="Calibri" panose="020F0502020204030204" pitchFamily="34" charset="0"/>
                <a:cs typeface="Calibri" panose="020F0502020204030204" pitchFamily="34" charset="0"/>
              </a:endParaRPr>
            </a:p>
            <a:p>
              <a:r>
                <a:rPr lang="en-US" sz="1200" dirty="0" smtClean="0">
                  <a:latin typeface="Calibri" panose="020F0502020204030204" pitchFamily="34" charset="0"/>
                  <a:cs typeface="Calibri" panose="020F0502020204030204" pitchFamily="34" charset="0"/>
                </a:rPr>
                <a:t/>
              </a:r>
              <a:br>
                <a:rPr lang="en-US" sz="1200" dirty="0" smtClean="0">
                  <a:latin typeface="Calibri" panose="020F0502020204030204" pitchFamily="34" charset="0"/>
                  <a:cs typeface="Calibri" panose="020F0502020204030204" pitchFamily="34" charset="0"/>
                </a:rPr>
              </a:br>
              <a:r>
                <a:rPr lang="en-US" sz="1600" dirty="0" smtClean="0">
                  <a:latin typeface="Calibri" panose="020F0502020204030204" pitchFamily="34" charset="0"/>
                  <a:cs typeface="Calibri" panose="020F0502020204030204" pitchFamily="34" charset="0"/>
                </a:rPr>
                <a:t>We </a:t>
              </a:r>
              <a:r>
                <a:rPr lang="en-US" sz="1600" dirty="0" smtClean="0">
                  <a:latin typeface="Calibri" panose="020F0502020204030204" pitchFamily="34" charset="0"/>
                  <a:cs typeface="Calibri" panose="020F0502020204030204" pitchFamily="34" charset="0"/>
                </a:rPr>
                <a:t>is a fin-tech brand which </a:t>
              </a:r>
              <a:r>
                <a:rPr lang="en-US" sz="1600" dirty="0" smtClean="0">
                  <a:latin typeface="Calibri" panose="020F0502020204030204" pitchFamily="34" charset="0"/>
                  <a:cs typeface="Calibri" panose="020F0502020204030204" pitchFamily="34" charset="0"/>
                </a:rPr>
                <a:t>ha-s a mobile app through which it sells insurance and other financial products  and helps bridge the gap between financial knowledge and its audience</a:t>
              </a:r>
              <a:endParaRPr lang="en-US" sz="1600" dirty="0"/>
            </a:p>
          </p:txBody>
        </p:sp>
      </p:grpSp>
      <p:grpSp>
        <p:nvGrpSpPr>
          <p:cNvPr id="19" name="Group 18"/>
          <p:cNvGrpSpPr/>
          <p:nvPr/>
        </p:nvGrpSpPr>
        <p:grpSpPr>
          <a:xfrm>
            <a:off x="8546593" y="1706881"/>
            <a:ext cx="2645663" cy="4303776"/>
            <a:chOff x="9135929" y="1907504"/>
            <a:chExt cx="2686878" cy="4202626"/>
          </a:xfrm>
          <a:noFill/>
        </p:grpSpPr>
        <p:sp>
          <p:nvSpPr>
            <p:cNvPr id="16" name="Rounded Rectangle 15"/>
            <p:cNvSpPr/>
            <p:nvPr/>
          </p:nvSpPr>
          <p:spPr>
            <a:xfrm>
              <a:off x="9135929" y="1907504"/>
              <a:ext cx="2686878" cy="4202626"/>
            </a:xfrm>
            <a:prstGeom prst="round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dirty="0">
                <a:solidFill>
                  <a:schemeClr val="tx1"/>
                </a:solidFill>
              </a:endParaRPr>
            </a:p>
          </p:txBody>
        </p:sp>
        <p:sp>
          <p:nvSpPr>
            <p:cNvPr id="17" name="TextBox 16"/>
            <p:cNvSpPr txBox="1"/>
            <p:nvPr/>
          </p:nvSpPr>
          <p:spPr>
            <a:xfrm>
              <a:off x="9324904" y="2054047"/>
              <a:ext cx="2379415" cy="3576044"/>
            </a:xfrm>
            <a:prstGeom prst="rect">
              <a:avLst/>
            </a:prstGeom>
            <a:grpFill/>
            <a:ln>
              <a:noFill/>
            </a:ln>
          </p:spPr>
          <p:txBody>
            <a:bodyPr wrap="square" rtlCol="0">
              <a:spAutoFit/>
            </a:bodyPr>
            <a:lstStyle/>
            <a:p>
              <a:pPr algn="ctr"/>
              <a:r>
                <a:rPr lang="en-US" sz="2000" b="1" dirty="0" smtClean="0">
                  <a:latin typeface="Calibri" panose="020F0502020204030204" pitchFamily="34" charset="0"/>
                  <a:cs typeface="Calibri" panose="020F0502020204030204" pitchFamily="34" charset="0"/>
                </a:rPr>
                <a:t>OBJECTIVES</a:t>
              </a:r>
              <a:endParaRPr lang="en-US" sz="2800" dirty="0"/>
            </a:p>
            <a:p>
              <a:endParaRPr lang="en-US" sz="1400" b="1" dirty="0">
                <a:latin typeface="Calibri" panose="020F0502020204030204" pitchFamily="34" charset="0"/>
                <a:cs typeface="Calibri" panose="020F0502020204030204" pitchFamily="34" charset="0"/>
              </a:endParaRPr>
            </a:p>
            <a:p>
              <a:pPr>
                <a:buFontTx/>
                <a:buChar char="-"/>
              </a:pPr>
              <a:r>
                <a:rPr lang="en-US" sz="1600" dirty="0" smtClean="0">
                  <a:latin typeface="Calibri" panose="020F0502020204030204" pitchFamily="34" charset="0"/>
                  <a:cs typeface="Calibri" panose="020F0502020204030204" pitchFamily="34" charset="0"/>
                </a:rPr>
                <a:t>To educate and nurture its audience on their financial awareness</a:t>
              </a:r>
            </a:p>
            <a:p>
              <a:pPr>
                <a:buFontTx/>
                <a:buChar char="-"/>
              </a:pPr>
              <a:endParaRPr lang="en-US" sz="1600" b="1" dirty="0" smtClean="0">
                <a:latin typeface="Calibri" panose="020F0502020204030204" pitchFamily="34" charset="0"/>
                <a:cs typeface="Calibri" panose="020F0502020204030204" pitchFamily="34" charset="0"/>
              </a:endParaRPr>
            </a:p>
            <a:p>
              <a:pPr>
                <a:buFontTx/>
                <a:buChar char="-"/>
              </a:pPr>
              <a:r>
                <a:rPr lang="en-US" sz="1600" dirty="0" smtClean="0">
                  <a:latin typeface="Calibri" panose="020F0502020204030204" pitchFamily="34" charset="0"/>
                  <a:cs typeface="Calibri" panose="020F0502020204030204" pitchFamily="34" charset="0"/>
                </a:rPr>
                <a:t>Lead them to buy insurance from our app by providing them the right content </a:t>
              </a:r>
            </a:p>
            <a:p>
              <a:pPr>
                <a:buFontTx/>
                <a:buChar char="-"/>
              </a:pPr>
              <a:endParaRPr lang="en-US" sz="1600" dirty="0" smtClean="0">
                <a:latin typeface="Calibri" panose="020F0502020204030204" pitchFamily="34" charset="0"/>
                <a:cs typeface="Calibri" panose="020F0502020204030204" pitchFamily="34" charset="0"/>
              </a:endParaRPr>
            </a:p>
            <a:p>
              <a:pPr>
                <a:buFontTx/>
                <a:buChar char="-"/>
              </a:pPr>
              <a:r>
                <a:rPr lang="en-US" sz="1600" dirty="0" smtClean="0">
                  <a:latin typeface="Calibri" panose="020F0502020204030204" pitchFamily="34" charset="0"/>
                  <a:cs typeface="Calibri" panose="020F0502020204030204" pitchFamily="34" charset="0"/>
                </a:rPr>
                <a:t>Lead them to talk to our Tele sales rep or Financial advisor</a:t>
              </a:r>
              <a:endParaRPr lang="en-US" sz="1600" dirty="0" smtClean="0">
                <a:latin typeface="Calibri" panose="020F0502020204030204" pitchFamily="34" charset="0"/>
                <a:cs typeface="Calibri" panose="020F0502020204030204" pitchFamily="34" charset="0"/>
              </a:endParaRPr>
            </a:p>
          </p:txBody>
        </p:sp>
      </p:grpSp>
      <p:grpSp>
        <p:nvGrpSpPr>
          <p:cNvPr id="22" name="Group 21"/>
          <p:cNvGrpSpPr/>
          <p:nvPr/>
        </p:nvGrpSpPr>
        <p:grpSpPr>
          <a:xfrm>
            <a:off x="4550664" y="1771158"/>
            <a:ext cx="2686878" cy="4202626"/>
            <a:chOff x="228600" y="1752870"/>
            <a:chExt cx="2686878" cy="4202626"/>
          </a:xfrm>
          <a:noFill/>
        </p:grpSpPr>
        <p:sp>
          <p:nvSpPr>
            <p:cNvPr id="23" name="Rounded Rectangle 22"/>
            <p:cNvSpPr/>
            <p:nvPr/>
          </p:nvSpPr>
          <p:spPr>
            <a:xfrm>
              <a:off x="228600" y="1752870"/>
              <a:ext cx="2686878" cy="4202626"/>
            </a:xfrm>
            <a:prstGeom prst="round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1100" dirty="0">
                <a:solidFill>
                  <a:schemeClr val="tx1"/>
                </a:solidFill>
              </a:endParaRPr>
            </a:p>
          </p:txBody>
        </p:sp>
        <p:sp>
          <p:nvSpPr>
            <p:cNvPr id="24" name="TextBox 23"/>
            <p:cNvSpPr txBox="1"/>
            <p:nvPr/>
          </p:nvSpPr>
          <p:spPr>
            <a:xfrm>
              <a:off x="381000" y="1905270"/>
              <a:ext cx="2288822" cy="3046988"/>
            </a:xfrm>
            <a:prstGeom prst="rect">
              <a:avLst/>
            </a:prstGeom>
            <a:grpFill/>
            <a:ln>
              <a:noFill/>
            </a:ln>
          </p:spPr>
          <p:txBody>
            <a:bodyPr wrap="square" rtlCol="0">
              <a:spAutoFit/>
            </a:bodyPr>
            <a:lstStyle/>
            <a:p>
              <a:pPr algn="ctr"/>
              <a:r>
                <a:rPr lang="en-US" sz="2000" b="1" dirty="0" smtClean="0">
                  <a:latin typeface="Calibri" panose="020F0502020204030204" pitchFamily="34" charset="0"/>
                  <a:cs typeface="Calibri" panose="020F0502020204030204" pitchFamily="34" charset="0"/>
                </a:rPr>
                <a:t>PURPOSE</a:t>
              </a:r>
              <a:endParaRPr lang="en-US" sz="2000" b="1" dirty="0" smtClean="0">
                <a:latin typeface="Calibri" panose="020F0502020204030204" pitchFamily="34" charset="0"/>
                <a:cs typeface="Calibri" panose="020F0502020204030204" pitchFamily="34" charset="0"/>
              </a:endParaRPr>
            </a:p>
            <a:p>
              <a:endParaRPr lang="en-US" sz="1200" dirty="0" smtClean="0">
                <a:latin typeface="Calibri" panose="020F0502020204030204" pitchFamily="34" charset="0"/>
                <a:cs typeface="Calibri" panose="020F0502020204030204" pitchFamily="34" charset="0"/>
              </a:endParaRPr>
            </a:p>
            <a:p>
              <a:r>
                <a:rPr lang="en-US" sz="1600" dirty="0" smtClean="0"/>
                <a:t>- </a:t>
              </a:r>
              <a:r>
                <a:rPr lang="en-US" sz="1600" dirty="0" smtClean="0">
                  <a:latin typeface="Calibri" panose="020F0502020204030204" pitchFamily="34" charset="0"/>
                  <a:cs typeface="Calibri" panose="020F0502020204030204" pitchFamily="34" charset="0"/>
                </a:rPr>
                <a:t>To ensure the </a:t>
              </a:r>
              <a:r>
                <a:rPr lang="en-US" sz="1600" dirty="0" smtClean="0">
                  <a:latin typeface="Calibri" panose="020F0502020204030204" pitchFamily="34" charset="0"/>
                  <a:cs typeface="Calibri" panose="020F0502020204030204" pitchFamily="34" charset="0"/>
                </a:rPr>
                <a:t>audience is financially literate </a:t>
              </a:r>
            </a:p>
            <a:p>
              <a:endParaRPr lang="en-US" sz="1600" dirty="0" smtClean="0">
                <a:latin typeface="Calibri" panose="020F0502020204030204" pitchFamily="34" charset="0"/>
                <a:cs typeface="Calibri" panose="020F0502020204030204" pitchFamily="34" charset="0"/>
              </a:endParaRPr>
            </a:p>
            <a:p>
              <a:r>
                <a:rPr lang="en-US" sz="1600" dirty="0" smtClean="0">
                  <a:latin typeface="Calibri" panose="020F0502020204030204" pitchFamily="34" charset="0"/>
                  <a:cs typeface="Calibri" panose="020F0502020204030204" pitchFamily="34" charset="0"/>
                </a:rPr>
                <a:t>- To be the market leader in terms of educating people about financial products and help them manage their finances well and secure their future </a:t>
              </a:r>
              <a:endParaRPr lang="en-US" sz="1600" dirty="0" smtClean="0">
                <a:latin typeface="Calibri" panose="020F0502020204030204" pitchFamily="34" charset="0"/>
                <a:cs typeface="Calibri" panose="020F0502020204030204" pitchFamily="34" charset="0"/>
              </a:endParaRPr>
            </a:p>
          </p:txBody>
        </p:sp>
      </p:grpSp>
    </p:spTree>
    <p:extLst>
      <p:ext uri="{BB962C8B-B14F-4D97-AF65-F5344CB8AC3E}">
        <p14:creationId xmlns="" xmlns:p14="http://schemas.microsoft.com/office/powerpoint/2010/main" val="1197445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Selection of Medium </a:t>
            </a:r>
            <a:endParaRPr lang="en-US" dirty="0"/>
          </a:p>
        </p:txBody>
      </p:sp>
    </p:spTree>
    <p:extLst>
      <p:ext uri="{BB962C8B-B14F-4D97-AF65-F5344CB8AC3E}">
        <p14:creationId xmlns="" xmlns:p14="http://schemas.microsoft.com/office/powerpoint/2010/main" val="443912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Channels Of Marketing</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6</a:t>
            </a:fld>
            <a:endParaRPr lang="en-US"/>
          </a:p>
        </p:txBody>
      </p:sp>
      <p:sp>
        <p:nvSpPr>
          <p:cNvPr id="18" name="object 6"/>
          <p:cNvSpPr/>
          <p:nvPr/>
        </p:nvSpPr>
        <p:spPr>
          <a:xfrm>
            <a:off x="1583705" y="1789098"/>
            <a:ext cx="9901235" cy="705580"/>
          </a:xfrm>
          <a:custGeom>
            <a:avLst/>
            <a:gdLst/>
            <a:ahLst/>
            <a:cxnLst/>
            <a:rect l="l" t="t" r="r" b="b"/>
            <a:pathLst>
              <a:path w="8148955" h="570230">
                <a:moveTo>
                  <a:pt x="8053832" y="0"/>
                </a:moveTo>
                <a:lnTo>
                  <a:pt x="0" y="0"/>
                </a:lnTo>
                <a:lnTo>
                  <a:pt x="0" y="569976"/>
                </a:lnTo>
                <a:lnTo>
                  <a:pt x="8053832" y="569976"/>
                </a:lnTo>
                <a:lnTo>
                  <a:pt x="8090802" y="562508"/>
                </a:lnTo>
                <a:lnTo>
                  <a:pt x="8120999" y="542147"/>
                </a:lnTo>
                <a:lnTo>
                  <a:pt x="8141360" y="511950"/>
                </a:lnTo>
                <a:lnTo>
                  <a:pt x="8148828" y="474980"/>
                </a:lnTo>
                <a:lnTo>
                  <a:pt x="8148828" y="94996"/>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19" name="object 7"/>
          <p:cNvSpPr/>
          <p:nvPr/>
        </p:nvSpPr>
        <p:spPr>
          <a:xfrm>
            <a:off x="1583705" y="1778398"/>
            <a:ext cx="9901235" cy="705580"/>
          </a:xfrm>
          <a:custGeom>
            <a:avLst/>
            <a:gdLst/>
            <a:ahLst/>
            <a:cxnLst/>
            <a:rect l="l" t="t" r="r" b="b"/>
            <a:pathLst>
              <a:path w="8148955" h="570230">
                <a:moveTo>
                  <a:pt x="8148828" y="94996"/>
                </a:moveTo>
                <a:lnTo>
                  <a:pt x="8148828" y="474980"/>
                </a:lnTo>
                <a:lnTo>
                  <a:pt x="8141360" y="511950"/>
                </a:lnTo>
                <a:lnTo>
                  <a:pt x="8120999" y="542147"/>
                </a:lnTo>
                <a:lnTo>
                  <a:pt x="8090802" y="562508"/>
                </a:lnTo>
                <a:lnTo>
                  <a:pt x="8053832" y="569976"/>
                </a:lnTo>
                <a:lnTo>
                  <a:pt x="0" y="569976"/>
                </a:lnTo>
                <a:lnTo>
                  <a:pt x="0" y="0"/>
                </a:lnTo>
                <a:lnTo>
                  <a:pt x="8053832" y="0"/>
                </a:lnTo>
                <a:lnTo>
                  <a:pt x="8090802" y="7467"/>
                </a:lnTo>
                <a:lnTo>
                  <a:pt x="8120999" y="27828"/>
                </a:lnTo>
                <a:lnTo>
                  <a:pt x="8141360" y="58025"/>
                </a:lnTo>
                <a:lnTo>
                  <a:pt x="8148828" y="94996"/>
                </a:lnTo>
                <a:close/>
              </a:path>
            </a:pathLst>
          </a:custGeom>
          <a:ln w="25908">
            <a:solidFill>
              <a:schemeClr val="tx2"/>
            </a:solidFill>
          </a:ln>
        </p:spPr>
        <p:txBody>
          <a:bodyPr wrap="square" lIns="0" tIns="0" rIns="0" bIns="0" rtlCol="0"/>
          <a:lstStyle/>
          <a:p>
            <a:endParaRPr/>
          </a:p>
        </p:txBody>
      </p:sp>
      <p:sp>
        <p:nvSpPr>
          <p:cNvPr id="20" name="object 10"/>
          <p:cNvSpPr/>
          <p:nvPr/>
        </p:nvSpPr>
        <p:spPr>
          <a:xfrm>
            <a:off x="1583705" y="2889917"/>
            <a:ext cx="9901235" cy="705580"/>
          </a:xfrm>
          <a:custGeom>
            <a:avLst/>
            <a:gdLst/>
            <a:ahLst/>
            <a:cxnLst/>
            <a:rect l="l" t="t" r="r" b="b"/>
            <a:pathLst>
              <a:path w="8148955" h="570230">
                <a:moveTo>
                  <a:pt x="8053832" y="0"/>
                </a:moveTo>
                <a:lnTo>
                  <a:pt x="0" y="0"/>
                </a:lnTo>
                <a:lnTo>
                  <a:pt x="0" y="569976"/>
                </a:lnTo>
                <a:lnTo>
                  <a:pt x="8053832" y="569976"/>
                </a:lnTo>
                <a:lnTo>
                  <a:pt x="8090802" y="562508"/>
                </a:lnTo>
                <a:lnTo>
                  <a:pt x="8120999" y="542147"/>
                </a:lnTo>
                <a:lnTo>
                  <a:pt x="8141360" y="511950"/>
                </a:lnTo>
                <a:lnTo>
                  <a:pt x="8148828" y="474979"/>
                </a:lnTo>
                <a:lnTo>
                  <a:pt x="8148828" y="94995"/>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21" name="object 11"/>
          <p:cNvSpPr/>
          <p:nvPr/>
        </p:nvSpPr>
        <p:spPr>
          <a:xfrm>
            <a:off x="1583704" y="2846531"/>
            <a:ext cx="9901235" cy="705580"/>
          </a:xfrm>
          <a:custGeom>
            <a:avLst/>
            <a:gdLst/>
            <a:ahLst/>
            <a:cxnLst/>
            <a:rect l="l" t="t" r="r" b="b"/>
            <a:pathLst>
              <a:path w="8148955" h="570230">
                <a:moveTo>
                  <a:pt x="8148828" y="94995"/>
                </a:moveTo>
                <a:lnTo>
                  <a:pt x="8148828" y="474979"/>
                </a:lnTo>
                <a:lnTo>
                  <a:pt x="8141360" y="511950"/>
                </a:lnTo>
                <a:lnTo>
                  <a:pt x="8120999" y="542147"/>
                </a:lnTo>
                <a:lnTo>
                  <a:pt x="8090802" y="562508"/>
                </a:lnTo>
                <a:lnTo>
                  <a:pt x="8053832" y="569976"/>
                </a:lnTo>
                <a:lnTo>
                  <a:pt x="0" y="569976"/>
                </a:lnTo>
                <a:lnTo>
                  <a:pt x="0" y="0"/>
                </a:lnTo>
                <a:lnTo>
                  <a:pt x="8053832" y="0"/>
                </a:lnTo>
                <a:lnTo>
                  <a:pt x="8090802" y="7467"/>
                </a:lnTo>
                <a:lnTo>
                  <a:pt x="8120999" y="27828"/>
                </a:lnTo>
                <a:lnTo>
                  <a:pt x="8141360" y="58025"/>
                </a:lnTo>
                <a:lnTo>
                  <a:pt x="8148828" y="94995"/>
                </a:lnTo>
                <a:close/>
              </a:path>
            </a:pathLst>
          </a:custGeom>
          <a:noFill/>
          <a:ln w="25908">
            <a:solidFill>
              <a:schemeClr val="tx2"/>
            </a:solidFill>
          </a:ln>
        </p:spPr>
        <p:txBody>
          <a:bodyPr wrap="square" lIns="0" tIns="0" rIns="0" bIns="0" rtlCol="0"/>
          <a:lstStyle/>
          <a:p>
            <a:endParaRPr/>
          </a:p>
        </p:txBody>
      </p:sp>
      <p:sp>
        <p:nvSpPr>
          <p:cNvPr id="22" name="object 18"/>
          <p:cNvSpPr/>
          <p:nvPr/>
        </p:nvSpPr>
        <p:spPr>
          <a:xfrm>
            <a:off x="1583704" y="3675401"/>
            <a:ext cx="9901235" cy="705579"/>
          </a:xfrm>
          <a:custGeom>
            <a:avLst/>
            <a:gdLst/>
            <a:ahLst/>
            <a:cxnLst/>
            <a:rect l="l" t="t" r="r" b="b"/>
            <a:pathLst>
              <a:path w="8148955" h="570230">
                <a:moveTo>
                  <a:pt x="8053832" y="0"/>
                </a:moveTo>
                <a:lnTo>
                  <a:pt x="0" y="0"/>
                </a:lnTo>
                <a:lnTo>
                  <a:pt x="0" y="569976"/>
                </a:lnTo>
                <a:lnTo>
                  <a:pt x="8053832" y="569976"/>
                </a:lnTo>
                <a:lnTo>
                  <a:pt x="8090802" y="562508"/>
                </a:lnTo>
                <a:lnTo>
                  <a:pt x="8120999" y="542147"/>
                </a:lnTo>
                <a:lnTo>
                  <a:pt x="8141360" y="511950"/>
                </a:lnTo>
                <a:lnTo>
                  <a:pt x="8148828" y="474980"/>
                </a:lnTo>
                <a:lnTo>
                  <a:pt x="8148828" y="94995"/>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23" name="object 19"/>
          <p:cNvSpPr/>
          <p:nvPr/>
        </p:nvSpPr>
        <p:spPr>
          <a:xfrm>
            <a:off x="1583704" y="3889475"/>
            <a:ext cx="9901235" cy="705579"/>
          </a:xfrm>
          <a:custGeom>
            <a:avLst/>
            <a:gdLst/>
            <a:ahLst/>
            <a:cxnLst/>
            <a:rect l="l" t="t" r="r" b="b"/>
            <a:pathLst>
              <a:path w="8148955" h="570230">
                <a:moveTo>
                  <a:pt x="8148828" y="94995"/>
                </a:moveTo>
                <a:lnTo>
                  <a:pt x="8148828" y="474980"/>
                </a:lnTo>
                <a:lnTo>
                  <a:pt x="8141360" y="511950"/>
                </a:lnTo>
                <a:lnTo>
                  <a:pt x="8120999" y="542147"/>
                </a:lnTo>
                <a:lnTo>
                  <a:pt x="8090802" y="562508"/>
                </a:lnTo>
                <a:lnTo>
                  <a:pt x="8053832" y="569976"/>
                </a:lnTo>
                <a:lnTo>
                  <a:pt x="0" y="569976"/>
                </a:lnTo>
                <a:lnTo>
                  <a:pt x="0" y="0"/>
                </a:lnTo>
                <a:lnTo>
                  <a:pt x="8053832" y="0"/>
                </a:lnTo>
                <a:lnTo>
                  <a:pt x="8090802" y="7467"/>
                </a:lnTo>
                <a:lnTo>
                  <a:pt x="8120999" y="27828"/>
                </a:lnTo>
                <a:lnTo>
                  <a:pt x="8141360" y="58025"/>
                </a:lnTo>
                <a:lnTo>
                  <a:pt x="8148828" y="94995"/>
                </a:lnTo>
                <a:close/>
              </a:path>
            </a:pathLst>
          </a:custGeom>
          <a:ln w="25908">
            <a:solidFill>
              <a:schemeClr val="tx2"/>
            </a:solidFill>
          </a:ln>
        </p:spPr>
        <p:txBody>
          <a:bodyPr wrap="square" lIns="0" tIns="0" rIns="0" bIns="0" rtlCol="0"/>
          <a:lstStyle/>
          <a:p>
            <a:endParaRPr/>
          </a:p>
        </p:txBody>
      </p:sp>
      <p:sp>
        <p:nvSpPr>
          <p:cNvPr id="24" name="object 20"/>
          <p:cNvSpPr txBox="1"/>
          <p:nvPr/>
        </p:nvSpPr>
        <p:spPr>
          <a:xfrm>
            <a:off x="1841678" y="1876178"/>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smtClean="0">
                <a:latin typeface="Calibri"/>
                <a:cs typeface="Calibri"/>
              </a:rPr>
              <a:t>Identify the platforms, know the audience, device an online strategy, prepare content and engage with the audience and remarketing</a:t>
            </a:r>
            <a:endParaRPr sz="1600" dirty="0">
              <a:latin typeface="Calibri"/>
              <a:cs typeface="Calibri"/>
            </a:endParaRPr>
          </a:p>
        </p:txBody>
      </p:sp>
      <p:sp>
        <p:nvSpPr>
          <p:cNvPr id="25" name="object 24"/>
          <p:cNvSpPr/>
          <p:nvPr/>
        </p:nvSpPr>
        <p:spPr>
          <a:xfrm>
            <a:off x="1583705" y="4645998"/>
            <a:ext cx="9901235" cy="705580"/>
          </a:xfrm>
          <a:custGeom>
            <a:avLst/>
            <a:gdLst/>
            <a:ahLst/>
            <a:cxnLst/>
            <a:rect l="l" t="t" r="r" b="b"/>
            <a:pathLst>
              <a:path w="8148955" h="570229">
                <a:moveTo>
                  <a:pt x="8053832" y="0"/>
                </a:moveTo>
                <a:lnTo>
                  <a:pt x="0" y="0"/>
                </a:lnTo>
                <a:lnTo>
                  <a:pt x="0" y="569976"/>
                </a:lnTo>
                <a:lnTo>
                  <a:pt x="8053832" y="569976"/>
                </a:lnTo>
                <a:lnTo>
                  <a:pt x="8090802" y="562508"/>
                </a:lnTo>
                <a:lnTo>
                  <a:pt x="8120999" y="542147"/>
                </a:lnTo>
                <a:lnTo>
                  <a:pt x="8141360" y="511950"/>
                </a:lnTo>
                <a:lnTo>
                  <a:pt x="8148828" y="474979"/>
                </a:lnTo>
                <a:lnTo>
                  <a:pt x="8148828" y="94995"/>
                </a:lnTo>
                <a:lnTo>
                  <a:pt x="8141360" y="58025"/>
                </a:lnTo>
                <a:lnTo>
                  <a:pt x="8120999" y="27828"/>
                </a:lnTo>
                <a:lnTo>
                  <a:pt x="8090802" y="7467"/>
                </a:lnTo>
                <a:lnTo>
                  <a:pt x="8053832" y="0"/>
                </a:lnTo>
                <a:close/>
              </a:path>
            </a:pathLst>
          </a:custGeom>
          <a:solidFill>
            <a:srgbClr val="FFFFFF">
              <a:alpha val="90194"/>
            </a:srgbClr>
          </a:solidFill>
        </p:spPr>
        <p:txBody>
          <a:bodyPr wrap="square" lIns="0" tIns="0" rIns="0" bIns="0" rtlCol="0"/>
          <a:lstStyle/>
          <a:p>
            <a:endParaRPr/>
          </a:p>
        </p:txBody>
      </p:sp>
      <p:sp>
        <p:nvSpPr>
          <p:cNvPr id="26" name="object 33"/>
          <p:cNvSpPr/>
          <p:nvPr/>
        </p:nvSpPr>
        <p:spPr>
          <a:xfrm>
            <a:off x="1583704" y="4933844"/>
            <a:ext cx="9901235" cy="705579"/>
          </a:xfrm>
          <a:custGeom>
            <a:avLst/>
            <a:gdLst/>
            <a:ahLst/>
            <a:cxnLst/>
            <a:rect l="l" t="t" r="r" b="b"/>
            <a:pathLst>
              <a:path w="8148955" h="570229">
                <a:moveTo>
                  <a:pt x="8148828" y="94996"/>
                </a:moveTo>
                <a:lnTo>
                  <a:pt x="8148828" y="474980"/>
                </a:lnTo>
                <a:lnTo>
                  <a:pt x="8141360" y="511956"/>
                </a:lnTo>
                <a:lnTo>
                  <a:pt x="8120999" y="542151"/>
                </a:lnTo>
                <a:lnTo>
                  <a:pt x="8090802" y="562510"/>
                </a:lnTo>
                <a:lnTo>
                  <a:pt x="8053832" y="569976"/>
                </a:lnTo>
                <a:lnTo>
                  <a:pt x="0" y="569976"/>
                </a:lnTo>
                <a:lnTo>
                  <a:pt x="0" y="0"/>
                </a:lnTo>
                <a:lnTo>
                  <a:pt x="8053832" y="0"/>
                </a:lnTo>
                <a:lnTo>
                  <a:pt x="8090802" y="7465"/>
                </a:lnTo>
                <a:lnTo>
                  <a:pt x="8120999" y="27824"/>
                </a:lnTo>
                <a:lnTo>
                  <a:pt x="8141360" y="58019"/>
                </a:lnTo>
                <a:lnTo>
                  <a:pt x="8148828" y="94996"/>
                </a:lnTo>
                <a:close/>
              </a:path>
            </a:pathLst>
          </a:custGeom>
          <a:ln w="25908">
            <a:solidFill>
              <a:schemeClr val="tx2"/>
            </a:solidFill>
          </a:ln>
        </p:spPr>
        <p:txBody>
          <a:bodyPr wrap="square" lIns="0" tIns="0" rIns="0" bIns="0" rtlCol="0"/>
          <a:lstStyle/>
          <a:p>
            <a:endParaRPr/>
          </a:p>
        </p:txBody>
      </p:sp>
      <p:sp>
        <p:nvSpPr>
          <p:cNvPr id="27" name="Rounded Rectangle 26"/>
          <p:cNvSpPr/>
          <p:nvPr/>
        </p:nvSpPr>
        <p:spPr>
          <a:xfrm>
            <a:off x="270457" y="1751527"/>
            <a:ext cx="1377642" cy="76587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Social Media</a:t>
            </a:r>
            <a:endParaRPr lang="en-US" dirty="0"/>
          </a:p>
        </p:txBody>
      </p:sp>
      <p:sp>
        <p:nvSpPr>
          <p:cNvPr id="28" name="Rounded Rectangle 27"/>
          <p:cNvSpPr/>
          <p:nvPr/>
        </p:nvSpPr>
        <p:spPr>
          <a:xfrm>
            <a:off x="281188" y="2812833"/>
            <a:ext cx="1377642" cy="76587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Mobile App</a:t>
            </a:r>
            <a:endParaRPr lang="en-US" dirty="0"/>
          </a:p>
        </p:txBody>
      </p:sp>
      <p:sp>
        <p:nvSpPr>
          <p:cNvPr id="29" name="Rounded Rectangle 28"/>
          <p:cNvSpPr/>
          <p:nvPr/>
        </p:nvSpPr>
        <p:spPr>
          <a:xfrm>
            <a:off x="266161" y="3859885"/>
            <a:ext cx="1377642" cy="76587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Email Marketing</a:t>
            </a:r>
            <a:endParaRPr lang="en-US" dirty="0"/>
          </a:p>
        </p:txBody>
      </p:sp>
      <p:sp>
        <p:nvSpPr>
          <p:cNvPr id="30" name="Rounded Rectangle 29"/>
          <p:cNvSpPr/>
          <p:nvPr/>
        </p:nvSpPr>
        <p:spPr>
          <a:xfrm>
            <a:off x="274744" y="4898780"/>
            <a:ext cx="1377642" cy="76587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CSR/Community events</a:t>
            </a:r>
            <a:endParaRPr lang="en-US" sz="1600" dirty="0"/>
          </a:p>
        </p:txBody>
      </p:sp>
      <p:sp>
        <p:nvSpPr>
          <p:cNvPr id="31" name="object 20"/>
          <p:cNvSpPr txBox="1"/>
          <p:nvPr/>
        </p:nvSpPr>
        <p:spPr>
          <a:xfrm>
            <a:off x="1839531" y="2924601"/>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smtClean="0">
                <a:latin typeface="Calibri"/>
                <a:cs typeface="Calibri"/>
              </a:rPr>
              <a:t>Identify the </a:t>
            </a:r>
            <a:r>
              <a:rPr lang="en-US" sz="1600" spc="-10" dirty="0" smtClean="0">
                <a:latin typeface="Calibri"/>
                <a:cs typeface="Calibri"/>
              </a:rPr>
              <a:t>mobile apps where from vendors like Clever Tap etc. where we can run in our video ads which lead to our app downloads </a:t>
            </a:r>
            <a:endParaRPr sz="1600" dirty="0">
              <a:latin typeface="Calibri"/>
              <a:cs typeface="Calibri"/>
            </a:endParaRPr>
          </a:p>
        </p:txBody>
      </p:sp>
      <p:sp>
        <p:nvSpPr>
          <p:cNvPr id="32" name="object 20"/>
          <p:cNvSpPr txBox="1"/>
          <p:nvPr/>
        </p:nvSpPr>
        <p:spPr>
          <a:xfrm>
            <a:off x="1837384" y="3997408"/>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err="1" smtClean="0">
                <a:latin typeface="Calibri"/>
                <a:cs typeface="Calibri"/>
              </a:rPr>
              <a:t>Emailers</a:t>
            </a:r>
            <a:r>
              <a:rPr lang="en-US" sz="1600" spc="-10" dirty="0" smtClean="0">
                <a:latin typeface="Calibri"/>
                <a:cs typeface="Calibri"/>
              </a:rPr>
              <a:t> to the existing customer base as well as new customer base from the form fills which we get from website contact forms upon due of premiums as well as whenever it is necessary</a:t>
            </a:r>
            <a:endParaRPr sz="1600" dirty="0">
              <a:latin typeface="Calibri"/>
              <a:cs typeface="Calibri"/>
            </a:endParaRPr>
          </a:p>
        </p:txBody>
      </p:sp>
      <p:sp>
        <p:nvSpPr>
          <p:cNvPr id="33" name="object 20"/>
          <p:cNvSpPr txBox="1"/>
          <p:nvPr/>
        </p:nvSpPr>
        <p:spPr>
          <a:xfrm>
            <a:off x="1833090" y="5009853"/>
            <a:ext cx="8822029" cy="499496"/>
          </a:xfrm>
          <a:prstGeom prst="rect">
            <a:avLst/>
          </a:prstGeom>
        </p:spPr>
        <p:txBody>
          <a:bodyPr vert="horz" wrap="square" lIns="0" tIns="37465" rIns="0" bIns="0" rtlCol="0">
            <a:spAutoFit/>
          </a:bodyPr>
          <a:lstStyle/>
          <a:p>
            <a:pPr marL="12065" marR="5080">
              <a:lnSpc>
                <a:spcPts val="1750"/>
              </a:lnSpc>
              <a:spcBef>
                <a:spcPts val="295"/>
              </a:spcBef>
              <a:tabLst>
                <a:tab pos="185420" algn="l"/>
              </a:tabLst>
            </a:pPr>
            <a:r>
              <a:rPr lang="en-US" sz="1600" spc="-10" dirty="0" smtClean="0">
                <a:latin typeface="Calibri"/>
                <a:cs typeface="Calibri"/>
              </a:rPr>
              <a:t>Giveaways in terms of CSR such as branded </a:t>
            </a:r>
            <a:r>
              <a:rPr lang="en-US" sz="1600" spc="-10" dirty="0" smtClean="0">
                <a:latin typeface="Calibri"/>
                <a:cs typeface="Calibri"/>
              </a:rPr>
              <a:t>T-shirts or merchandise for </a:t>
            </a:r>
            <a:r>
              <a:rPr lang="en-US" sz="1600" spc="-10" dirty="0" smtClean="0">
                <a:latin typeface="Calibri"/>
                <a:cs typeface="Calibri"/>
              </a:rPr>
              <a:t>the needy and getting a testimonials from the end audience, funding small community league sports and other events  </a:t>
            </a:r>
            <a:endParaRPr sz="1600" dirty="0">
              <a:latin typeface="Calibri"/>
              <a:cs typeface="Calibri"/>
            </a:endParaRPr>
          </a:p>
        </p:txBody>
      </p:sp>
    </p:spTree>
    <p:extLst>
      <p:ext uri="{BB962C8B-B14F-4D97-AF65-F5344CB8AC3E}">
        <p14:creationId xmlns="" xmlns:p14="http://schemas.microsoft.com/office/powerpoint/2010/main" val="1197445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Platforms of Engagement</a:t>
            </a:r>
            <a:endParaRPr lang="en-US" dirty="0"/>
          </a:p>
        </p:txBody>
      </p:sp>
      <p:sp>
        <p:nvSpPr>
          <p:cNvPr id="4" name="Slide Number Placeholder 3"/>
          <p:cNvSpPr>
            <a:spLocks noGrp="1"/>
          </p:cNvSpPr>
          <p:nvPr>
            <p:ph type="sldNum" sz="quarter" idx="12"/>
          </p:nvPr>
        </p:nvSpPr>
        <p:spPr/>
        <p:txBody>
          <a:bodyPr/>
          <a:lstStyle/>
          <a:p>
            <a:fld id="{2B2DAD4A-50B7-C04A-9149-C7F7546A7260}" type="slidenum">
              <a:rPr lang="en-US" smtClean="0"/>
              <a:pPr/>
              <a:t>7</a:t>
            </a:fld>
            <a:endParaRPr lang="en-US"/>
          </a:p>
        </p:txBody>
      </p:sp>
      <p:grpSp>
        <p:nvGrpSpPr>
          <p:cNvPr id="34" name="Group 33"/>
          <p:cNvGrpSpPr/>
          <p:nvPr/>
        </p:nvGrpSpPr>
        <p:grpSpPr>
          <a:xfrm>
            <a:off x="743757" y="1415981"/>
            <a:ext cx="10898746" cy="5088907"/>
            <a:chOff x="743757" y="1415981"/>
            <a:chExt cx="10898746" cy="5088907"/>
          </a:xfrm>
        </p:grpSpPr>
        <p:grpSp>
          <p:nvGrpSpPr>
            <p:cNvPr id="35" name="Group 3"/>
            <p:cNvGrpSpPr/>
            <p:nvPr/>
          </p:nvGrpSpPr>
          <p:grpSpPr>
            <a:xfrm>
              <a:off x="743757" y="1415981"/>
              <a:ext cx="10898746" cy="5088907"/>
              <a:chOff x="0" y="1209954"/>
              <a:chExt cx="12303129" cy="6202838"/>
            </a:xfrm>
          </p:grpSpPr>
          <p:cxnSp>
            <p:nvCxnSpPr>
              <p:cNvPr id="38" name="Straight Connector 37"/>
              <p:cNvCxnSpPr/>
              <p:nvPr/>
            </p:nvCxnSpPr>
            <p:spPr>
              <a:xfrm>
                <a:off x="3943830" y="2556200"/>
                <a:ext cx="8359299" cy="15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943830" y="5343869"/>
                <a:ext cx="8359299" cy="15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943830" y="3950034"/>
                <a:ext cx="8359299" cy="15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474748" y="1209954"/>
                <a:ext cx="3969211" cy="5743482"/>
              </a:xfrm>
              <a:prstGeom prst="roundRect">
                <a:avLst/>
              </a:prstGeom>
              <a:solidFill>
                <a:schemeClr val="bg1">
                  <a:lumMod val="85000"/>
                </a:schemeClr>
              </a:solid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Calibri" pitchFamily="34" charset="0"/>
                </a:endParaRPr>
              </a:p>
            </p:txBody>
          </p:sp>
          <p:pic>
            <p:nvPicPr>
              <p:cNvPr id="42" name="Picture 2" descr="http://icons.iconarchive.com/icons/designbolts/3d-social/128/Facebook-icon.png"/>
              <p:cNvPicPr>
                <a:picLocks noChangeAspect="1" noChangeArrowheads="1"/>
              </p:cNvPicPr>
              <p:nvPr/>
            </p:nvPicPr>
            <p:blipFill>
              <a:blip r:embed="rId2" cstate="print"/>
              <a:srcRect/>
              <a:stretch>
                <a:fillRect/>
              </a:stretch>
            </p:blipFill>
            <p:spPr bwMode="auto">
              <a:xfrm>
                <a:off x="891630" y="2419977"/>
                <a:ext cx="913702" cy="912983"/>
              </a:xfrm>
              <a:prstGeom prst="rect">
                <a:avLst/>
              </a:prstGeom>
              <a:noFill/>
            </p:spPr>
          </p:pic>
          <p:sp>
            <p:nvSpPr>
              <p:cNvPr id="43" name="TextBox 42"/>
              <p:cNvSpPr txBox="1"/>
              <p:nvPr/>
            </p:nvSpPr>
            <p:spPr>
              <a:xfrm>
                <a:off x="1373003" y="1573809"/>
                <a:ext cx="2244145" cy="415129"/>
              </a:xfrm>
              <a:prstGeom prst="roundRect">
                <a:avLst/>
              </a:prstGeom>
              <a:noFill/>
              <a:ln>
                <a:solidFill>
                  <a:schemeClr val="tx1">
                    <a:lumMod val="75000"/>
                    <a:lumOff val="25000"/>
                  </a:schemeClr>
                </a:solidFill>
              </a:ln>
            </p:spPr>
            <p:txBody>
              <a:bodyPr wrap="none" rtlCol="0" anchor="ctr">
                <a:spAutoFit/>
              </a:bodyPr>
              <a:lstStyle/>
              <a:p>
                <a:pPr algn="ctr"/>
                <a:r>
                  <a:rPr lang="en-US" sz="1400" b="1" dirty="0" smtClean="0">
                    <a:latin typeface="Calibri" pitchFamily="34" charset="0"/>
                  </a:rPr>
                  <a:t>Primary focus platforms</a:t>
                </a:r>
                <a:endParaRPr lang="en-US" sz="1400" b="1" dirty="0">
                  <a:latin typeface="Calibri" pitchFamily="34" charset="0"/>
                </a:endParaRPr>
              </a:p>
            </p:txBody>
          </p:sp>
          <p:sp>
            <p:nvSpPr>
              <p:cNvPr id="44" name="TextBox 43"/>
              <p:cNvSpPr txBox="1"/>
              <p:nvPr/>
            </p:nvSpPr>
            <p:spPr>
              <a:xfrm>
                <a:off x="6186509" y="5795582"/>
                <a:ext cx="3159068" cy="456642"/>
              </a:xfrm>
              <a:prstGeom prst="roundRect">
                <a:avLst/>
              </a:prstGeom>
              <a:noFill/>
              <a:ln>
                <a:solidFill>
                  <a:schemeClr val="tx1">
                    <a:lumMod val="75000"/>
                    <a:lumOff val="25000"/>
                  </a:schemeClr>
                </a:solidFill>
              </a:ln>
            </p:spPr>
            <p:txBody>
              <a:bodyPr wrap="square" rtlCol="0" anchor="ctr">
                <a:spAutoFit/>
              </a:bodyPr>
              <a:lstStyle/>
              <a:p>
                <a:pPr algn="ctr"/>
                <a:r>
                  <a:rPr lang="en-US" sz="1600" b="1" dirty="0" smtClean="0">
                    <a:latin typeface="Calibri" pitchFamily="34" charset="0"/>
                  </a:rPr>
                  <a:t>Lead Generation</a:t>
                </a:r>
                <a:endParaRPr lang="en-US" sz="1600" b="1" dirty="0">
                  <a:latin typeface="Calibri" pitchFamily="34" charset="0"/>
                </a:endParaRPr>
              </a:p>
            </p:txBody>
          </p:sp>
          <p:pic>
            <p:nvPicPr>
              <p:cNvPr id="45"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5741068"/>
                <a:ext cx="457258" cy="456898"/>
              </a:xfrm>
              <a:prstGeom prst="rect">
                <a:avLst/>
              </a:prstGeom>
              <a:noFill/>
            </p:spPr>
          </p:pic>
          <p:pic>
            <p:nvPicPr>
              <p:cNvPr id="47" name="Picture 6" descr="D:\Decks\Voltas Water\arrows.png"/>
              <p:cNvPicPr>
                <a:picLocks noChangeAspect="1" noChangeArrowheads="1"/>
              </p:cNvPicPr>
              <p:nvPr/>
            </p:nvPicPr>
            <p:blipFill>
              <a:blip r:embed="rId4" cstate="email"/>
              <a:srcRect/>
              <a:stretch>
                <a:fillRect/>
              </a:stretch>
            </p:blipFill>
            <p:spPr bwMode="auto">
              <a:xfrm>
                <a:off x="5007620" y="5695379"/>
                <a:ext cx="548709" cy="548277"/>
              </a:xfrm>
              <a:prstGeom prst="rect">
                <a:avLst/>
              </a:prstGeom>
              <a:noFill/>
              <a:effectLst/>
            </p:spPr>
          </p:pic>
          <p:sp>
            <p:nvSpPr>
              <p:cNvPr id="48" name="TextBox 47"/>
              <p:cNvSpPr txBox="1"/>
              <p:nvPr/>
            </p:nvSpPr>
            <p:spPr>
              <a:xfrm>
                <a:off x="1214998" y="4397142"/>
                <a:ext cx="2456887" cy="415129"/>
              </a:xfrm>
              <a:prstGeom prst="roundRect">
                <a:avLst/>
              </a:prstGeom>
              <a:noFill/>
              <a:ln>
                <a:solidFill>
                  <a:schemeClr val="tx1">
                    <a:lumMod val="75000"/>
                    <a:lumOff val="25000"/>
                  </a:schemeClr>
                </a:solidFill>
              </a:ln>
            </p:spPr>
            <p:txBody>
              <a:bodyPr wrap="none" rtlCol="0" anchor="ctr">
                <a:spAutoFit/>
              </a:bodyPr>
              <a:lstStyle/>
              <a:p>
                <a:pPr algn="ctr"/>
                <a:r>
                  <a:rPr lang="en-US" sz="1400" b="1" dirty="0" smtClean="0">
                    <a:latin typeface="Calibri" pitchFamily="34" charset="0"/>
                  </a:rPr>
                  <a:t>Secondary focus platforms</a:t>
                </a:r>
                <a:endParaRPr lang="en-US" sz="1400" b="1" dirty="0">
                  <a:latin typeface="Calibri" pitchFamily="34" charset="0"/>
                </a:endParaRPr>
              </a:p>
            </p:txBody>
          </p:sp>
          <p:pic>
            <p:nvPicPr>
              <p:cNvPr id="49" name="Picture 10" descr="http://icons.iconarchive.com/icons/designbolts/3d-social/128/YouTube-icon.png"/>
              <p:cNvPicPr>
                <a:picLocks noChangeAspect="1" noChangeArrowheads="1"/>
              </p:cNvPicPr>
              <p:nvPr/>
            </p:nvPicPr>
            <p:blipFill>
              <a:blip r:embed="rId5" cstate="print"/>
              <a:srcRect/>
              <a:stretch>
                <a:fillRect/>
              </a:stretch>
            </p:blipFill>
            <p:spPr bwMode="auto">
              <a:xfrm>
                <a:off x="2813088" y="5070731"/>
                <a:ext cx="834064" cy="833408"/>
              </a:xfrm>
              <a:prstGeom prst="rect">
                <a:avLst/>
              </a:prstGeom>
              <a:noFill/>
            </p:spPr>
          </p:pic>
          <p:cxnSp>
            <p:nvCxnSpPr>
              <p:cNvPr id="50" name="Straight Connector 49"/>
              <p:cNvCxnSpPr/>
              <p:nvPr/>
            </p:nvCxnSpPr>
            <p:spPr>
              <a:xfrm rot="5400000">
                <a:off x="3275200" y="4068474"/>
                <a:ext cx="5482773" cy="158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6732372" y="4054158"/>
                <a:ext cx="5482773" cy="158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0" y="6934187"/>
                <a:ext cx="9542619" cy="478605"/>
              </a:xfrm>
              <a:prstGeom prst="roundRect">
                <a:avLst/>
              </a:prstGeom>
              <a:noFill/>
              <a:ln>
                <a:noFill/>
              </a:ln>
            </p:spPr>
            <p:txBody>
              <a:bodyPr wrap="none">
                <a:spAutoFit/>
              </a:bodyPr>
              <a:lstStyle/>
              <a:p>
                <a:r>
                  <a:rPr lang="en-US" sz="900" dirty="0" smtClean="0">
                    <a:latin typeface="Calibri" pitchFamily="34" charset="0"/>
                  </a:rPr>
                  <a:t>The chronological order of the platforms represent the relevancy of the platform for the corresponding </a:t>
                </a:r>
                <a:r>
                  <a:rPr lang="en-US" sz="900" i="1" dirty="0" smtClean="0">
                    <a:latin typeface="Calibri" pitchFamily="34" charset="0"/>
                  </a:rPr>
                  <a:t>‘objective’</a:t>
                </a:r>
                <a:endParaRPr lang="en-US" sz="900" i="1" dirty="0">
                  <a:latin typeface="Calibri" pitchFamily="34" charset="0"/>
                </a:endParaRPr>
              </a:p>
            </p:txBody>
          </p:sp>
          <p:sp>
            <p:nvSpPr>
              <p:cNvPr id="53" name="TextBox 52"/>
              <p:cNvSpPr txBox="1"/>
              <p:nvPr/>
            </p:nvSpPr>
            <p:spPr>
              <a:xfrm>
                <a:off x="7333785" y="4382597"/>
                <a:ext cx="842601" cy="456642"/>
              </a:xfrm>
              <a:prstGeom prst="roundRect">
                <a:avLst/>
              </a:prstGeom>
              <a:noFill/>
              <a:ln>
                <a:solidFill>
                  <a:schemeClr val="tx1">
                    <a:lumMod val="75000"/>
                    <a:lumOff val="25000"/>
                  </a:schemeClr>
                </a:solidFill>
              </a:ln>
            </p:spPr>
            <p:txBody>
              <a:bodyPr wrap="none" rtlCol="0" anchor="ctr">
                <a:spAutoFit/>
              </a:bodyPr>
              <a:lstStyle/>
              <a:p>
                <a:pPr algn="ctr"/>
                <a:r>
                  <a:rPr lang="en-US" sz="1600" b="1" dirty="0" smtClean="0">
                    <a:latin typeface="Calibri" pitchFamily="34" charset="0"/>
                  </a:rPr>
                  <a:t>Traffic</a:t>
                </a:r>
                <a:endParaRPr lang="en-US" sz="1600" b="1" dirty="0">
                  <a:latin typeface="Calibri" pitchFamily="34" charset="0"/>
                </a:endParaRPr>
              </a:p>
            </p:txBody>
          </p:sp>
          <p:pic>
            <p:nvPicPr>
              <p:cNvPr id="54"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4382467"/>
                <a:ext cx="457258" cy="456898"/>
              </a:xfrm>
              <a:prstGeom prst="rect">
                <a:avLst/>
              </a:prstGeom>
              <a:noFill/>
            </p:spPr>
          </p:pic>
          <p:pic>
            <p:nvPicPr>
              <p:cNvPr id="56" name="Picture 5" descr="D:\Decks\Voltas Water\mouse arrow.png"/>
              <p:cNvPicPr>
                <a:picLocks noChangeAspect="1" noChangeArrowheads="1"/>
              </p:cNvPicPr>
              <p:nvPr/>
            </p:nvPicPr>
            <p:blipFill>
              <a:blip r:embed="rId6" cstate="email"/>
              <a:srcRect/>
              <a:stretch>
                <a:fillRect/>
              </a:stretch>
            </p:blipFill>
            <p:spPr bwMode="auto">
              <a:xfrm>
                <a:off x="5007620" y="4336778"/>
                <a:ext cx="548709" cy="548277"/>
              </a:xfrm>
              <a:prstGeom prst="rect">
                <a:avLst/>
              </a:prstGeom>
              <a:noFill/>
            </p:spPr>
          </p:pic>
          <p:pic>
            <p:nvPicPr>
              <p:cNvPr id="57" name="Picture 10" descr="http://icons.iconarchive.com/icons/designbolts/3d-social/128/YouTube-icon.png"/>
              <p:cNvPicPr>
                <a:picLocks noChangeAspect="1" noChangeArrowheads="1"/>
              </p:cNvPicPr>
              <p:nvPr/>
            </p:nvPicPr>
            <p:blipFill>
              <a:blip r:embed="rId7" cstate="email"/>
              <a:srcRect/>
              <a:stretch>
                <a:fillRect/>
              </a:stretch>
            </p:blipFill>
            <p:spPr bwMode="auto">
              <a:xfrm>
                <a:off x="10817332" y="4382467"/>
                <a:ext cx="457258" cy="456898"/>
              </a:xfrm>
              <a:prstGeom prst="rect">
                <a:avLst/>
              </a:prstGeom>
              <a:noFill/>
            </p:spPr>
          </p:pic>
          <p:sp>
            <p:nvSpPr>
              <p:cNvPr id="58" name="TextBox 57"/>
              <p:cNvSpPr txBox="1"/>
              <p:nvPr/>
            </p:nvSpPr>
            <p:spPr>
              <a:xfrm>
                <a:off x="6656028" y="2901340"/>
                <a:ext cx="2198114" cy="701954"/>
              </a:xfrm>
              <a:prstGeom prst="roundRect">
                <a:avLst/>
              </a:prstGeom>
              <a:noFill/>
              <a:ln>
                <a:solidFill>
                  <a:schemeClr val="tx1">
                    <a:lumMod val="75000"/>
                    <a:lumOff val="25000"/>
                  </a:schemeClr>
                </a:solidFill>
              </a:ln>
            </p:spPr>
            <p:txBody>
              <a:bodyPr wrap="none" rtlCol="0" anchor="ctr">
                <a:spAutoFit/>
              </a:bodyPr>
              <a:lstStyle/>
              <a:p>
                <a:pPr algn="ctr"/>
                <a:r>
                  <a:rPr lang="en-US" sz="1600" b="1" dirty="0" smtClean="0">
                    <a:solidFill>
                      <a:srgbClr val="464B50"/>
                    </a:solidFill>
                    <a:latin typeface="Calibri" pitchFamily="34" charset="0"/>
                  </a:rPr>
                  <a:t>Engagement</a:t>
                </a:r>
                <a:endParaRPr lang="en-US" sz="1600" b="1" dirty="0">
                  <a:solidFill>
                    <a:srgbClr val="464B50"/>
                  </a:solidFill>
                  <a:latin typeface="Calibri" pitchFamily="34" charset="0"/>
                </a:endParaRPr>
              </a:p>
            </p:txBody>
          </p:sp>
          <p:pic>
            <p:nvPicPr>
              <p:cNvPr id="60"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3023867"/>
                <a:ext cx="457258" cy="456898"/>
              </a:xfrm>
              <a:prstGeom prst="rect">
                <a:avLst/>
              </a:prstGeom>
              <a:noFill/>
            </p:spPr>
          </p:pic>
          <p:pic>
            <p:nvPicPr>
              <p:cNvPr id="61" name="Picture 2" descr="D:\Decks\Voltas Water\multimedia.png"/>
              <p:cNvPicPr>
                <a:picLocks noChangeAspect="1" noChangeArrowheads="1"/>
              </p:cNvPicPr>
              <p:nvPr/>
            </p:nvPicPr>
            <p:blipFill>
              <a:blip r:embed="rId8" cstate="email"/>
              <a:srcRect/>
              <a:stretch>
                <a:fillRect/>
              </a:stretch>
            </p:blipFill>
            <p:spPr bwMode="auto">
              <a:xfrm>
                <a:off x="5007620" y="2978178"/>
                <a:ext cx="548709" cy="548277"/>
              </a:xfrm>
              <a:prstGeom prst="rect">
                <a:avLst/>
              </a:prstGeom>
              <a:noFill/>
            </p:spPr>
          </p:pic>
          <p:sp>
            <p:nvSpPr>
              <p:cNvPr id="63" name="TextBox 62"/>
              <p:cNvSpPr txBox="1"/>
              <p:nvPr/>
            </p:nvSpPr>
            <p:spPr>
              <a:xfrm>
                <a:off x="7109506" y="1665397"/>
                <a:ext cx="1291155" cy="456642"/>
              </a:xfrm>
              <a:prstGeom prst="roundRect">
                <a:avLst/>
              </a:prstGeom>
              <a:noFill/>
              <a:ln>
                <a:solidFill>
                  <a:schemeClr val="tx1">
                    <a:lumMod val="75000"/>
                    <a:lumOff val="25000"/>
                  </a:schemeClr>
                </a:solidFill>
              </a:ln>
            </p:spPr>
            <p:txBody>
              <a:bodyPr wrap="none" rtlCol="0" anchor="ctr">
                <a:spAutoFit/>
              </a:bodyPr>
              <a:lstStyle/>
              <a:p>
                <a:pPr algn="ctr"/>
                <a:r>
                  <a:rPr lang="en-US" sz="1600" b="1" dirty="0" smtClean="0">
                    <a:latin typeface="Calibri" pitchFamily="34" charset="0"/>
                  </a:rPr>
                  <a:t>Awareness</a:t>
                </a:r>
                <a:endParaRPr lang="en-US" sz="1600" b="1" dirty="0">
                  <a:latin typeface="Calibri" pitchFamily="34" charset="0"/>
                </a:endParaRPr>
              </a:p>
            </p:txBody>
          </p:sp>
          <p:pic>
            <p:nvPicPr>
              <p:cNvPr id="64" name="Picture 2" descr="http://icons.iconarchive.com/icons/designbolts/3d-social/128/Facebook-icon.png"/>
              <p:cNvPicPr>
                <a:picLocks noChangeAspect="1" noChangeArrowheads="1"/>
              </p:cNvPicPr>
              <p:nvPr/>
            </p:nvPicPr>
            <p:blipFill>
              <a:blip r:embed="rId3" cstate="email"/>
              <a:srcRect/>
              <a:stretch>
                <a:fillRect/>
              </a:stretch>
            </p:blipFill>
            <p:spPr bwMode="auto">
              <a:xfrm>
                <a:off x="9763484" y="1665267"/>
                <a:ext cx="457258" cy="456898"/>
              </a:xfrm>
              <a:prstGeom prst="rect">
                <a:avLst/>
              </a:prstGeom>
              <a:noFill/>
            </p:spPr>
          </p:pic>
          <p:pic>
            <p:nvPicPr>
              <p:cNvPr id="65" name="Picture 2" descr="D:\Decks\Voltas Water\speaker.png"/>
              <p:cNvPicPr>
                <a:picLocks noChangeAspect="1" noChangeArrowheads="1"/>
              </p:cNvPicPr>
              <p:nvPr/>
            </p:nvPicPr>
            <p:blipFill>
              <a:blip r:embed="rId9" cstate="email"/>
              <a:srcRect/>
              <a:stretch>
                <a:fillRect/>
              </a:stretch>
            </p:blipFill>
            <p:spPr bwMode="auto">
              <a:xfrm rot="20666550">
                <a:off x="5007620" y="1619578"/>
                <a:ext cx="548709" cy="548277"/>
              </a:xfrm>
              <a:prstGeom prst="rect">
                <a:avLst/>
              </a:prstGeom>
              <a:noFill/>
            </p:spPr>
          </p:pic>
        </p:grpSp>
        <p:pic>
          <p:nvPicPr>
            <p:cNvPr id="36" name="Picture 6" descr="Instagram Logo Png - Free Transparent PNG Logos"/>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1867141" y="4559277"/>
              <a:ext cx="716779" cy="716779"/>
            </a:xfrm>
            <a:prstGeom prst="rect">
              <a:avLst/>
            </a:prstGeom>
            <a:noFill/>
            <a:extLst>
              <a:ext uri="{909E8E84-426E-40DD-AFC4-6F175D3DCCD1}">
                <a14:hiddenFill xmlns="" xmlns:a14="http://schemas.microsoft.com/office/drawing/2010/main">
                  <a:solidFill>
                    <a:srgbClr val="FFFFFF"/>
                  </a:solidFill>
                </a14:hiddenFill>
              </a:ext>
            </a:extLst>
          </p:spPr>
        </p:pic>
        <p:pic>
          <p:nvPicPr>
            <p:cNvPr id="37" name="Picture 6" descr="Instagram Logo Png - Free Transparent PNG Logos"/>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10752353" y="1766404"/>
              <a:ext cx="393974" cy="393974"/>
            </a:xfrm>
            <a:prstGeom prst="rect">
              <a:avLst/>
            </a:prstGeom>
            <a:noFill/>
            <a:extLst>
              <a:ext uri="{909E8E84-426E-40DD-AFC4-6F175D3DCCD1}">
                <a14:hiddenFill xmlns="" xmlns:a14="http://schemas.microsoft.com/office/drawing/2010/main">
                  <a:solidFill>
                    <a:srgbClr val="FFFFFF"/>
                  </a:solidFill>
                </a14:hiddenFill>
              </a:ext>
            </a:extLst>
          </p:spPr>
        </p:pic>
      </p:grpSp>
      <p:pic>
        <p:nvPicPr>
          <p:cNvPr id="70" name="Picture 6" descr="Instagram Logo Png - Free Transparent PNG Logos"/>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10787154" y="2903714"/>
            <a:ext cx="393974" cy="393974"/>
          </a:xfrm>
          <a:prstGeom prst="rect">
            <a:avLst/>
          </a:prstGeom>
          <a:noFill/>
          <a:extLst>
            <a:ext uri="{909E8E84-426E-40DD-AFC4-6F175D3DCCD1}">
              <a14:hiddenFill xmlns="" xmlns:a14="http://schemas.microsoft.com/office/drawing/2010/main">
                <a:solidFill>
                  <a:srgbClr val="FFFFFF"/>
                </a:solidFill>
              </a14:hiddenFill>
            </a:ext>
          </a:extLst>
        </p:spPr>
      </p:pic>
      <p:pic>
        <p:nvPicPr>
          <p:cNvPr id="54274" name="Picture 2" descr="Linkedin - Free social media icons"/>
          <p:cNvPicPr>
            <a:picLocks noChangeAspect="1" noChangeArrowheads="1"/>
          </p:cNvPicPr>
          <p:nvPr/>
        </p:nvPicPr>
        <p:blipFill>
          <a:blip r:embed="rId12" cstate="print"/>
          <a:srcRect/>
          <a:stretch>
            <a:fillRect/>
          </a:stretch>
        </p:blipFill>
        <p:spPr bwMode="auto">
          <a:xfrm>
            <a:off x="2560319" y="2404747"/>
            <a:ext cx="752983" cy="752983"/>
          </a:xfrm>
          <a:prstGeom prst="rect">
            <a:avLst/>
          </a:prstGeom>
          <a:noFill/>
        </p:spPr>
      </p:pic>
      <p:pic>
        <p:nvPicPr>
          <p:cNvPr id="71" name="Picture 2" descr="Linkedin - Free social media icons"/>
          <p:cNvPicPr>
            <a:picLocks noChangeAspect="1" noChangeArrowheads="1"/>
          </p:cNvPicPr>
          <p:nvPr/>
        </p:nvPicPr>
        <p:blipFill>
          <a:blip r:embed="rId13" cstate="print"/>
          <a:srcRect/>
          <a:stretch>
            <a:fillRect/>
          </a:stretch>
        </p:blipFill>
        <p:spPr bwMode="auto">
          <a:xfrm>
            <a:off x="9875519" y="5132833"/>
            <a:ext cx="377953" cy="377953"/>
          </a:xfrm>
          <a:prstGeom prst="rect">
            <a:avLst/>
          </a:prstGeom>
          <a:noFill/>
        </p:spPr>
      </p:pic>
      <p:pic>
        <p:nvPicPr>
          <p:cNvPr id="72" name="Picture 2" descr="Linkedin - Free social media icons"/>
          <p:cNvPicPr>
            <a:picLocks noChangeAspect="1" noChangeArrowheads="1"/>
          </p:cNvPicPr>
          <p:nvPr/>
        </p:nvPicPr>
        <p:blipFill>
          <a:blip r:embed="rId13" cstate="print"/>
          <a:srcRect/>
          <a:stretch>
            <a:fillRect/>
          </a:stretch>
        </p:blipFill>
        <p:spPr bwMode="auto">
          <a:xfrm>
            <a:off x="9881615" y="4017265"/>
            <a:ext cx="377953" cy="377953"/>
          </a:xfrm>
          <a:prstGeom prst="rect">
            <a:avLst/>
          </a:prstGeom>
          <a:noFill/>
        </p:spPr>
      </p:pic>
      <p:pic>
        <p:nvPicPr>
          <p:cNvPr id="73" name="Picture 2" descr="Linkedin - Free social media icons"/>
          <p:cNvPicPr>
            <a:picLocks noChangeAspect="1" noChangeArrowheads="1"/>
          </p:cNvPicPr>
          <p:nvPr/>
        </p:nvPicPr>
        <p:blipFill>
          <a:blip r:embed="rId13" cstate="print"/>
          <a:srcRect/>
          <a:stretch>
            <a:fillRect/>
          </a:stretch>
        </p:blipFill>
        <p:spPr bwMode="auto">
          <a:xfrm>
            <a:off x="9887711" y="2913889"/>
            <a:ext cx="377953" cy="377953"/>
          </a:xfrm>
          <a:prstGeom prst="rect">
            <a:avLst/>
          </a:prstGeom>
          <a:noFill/>
        </p:spPr>
      </p:pic>
      <p:pic>
        <p:nvPicPr>
          <p:cNvPr id="104" name="Picture 2" descr="Linkedin - Free social media icons"/>
          <p:cNvPicPr>
            <a:picLocks noChangeAspect="1" noChangeArrowheads="1"/>
          </p:cNvPicPr>
          <p:nvPr/>
        </p:nvPicPr>
        <p:blipFill>
          <a:blip r:embed="rId13" cstate="print"/>
          <a:srcRect/>
          <a:stretch>
            <a:fillRect/>
          </a:stretch>
        </p:blipFill>
        <p:spPr bwMode="auto">
          <a:xfrm>
            <a:off x="9857231" y="1786129"/>
            <a:ext cx="377953" cy="377953"/>
          </a:xfrm>
          <a:prstGeom prst="rect">
            <a:avLst/>
          </a:prstGeom>
          <a:noFill/>
        </p:spPr>
      </p:pic>
      <p:pic>
        <p:nvPicPr>
          <p:cNvPr id="15364" name="Picture 4" descr="Twitter Logo transparent PNG - StickPNG"/>
          <p:cNvPicPr>
            <a:picLocks noChangeAspect="1" noChangeArrowheads="1"/>
          </p:cNvPicPr>
          <p:nvPr/>
        </p:nvPicPr>
        <p:blipFill>
          <a:blip r:embed="rId14" cstate="print"/>
          <a:srcRect/>
          <a:stretch>
            <a:fillRect/>
          </a:stretch>
        </p:blipFill>
        <p:spPr bwMode="auto">
          <a:xfrm>
            <a:off x="3560063" y="2439160"/>
            <a:ext cx="719329" cy="719329"/>
          </a:xfrm>
          <a:prstGeom prst="rect">
            <a:avLst/>
          </a:prstGeom>
          <a:noFill/>
          <a:ln>
            <a:solidFill>
              <a:schemeClr val="accent1">
                <a:lumMod val="60000"/>
                <a:lumOff val="40000"/>
              </a:schemeClr>
            </a:solidFill>
          </a:ln>
        </p:spPr>
      </p:pic>
      <p:pic>
        <p:nvPicPr>
          <p:cNvPr id="46" name="Picture 4" descr="Twitter Logo transparent PNG - StickPNG"/>
          <p:cNvPicPr>
            <a:picLocks noChangeAspect="1" noChangeArrowheads="1"/>
          </p:cNvPicPr>
          <p:nvPr/>
        </p:nvPicPr>
        <p:blipFill>
          <a:blip r:embed="rId15" cstate="print"/>
          <a:srcRect/>
          <a:stretch>
            <a:fillRect/>
          </a:stretch>
        </p:blipFill>
        <p:spPr bwMode="auto">
          <a:xfrm>
            <a:off x="10327384" y="1799081"/>
            <a:ext cx="358903" cy="358903"/>
          </a:xfrm>
          <a:prstGeom prst="rect">
            <a:avLst/>
          </a:prstGeom>
          <a:noFill/>
          <a:ln>
            <a:solidFill>
              <a:schemeClr val="accent1">
                <a:lumMod val="60000"/>
                <a:lumOff val="40000"/>
              </a:schemeClr>
            </a:solidFill>
          </a:ln>
        </p:spPr>
      </p:pic>
      <p:pic>
        <p:nvPicPr>
          <p:cNvPr id="55" name="Picture 4" descr="Twitter Logo transparent PNG - StickPNG"/>
          <p:cNvPicPr>
            <a:picLocks noChangeAspect="1" noChangeArrowheads="1"/>
          </p:cNvPicPr>
          <p:nvPr/>
        </p:nvPicPr>
        <p:blipFill>
          <a:blip r:embed="rId15" cstate="print"/>
          <a:srcRect/>
          <a:stretch>
            <a:fillRect/>
          </a:stretch>
        </p:blipFill>
        <p:spPr bwMode="auto">
          <a:xfrm>
            <a:off x="10333480" y="2926841"/>
            <a:ext cx="358903" cy="358903"/>
          </a:xfrm>
          <a:prstGeom prst="rect">
            <a:avLst/>
          </a:prstGeom>
          <a:noFill/>
          <a:ln>
            <a:solidFill>
              <a:schemeClr val="accent1">
                <a:lumMod val="60000"/>
                <a:lumOff val="40000"/>
              </a:schemeClr>
            </a:solidFill>
          </a:ln>
        </p:spPr>
      </p:pic>
      <p:pic>
        <p:nvPicPr>
          <p:cNvPr id="59" name="Picture 4" descr="Twitter Logo transparent PNG - StickPNG"/>
          <p:cNvPicPr>
            <a:picLocks noChangeAspect="1" noChangeArrowheads="1"/>
          </p:cNvPicPr>
          <p:nvPr/>
        </p:nvPicPr>
        <p:blipFill>
          <a:blip r:embed="rId15" cstate="print"/>
          <a:srcRect/>
          <a:stretch>
            <a:fillRect/>
          </a:stretch>
        </p:blipFill>
        <p:spPr bwMode="auto">
          <a:xfrm>
            <a:off x="10778488" y="4030217"/>
            <a:ext cx="358903" cy="358903"/>
          </a:xfrm>
          <a:prstGeom prst="rect">
            <a:avLst/>
          </a:prstGeom>
          <a:noFill/>
          <a:ln>
            <a:solidFill>
              <a:schemeClr val="accent1">
                <a:lumMod val="60000"/>
                <a:lumOff val="40000"/>
              </a:schemeClr>
            </a:solidFill>
          </a:ln>
        </p:spPr>
      </p:pic>
      <p:pic>
        <p:nvPicPr>
          <p:cNvPr id="66" name="Picture 4" descr="Twitter Logo transparent PNG - StickPNG"/>
          <p:cNvPicPr>
            <a:picLocks noChangeAspect="1" noChangeArrowheads="1"/>
          </p:cNvPicPr>
          <p:nvPr/>
        </p:nvPicPr>
        <p:blipFill>
          <a:blip r:embed="rId15" cstate="print"/>
          <a:srcRect/>
          <a:stretch>
            <a:fillRect/>
          </a:stretch>
        </p:blipFill>
        <p:spPr bwMode="auto">
          <a:xfrm>
            <a:off x="10345672" y="5133593"/>
            <a:ext cx="358903" cy="358903"/>
          </a:xfrm>
          <a:prstGeom prst="rect">
            <a:avLst/>
          </a:prstGeom>
          <a:noFill/>
          <a:ln>
            <a:solidFill>
              <a:schemeClr val="accent1">
                <a:lumMod val="60000"/>
                <a:lumOff val="40000"/>
              </a:schemeClr>
            </a:solidFill>
          </a:ln>
        </p:spPr>
      </p:pic>
      <p:sp>
        <p:nvSpPr>
          <p:cNvPr id="67" name="Rectangle 66"/>
          <p:cNvSpPr/>
          <p:nvPr/>
        </p:nvSpPr>
        <p:spPr>
          <a:xfrm>
            <a:off x="694944" y="6427708"/>
            <a:ext cx="8339328" cy="369332"/>
          </a:xfrm>
          <a:prstGeom prst="rect">
            <a:avLst/>
          </a:prstGeom>
        </p:spPr>
        <p:txBody>
          <a:bodyPr wrap="square">
            <a:spAutoFit/>
          </a:bodyPr>
          <a:lstStyle/>
          <a:p>
            <a:r>
              <a:rPr lang="en-GB" dirty="0" smtClean="0">
                <a:solidFill>
                  <a:schemeClr val="tx2">
                    <a:lumMod val="60000"/>
                    <a:lumOff val="40000"/>
                  </a:schemeClr>
                </a:solidFill>
              </a:rPr>
              <a:t>Platforms – FB, LI, TW, </a:t>
            </a:r>
            <a:r>
              <a:rPr lang="en-GB" dirty="0" err="1" smtClean="0">
                <a:solidFill>
                  <a:schemeClr val="tx2">
                    <a:lumMod val="60000"/>
                    <a:lumOff val="40000"/>
                  </a:schemeClr>
                </a:solidFill>
              </a:rPr>
              <a:t>Instagram</a:t>
            </a:r>
            <a:r>
              <a:rPr lang="en-GB" dirty="0" smtClean="0">
                <a:solidFill>
                  <a:schemeClr val="tx2">
                    <a:lumMod val="60000"/>
                    <a:lumOff val="40000"/>
                  </a:schemeClr>
                </a:solidFill>
              </a:rPr>
              <a:t>, </a:t>
            </a:r>
            <a:r>
              <a:rPr lang="en-GB" dirty="0" smtClean="0">
                <a:solidFill>
                  <a:schemeClr val="tx2">
                    <a:lumMod val="60000"/>
                    <a:lumOff val="40000"/>
                  </a:schemeClr>
                </a:solidFill>
              </a:rPr>
              <a:t>YT, </a:t>
            </a:r>
            <a:r>
              <a:rPr lang="en-GB" dirty="0" err="1" smtClean="0">
                <a:solidFill>
                  <a:schemeClr val="tx2">
                    <a:lumMod val="60000"/>
                    <a:lumOff val="40000"/>
                  </a:schemeClr>
                </a:solidFill>
              </a:rPr>
              <a:t>Whatsapp</a:t>
            </a:r>
            <a:r>
              <a:rPr lang="en-GB" dirty="0" smtClean="0">
                <a:solidFill>
                  <a:schemeClr val="tx2">
                    <a:lumMod val="60000"/>
                    <a:lumOff val="40000"/>
                  </a:schemeClr>
                </a:solidFill>
              </a:rPr>
              <a:t> </a:t>
            </a:r>
            <a:r>
              <a:rPr lang="en-GB" dirty="0" smtClean="0">
                <a:solidFill>
                  <a:schemeClr val="tx2">
                    <a:lumMod val="60000"/>
                    <a:lumOff val="40000"/>
                  </a:schemeClr>
                </a:solidFill>
              </a:rPr>
              <a:t>Business, </a:t>
            </a:r>
            <a:r>
              <a:rPr lang="en-GB" dirty="0" smtClean="0">
                <a:solidFill>
                  <a:schemeClr val="tx2">
                    <a:lumMod val="60000"/>
                    <a:lumOff val="40000"/>
                  </a:schemeClr>
                </a:solidFill>
              </a:rPr>
              <a:t>SMS</a:t>
            </a:r>
            <a:endParaRPr lang="en-US" dirty="0"/>
          </a:p>
        </p:txBody>
      </p:sp>
    </p:spTree>
    <p:extLst>
      <p:ext uri="{BB962C8B-B14F-4D97-AF65-F5344CB8AC3E}">
        <p14:creationId xmlns="" xmlns:p14="http://schemas.microsoft.com/office/powerpoint/2010/main" val="1197445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Social Media Game Plan</a:t>
            </a:r>
            <a:endParaRPr lang="en-US" dirty="0"/>
          </a:p>
        </p:txBody>
      </p:sp>
      <p:grpSp>
        <p:nvGrpSpPr>
          <p:cNvPr id="46" name="Group 45"/>
          <p:cNvGrpSpPr/>
          <p:nvPr/>
        </p:nvGrpSpPr>
        <p:grpSpPr>
          <a:xfrm>
            <a:off x="893192" y="1076390"/>
            <a:ext cx="9628504" cy="5324410"/>
            <a:chOff x="105013" y="123734"/>
            <a:chExt cx="12391553" cy="6822389"/>
          </a:xfrm>
        </p:grpSpPr>
        <p:cxnSp>
          <p:nvCxnSpPr>
            <p:cNvPr id="55" name="Elbow Connector 54"/>
            <p:cNvCxnSpPr>
              <a:endCxn id="80" idx="1"/>
            </p:cNvCxnSpPr>
            <p:nvPr/>
          </p:nvCxnSpPr>
          <p:spPr>
            <a:xfrm flipV="1">
              <a:off x="8086010" y="3703957"/>
              <a:ext cx="1260158" cy="536574"/>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58"/>
            <p:cNvCxnSpPr/>
            <p:nvPr/>
          </p:nvCxnSpPr>
          <p:spPr>
            <a:xfrm>
              <a:off x="8078789" y="4889500"/>
              <a:ext cx="1260158" cy="705338"/>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Elbow Connector 65"/>
            <p:cNvCxnSpPr/>
            <p:nvPr/>
          </p:nvCxnSpPr>
          <p:spPr>
            <a:xfrm rot="10800000" flipV="1">
              <a:off x="3240042" y="4240534"/>
              <a:ext cx="1417677" cy="1840229"/>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800000">
              <a:off x="3255413" y="3838817"/>
              <a:ext cx="1365171" cy="1667"/>
            </a:xfrm>
            <a:prstGeom prst="straightConnector1">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hape 18"/>
            <p:cNvCxnSpPr/>
            <p:nvPr/>
          </p:nvCxnSpPr>
          <p:spPr>
            <a:xfrm rot="16200000" flipV="1">
              <a:off x="3155394" y="1820232"/>
              <a:ext cx="1880234" cy="1680210"/>
            </a:xfrm>
            <a:prstGeom prst="bentConnector2">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6165771" y="3199309"/>
              <a:ext cx="480060" cy="2188"/>
            </a:xfrm>
            <a:prstGeom prst="straightConnector1">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flipV="1">
              <a:off x="7875984" y="2338070"/>
              <a:ext cx="1470184" cy="1040130"/>
            </a:xfrm>
            <a:prstGeom prst="bentConnector3">
              <a:avLst>
                <a:gd name="adj1" fmla="val 50000"/>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9346172" y="885810"/>
              <a:ext cx="3150394" cy="1687825"/>
            </a:xfrm>
            <a:prstGeom prst="rect">
              <a:avLst/>
            </a:prstGeom>
            <a:solidFill>
              <a:schemeClr val="bg1">
                <a:lumMod val="50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Trends</a:t>
              </a:r>
              <a:endParaRPr lang="en-US" sz="1000" b="1" dirty="0">
                <a:solidFill>
                  <a:schemeClr val="bg1"/>
                </a:solidFill>
                <a:cs typeface="Arial" pitchFamily="34" charset="0"/>
              </a:endParaRPr>
            </a:p>
            <a:p>
              <a:pPr>
                <a:buFontTx/>
                <a:buChar char="-"/>
              </a:pPr>
              <a:r>
                <a:rPr lang="en-US" sz="1000" dirty="0">
                  <a:solidFill>
                    <a:schemeClr val="bg1"/>
                  </a:solidFill>
                  <a:cs typeface="Arial" pitchFamily="34" charset="0"/>
                </a:rPr>
                <a:t> Keeping finger on the pulse of the trends	</a:t>
              </a:r>
            </a:p>
            <a:p>
              <a:pPr>
                <a:buFontTx/>
                <a:buChar char="-"/>
              </a:pPr>
              <a:r>
                <a:rPr lang="en-US" sz="1000" dirty="0">
                  <a:solidFill>
                    <a:schemeClr val="bg1"/>
                  </a:solidFill>
                  <a:cs typeface="Arial" pitchFamily="34" charset="0"/>
                </a:rPr>
                <a:t> Keeping our eyes open</a:t>
              </a:r>
            </a:p>
            <a:p>
              <a:pPr>
                <a:buFontTx/>
                <a:buChar char="-"/>
              </a:pPr>
              <a:r>
                <a:rPr lang="en-US" sz="1000" dirty="0">
                  <a:solidFill>
                    <a:schemeClr val="bg1"/>
                  </a:solidFill>
                  <a:cs typeface="Arial" pitchFamily="34" charset="0"/>
                </a:rPr>
                <a:t> Making most of any opportunity that comes up</a:t>
              </a:r>
            </a:p>
          </p:txBody>
        </p:sp>
        <p:sp>
          <p:nvSpPr>
            <p:cNvPr id="76" name="Rectangle 75"/>
            <p:cNvSpPr/>
            <p:nvPr/>
          </p:nvSpPr>
          <p:spPr>
            <a:xfrm>
              <a:off x="105013" y="800104"/>
              <a:ext cx="3150394" cy="1728780"/>
            </a:xfrm>
            <a:prstGeom prst="rect">
              <a:avLst/>
            </a:prstGeom>
            <a:solidFill>
              <a:schemeClr val="tx1">
                <a:lumMod val="75000"/>
                <a:lumOff val="25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Content</a:t>
              </a:r>
              <a:endParaRPr lang="en-US" sz="1000" b="1" dirty="0" smtClean="0">
                <a:solidFill>
                  <a:schemeClr val="bg1"/>
                </a:solidFill>
                <a:cs typeface="Arial" pitchFamily="34" charset="0"/>
              </a:endParaRPr>
            </a:p>
            <a:p>
              <a:pPr>
                <a:buFontTx/>
                <a:buChar char="-"/>
              </a:pPr>
              <a:r>
                <a:rPr lang="en-US" sz="1000" dirty="0">
                  <a:solidFill>
                    <a:schemeClr val="bg1"/>
                  </a:solidFill>
                  <a:cs typeface="Arial" pitchFamily="34" charset="0"/>
                </a:rPr>
                <a:t> Interesting content baskets</a:t>
              </a:r>
            </a:p>
            <a:p>
              <a:pPr>
                <a:buFontTx/>
                <a:buChar char="-"/>
              </a:pPr>
              <a:r>
                <a:rPr lang="en-US" sz="1000" dirty="0">
                  <a:solidFill>
                    <a:schemeClr val="bg1"/>
                  </a:solidFill>
                  <a:cs typeface="Arial" pitchFamily="34" charset="0"/>
                </a:rPr>
                <a:t> Sharable content</a:t>
              </a:r>
            </a:p>
            <a:p>
              <a:pPr>
                <a:buFontTx/>
                <a:buChar char="-"/>
              </a:pPr>
              <a:r>
                <a:rPr lang="en-US" sz="1000" dirty="0">
                  <a:solidFill>
                    <a:schemeClr val="bg1"/>
                  </a:solidFill>
                  <a:cs typeface="Arial" pitchFamily="34" charset="0"/>
                </a:rPr>
                <a:t> Providing Value</a:t>
              </a:r>
            </a:p>
            <a:p>
              <a:pPr>
                <a:buFontTx/>
                <a:buChar char="-"/>
              </a:pPr>
              <a:r>
                <a:rPr lang="en-US" sz="1000" dirty="0">
                  <a:solidFill>
                    <a:schemeClr val="bg1"/>
                  </a:solidFill>
                  <a:cs typeface="Arial" pitchFamily="34" charset="0"/>
                </a:rPr>
                <a:t> Giving out information</a:t>
              </a:r>
            </a:p>
            <a:p>
              <a:pPr>
                <a:buFontTx/>
                <a:buChar char="-"/>
              </a:pPr>
              <a:r>
                <a:rPr lang="en-US" sz="1000" dirty="0">
                  <a:solidFill>
                    <a:schemeClr val="bg1"/>
                  </a:solidFill>
                  <a:cs typeface="Arial" pitchFamily="34" charset="0"/>
                </a:rPr>
                <a:t> Being useful</a:t>
              </a:r>
            </a:p>
          </p:txBody>
        </p:sp>
        <p:sp>
          <p:nvSpPr>
            <p:cNvPr id="77" name="Rectangle 76"/>
            <p:cNvSpPr/>
            <p:nvPr/>
          </p:nvSpPr>
          <p:spPr>
            <a:xfrm>
              <a:off x="105013" y="2880360"/>
              <a:ext cx="3150394" cy="2077412"/>
            </a:xfrm>
            <a:prstGeom prst="rect">
              <a:avLst/>
            </a:prstGeom>
            <a:noFill/>
            <a:ln>
              <a:solidFill>
                <a:schemeClr val="tx1">
                  <a:lumMod val="50000"/>
                </a:schemeClr>
              </a:solid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tx1"/>
                  </a:solidFill>
                  <a:cs typeface="Arial" pitchFamily="34" charset="0"/>
                </a:rPr>
                <a:t>Branding</a:t>
              </a:r>
              <a:endParaRPr lang="en-US" sz="1000" b="1" dirty="0">
                <a:solidFill>
                  <a:schemeClr val="tx1"/>
                </a:solidFill>
                <a:cs typeface="Arial" pitchFamily="34" charset="0"/>
              </a:endParaRPr>
            </a:p>
            <a:p>
              <a:pPr>
                <a:buFontTx/>
                <a:buChar char="-"/>
              </a:pPr>
              <a:r>
                <a:rPr lang="en-US" sz="1000" dirty="0">
                  <a:solidFill>
                    <a:schemeClr val="tx1"/>
                  </a:solidFill>
                  <a:cs typeface="Arial" pitchFamily="34" charset="0"/>
                </a:rPr>
                <a:t> Templatizing brand related posts </a:t>
              </a:r>
            </a:p>
            <a:p>
              <a:pPr>
                <a:buFontTx/>
                <a:buChar char="-"/>
              </a:pPr>
              <a:r>
                <a:rPr lang="en-US" sz="1000" dirty="0">
                  <a:solidFill>
                    <a:schemeClr val="tx1"/>
                  </a:solidFill>
                  <a:cs typeface="Arial" pitchFamily="34" charset="0"/>
                </a:rPr>
                <a:t> Adding brand elements to crafted posts </a:t>
              </a:r>
            </a:p>
            <a:p>
              <a:pPr>
                <a:buFontTx/>
                <a:buChar char="-"/>
              </a:pPr>
              <a:r>
                <a:rPr lang="en-US" sz="1000" dirty="0">
                  <a:solidFill>
                    <a:schemeClr val="tx1"/>
                  </a:solidFill>
                  <a:cs typeface="Arial" pitchFamily="34" charset="0"/>
                </a:rPr>
                <a:t> Consistency with logo, colors, fonts &amp; graphics</a:t>
              </a:r>
            </a:p>
          </p:txBody>
        </p:sp>
        <p:sp>
          <p:nvSpPr>
            <p:cNvPr id="78" name="Rectangle 77"/>
            <p:cNvSpPr/>
            <p:nvPr/>
          </p:nvSpPr>
          <p:spPr>
            <a:xfrm>
              <a:off x="5245075" y="171435"/>
              <a:ext cx="3150394" cy="2817019"/>
            </a:xfrm>
            <a:prstGeom prst="rect">
              <a:avLst/>
            </a:prstGeom>
            <a:solidFill>
              <a:schemeClr val="tx1">
                <a:lumMod val="75000"/>
                <a:lumOff val="25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Expand</a:t>
              </a:r>
              <a:endParaRPr lang="en-US" sz="1000" b="1" dirty="0" smtClean="0">
                <a:solidFill>
                  <a:schemeClr val="bg1"/>
                </a:solidFill>
                <a:cs typeface="Arial" pitchFamily="34" charset="0"/>
              </a:endParaRPr>
            </a:p>
            <a:p>
              <a:pPr>
                <a:buFontTx/>
                <a:buChar char="-"/>
              </a:pPr>
              <a:r>
                <a:rPr lang="en-US" sz="1000" dirty="0">
                  <a:solidFill>
                    <a:schemeClr val="bg1"/>
                  </a:solidFill>
                  <a:cs typeface="Arial" pitchFamily="34" charset="0"/>
                </a:rPr>
                <a:t> Utilizing multiple social media platforms more efficiently</a:t>
              </a:r>
            </a:p>
            <a:p>
              <a:pPr>
                <a:buFontTx/>
                <a:buChar char="-"/>
              </a:pPr>
              <a:r>
                <a:rPr lang="en-US" sz="1000" dirty="0">
                  <a:solidFill>
                    <a:schemeClr val="bg1"/>
                  </a:solidFill>
                  <a:cs typeface="Arial" pitchFamily="34" charset="0"/>
                </a:rPr>
                <a:t> Using specific features of different social media platforms to reach out to more &amp; more audience </a:t>
              </a:r>
            </a:p>
            <a:p>
              <a:pPr>
                <a:buFontTx/>
                <a:buChar char="-"/>
              </a:pPr>
              <a:r>
                <a:rPr lang="en-US" sz="1000" dirty="0">
                  <a:solidFill>
                    <a:schemeClr val="bg1"/>
                  </a:solidFill>
                  <a:cs typeface="Arial" pitchFamily="34" charset="0"/>
                </a:rPr>
                <a:t> Optimum utilization of integrated social media platforms</a:t>
              </a:r>
            </a:p>
          </p:txBody>
        </p:sp>
        <p:sp>
          <p:nvSpPr>
            <p:cNvPr id="79" name="Rectangle 78"/>
            <p:cNvSpPr/>
            <p:nvPr/>
          </p:nvSpPr>
          <p:spPr>
            <a:xfrm>
              <a:off x="105013" y="5428774"/>
              <a:ext cx="3150394" cy="1517349"/>
            </a:xfrm>
            <a:prstGeom prst="rect">
              <a:avLst/>
            </a:prstGeom>
            <a:solidFill>
              <a:schemeClr val="tx1">
                <a:lumMod val="75000"/>
                <a:lumOff val="25000"/>
              </a:schemeClr>
            </a:solidFill>
            <a:ln>
              <a:noFill/>
            </a:ln>
            <a:effectLst>
              <a:outerShdw blurRad="50800" dist="63500" dir="5400000" algn="ctr" rotWithShape="0">
                <a:srgbClr val="000000">
                  <a:alpha val="43137"/>
                </a:srgbClr>
              </a:outerShdw>
            </a:effectLst>
          </p:spPr>
          <p:style>
            <a:lnRef idx="3">
              <a:schemeClr val="lt1"/>
            </a:lnRef>
            <a:fillRef idx="1">
              <a:schemeClr val="accent5"/>
            </a:fillRef>
            <a:effectRef idx="1">
              <a:schemeClr val="accent5"/>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Tactic</a:t>
              </a:r>
              <a:endParaRPr lang="en-US" sz="1000" b="1" dirty="0">
                <a:solidFill>
                  <a:schemeClr val="bg1"/>
                </a:solidFill>
                <a:cs typeface="Arial" pitchFamily="34" charset="0"/>
              </a:endParaRPr>
            </a:p>
            <a:p>
              <a:pPr>
                <a:buFontTx/>
                <a:buChar char="-"/>
              </a:pPr>
              <a:r>
                <a:rPr lang="en-US" sz="1000" dirty="0">
                  <a:solidFill>
                    <a:schemeClr val="bg1"/>
                  </a:solidFill>
                  <a:cs typeface="Arial" pitchFamily="34" charset="0"/>
                </a:rPr>
                <a:t> Efficient mix of different content pieces</a:t>
              </a:r>
            </a:p>
            <a:p>
              <a:pPr>
                <a:buFontTx/>
                <a:buChar char="-"/>
              </a:pPr>
              <a:r>
                <a:rPr lang="en-US" sz="1000" dirty="0">
                  <a:solidFill>
                    <a:schemeClr val="bg1"/>
                  </a:solidFill>
                  <a:cs typeface="Arial" pitchFamily="34" charset="0"/>
                </a:rPr>
                <a:t> Posting regularly</a:t>
              </a:r>
            </a:p>
            <a:p>
              <a:pPr>
                <a:buFontTx/>
                <a:buChar char="-"/>
              </a:pPr>
              <a:r>
                <a:rPr lang="en-US" sz="1000" dirty="0">
                  <a:solidFill>
                    <a:schemeClr val="bg1"/>
                  </a:solidFill>
                  <a:cs typeface="Arial" pitchFamily="34" charset="0"/>
                </a:rPr>
                <a:t> Posting strategically</a:t>
              </a:r>
            </a:p>
          </p:txBody>
        </p:sp>
        <p:sp>
          <p:nvSpPr>
            <p:cNvPr id="80" name="Rectangle 79"/>
            <p:cNvSpPr/>
            <p:nvPr/>
          </p:nvSpPr>
          <p:spPr>
            <a:xfrm>
              <a:off x="9346172" y="3051819"/>
              <a:ext cx="3150394" cy="1304285"/>
            </a:xfrm>
            <a:prstGeom prst="rect">
              <a:avLst/>
            </a:prstGeom>
            <a:noFill/>
            <a:ln>
              <a:solidFill>
                <a:schemeClr val="tx1">
                  <a:lumMod val="50000"/>
                </a:schemeClr>
              </a:solid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tx1"/>
                  </a:solidFill>
                  <a:cs typeface="Arial" pitchFamily="34" charset="0"/>
                </a:rPr>
                <a:t>Engage</a:t>
              </a:r>
              <a:endParaRPr lang="en-US" sz="1000" b="1" dirty="0">
                <a:solidFill>
                  <a:schemeClr val="tx1"/>
                </a:solidFill>
                <a:cs typeface="Arial" pitchFamily="34" charset="0"/>
              </a:endParaRPr>
            </a:p>
            <a:p>
              <a:pPr>
                <a:buFontTx/>
                <a:buChar char="-"/>
              </a:pPr>
              <a:r>
                <a:rPr lang="en-US" sz="1000" dirty="0">
                  <a:solidFill>
                    <a:schemeClr val="tx1"/>
                  </a:solidFill>
                  <a:cs typeface="Arial" pitchFamily="34" charset="0"/>
                </a:rPr>
                <a:t> Generate conversations</a:t>
              </a:r>
            </a:p>
            <a:p>
              <a:pPr>
                <a:buFontTx/>
                <a:buChar char="-"/>
              </a:pPr>
              <a:r>
                <a:rPr lang="en-US" sz="1000" dirty="0">
                  <a:solidFill>
                    <a:schemeClr val="tx1"/>
                  </a:solidFill>
                  <a:cs typeface="Arial" pitchFamily="34" charset="0"/>
                </a:rPr>
                <a:t> Stay involved in the conversations</a:t>
              </a:r>
            </a:p>
          </p:txBody>
        </p:sp>
        <p:sp>
          <p:nvSpPr>
            <p:cNvPr id="81" name="Rectangle 80"/>
            <p:cNvSpPr/>
            <p:nvPr/>
          </p:nvSpPr>
          <p:spPr>
            <a:xfrm>
              <a:off x="4830606" y="5660221"/>
              <a:ext cx="3150394" cy="1285897"/>
            </a:xfrm>
            <a:prstGeom prst="rect">
              <a:avLst/>
            </a:prstGeom>
            <a:noFill/>
            <a:ln>
              <a:solidFill>
                <a:schemeClr val="bg1">
                  <a:lumMod val="50000"/>
                </a:schemeClr>
              </a:solid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tx1"/>
                  </a:solidFill>
                  <a:cs typeface="Arial" pitchFamily="34" charset="0"/>
                </a:rPr>
                <a:t>Interactive</a:t>
              </a:r>
              <a:endParaRPr lang="en-US" sz="1000" b="1" dirty="0">
                <a:solidFill>
                  <a:schemeClr val="tx1"/>
                </a:solidFill>
                <a:cs typeface="Arial" pitchFamily="34" charset="0"/>
              </a:endParaRPr>
            </a:p>
            <a:p>
              <a:pPr>
                <a:buFontTx/>
                <a:buChar char="-"/>
              </a:pPr>
              <a:r>
                <a:rPr lang="en-US" sz="1000" dirty="0">
                  <a:solidFill>
                    <a:schemeClr val="tx1"/>
                  </a:solidFill>
                  <a:cs typeface="Arial" pitchFamily="34" charset="0"/>
                </a:rPr>
                <a:t> Being fun</a:t>
              </a:r>
            </a:p>
            <a:p>
              <a:pPr>
                <a:buFontTx/>
                <a:buChar char="-"/>
              </a:pPr>
              <a:r>
                <a:rPr lang="en-US" sz="1000" dirty="0">
                  <a:solidFill>
                    <a:schemeClr val="tx1"/>
                  </a:solidFill>
                  <a:cs typeface="Arial" pitchFamily="34" charset="0"/>
                </a:rPr>
                <a:t> Being useful</a:t>
              </a:r>
            </a:p>
            <a:p>
              <a:pPr>
                <a:buFontTx/>
                <a:buChar char="-"/>
              </a:pPr>
              <a:r>
                <a:rPr lang="en-US" sz="1000" dirty="0">
                  <a:solidFill>
                    <a:schemeClr val="tx1"/>
                  </a:solidFill>
                  <a:cs typeface="Arial" pitchFamily="34" charset="0"/>
                </a:rPr>
                <a:t> Being interesting </a:t>
              </a:r>
            </a:p>
          </p:txBody>
        </p:sp>
        <p:sp>
          <p:nvSpPr>
            <p:cNvPr id="82" name="Rectangle 81"/>
            <p:cNvSpPr/>
            <p:nvPr/>
          </p:nvSpPr>
          <p:spPr>
            <a:xfrm>
              <a:off x="9346172" y="4679168"/>
              <a:ext cx="3150394" cy="2266950"/>
            </a:xfrm>
            <a:prstGeom prst="rect">
              <a:avLst/>
            </a:prstGeom>
            <a:solidFill>
              <a:schemeClr val="bg1">
                <a:lumMod val="50000"/>
              </a:schemeClr>
            </a:solidFill>
            <a:ln>
              <a:noFill/>
            </a:ln>
            <a:effectLst>
              <a:outerShdw blurRad="50800" dist="635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13006" tIns="56510" rIns="113006" bIns="56510" rtlCol="0" anchor="ctr"/>
            <a:lstStyle/>
            <a:p>
              <a:pPr algn="ctr"/>
              <a:r>
                <a:rPr lang="en-US" sz="1200" b="1" dirty="0">
                  <a:solidFill>
                    <a:schemeClr val="bg1"/>
                  </a:solidFill>
                  <a:cs typeface="Arial" pitchFamily="34" charset="0"/>
                </a:rPr>
                <a:t>Monitor</a:t>
              </a:r>
              <a:endParaRPr lang="en-US" sz="1000" b="1" dirty="0">
                <a:solidFill>
                  <a:schemeClr val="bg1"/>
                </a:solidFill>
                <a:cs typeface="Arial" pitchFamily="34" charset="0"/>
              </a:endParaRPr>
            </a:p>
            <a:p>
              <a:pPr>
                <a:buFontTx/>
                <a:buChar char="-"/>
              </a:pPr>
              <a:r>
                <a:rPr lang="en-US" sz="1000" dirty="0">
                  <a:solidFill>
                    <a:schemeClr val="bg1"/>
                  </a:solidFill>
                  <a:cs typeface="Arial" pitchFamily="34" charset="0"/>
                </a:rPr>
                <a:t> keeping overall strategy in line with the overall objectives</a:t>
              </a:r>
            </a:p>
            <a:p>
              <a:pPr>
                <a:buFontTx/>
                <a:buChar char="-"/>
              </a:pPr>
              <a:r>
                <a:rPr lang="en-US" sz="1000" dirty="0">
                  <a:solidFill>
                    <a:schemeClr val="bg1"/>
                  </a:solidFill>
                  <a:cs typeface="Arial" pitchFamily="34" charset="0"/>
                </a:rPr>
                <a:t> Monitoring all the activities on all the social platforms.</a:t>
              </a:r>
            </a:p>
            <a:p>
              <a:pPr>
                <a:buFontTx/>
                <a:buChar char="-"/>
              </a:pPr>
              <a:r>
                <a:rPr lang="en-US" sz="1000" dirty="0">
                  <a:solidFill>
                    <a:schemeClr val="bg1"/>
                  </a:solidFill>
                  <a:cs typeface="Arial" pitchFamily="34" charset="0"/>
                </a:rPr>
                <a:t>Keeping track of posts high level + detailed, Long term + daily</a:t>
              </a:r>
            </a:p>
          </p:txBody>
        </p:sp>
        <p:sp>
          <p:nvSpPr>
            <p:cNvPr id="83" name="Rectangle 82"/>
            <p:cNvSpPr/>
            <p:nvPr/>
          </p:nvSpPr>
          <p:spPr>
            <a:xfrm>
              <a:off x="4620579" y="3333749"/>
              <a:ext cx="3465434" cy="1760221"/>
            </a:xfrm>
            <a:prstGeom prst="rect">
              <a:avLst/>
            </a:prstGeom>
            <a:solidFill>
              <a:schemeClr val="tx1"/>
            </a:solidFill>
            <a:ln w="76200">
              <a:solidFill>
                <a:srgbClr val="000000"/>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lIns="113006" tIns="56510" rIns="113006" bIns="56510" rtlCol="0" anchor="ctr"/>
            <a:lstStyle/>
            <a:p>
              <a:pPr algn="ctr"/>
              <a:r>
                <a:rPr lang="en-US" sz="1200" b="1" dirty="0">
                  <a:solidFill>
                    <a:schemeClr val="bg1"/>
                  </a:solidFill>
                  <a:cs typeface="Arial" pitchFamily="34" charset="0"/>
                </a:rPr>
                <a:t>Social Media </a:t>
              </a:r>
              <a:r>
                <a:rPr lang="en-US" sz="1200" b="1" dirty="0" smtClean="0">
                  <a:solidFill>
                    <a:schemeClr val="bg1"/>
                  </a:solidFill>
                  <a:cs typeface="Arial" pitchFamily="34" charset="0"/>
                </a:rPr>
                <a:t>Approach</a:t>
              </a:r>
              <a:endParaRPr lang="en-IN" sz="1200" b="1" dirty="0">
                <a:solidFill>
                  <a:schemeClr val="bg1"/>
                </a:solidFill>
                <a:cs typeface="Arial" pitchFamily="34" charset="0"/>
              </a:endParaRPr>
            </a:p>
          </p:txBody>
        </p:sp>
        <p:sp>
          <p:nvSpPr>
            <p:cNvPr id="84" name="Oval 83"/>
            <p:cNvSpPr/>
            <p:nvPr/>
          </p:nvSpPr>
          <p:spPr>
            <a:xfrm>
              <a:off x="6316588" y="3244852"/>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5" name="Oval 84"/>
            <p:cNvSpPr/>
            <p:nvPr/>
          </p:nvSpPr>
          <p:spPr>
            <a:xfrm>
              <a:off x="8005687" y="3305100"/>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6" name="Oval 85"/>
            <p:cNvSpPr/>
            <p:nvPr/>
          </p:nvSpPr>
          <p:spPr>
            <a:xfrm>
              <a:off x="7980998" y="4160524"/>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7" name="Oval 86"/>
            <p:cNvSpPr/>
            <p:nvPr/>
          </p:nvSpPr>
          <p:spPr>
            <a:xfrm>
              <a:off x="7980998" y="4800603"/>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8" name="Oval 87"/>
            <p:cNvSpPr/>
            <p:nvPr/>
          </p:nvSpPr>
          <p:spPr>
            <a:xfrm>
              <a:off x="4515565" y="3760474"/>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89" name="Oval 88"/>
            <p:cNvSpPr/>
            <p:nvPr/>
          </p:nvSpPr>
          <p:spPr>
            <a:xfrm>
              <a:off x="4849738" y="3244852"/>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90" name="Oval 89"/>
            <p:cNvSpPr/>
            <p:nvPr/>
          </p:nvSpPr>
          <p:spPr>
            <a:xfrm>
              <a:off x="4515565" y="4160524"/>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sp>
          <p:nvSpPr>
            <p:cNvPr id="91" name="Oval 90"/>
            <p:cNvSpPr/>
            <p:nvPr/>
          </p:nvSpPr>
          <p:spPr>
            <a:xfrm>
              <a:off x="6227688" y="5040631"/>
              <a:ext cx="162000" cy="162000"/>
            </a:xfrm>
            <a:prstGeom prst="ellipse">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113006" tIns="56510" rIns="113006" bIns="56510" rtlCol="0" anchor="ctr"/>
            <a:lstStyle/>
            <a:p>
              <a:pPr algn="ctr"/>
              <a:endParaRPr lang="en-IN" sz="1000" dirty="0">
                <a:solidFill>
                  <a:schemeClr val="bg1"/>
                </a:solidFill>
                <a:cs typeface="Arial" pitchFamily="34" charset="0"/>
              </a:endParaRPr>
            </a:p>
          </p:txBody>
        </p:sp>
        <p:cxnSp>
          <p:nvCxnSpPr>
            <p:cNvPr id="92" name="Straight Arrow Connector 91"/>
            <p:cNvCxnSpPr/>
            <p:nvPr/>
          </p:nvCxnSpPr>
          <p:spPr>
            <a:xfrm rot="5400000">
              <a:off x="6060758" y="5359580"/>
              <a:ext cx="480060" cy="2188"/>
            </a:xfrm>
            <a:prstGeom prst="straightConnector1">
              <a:avLst/>
            </a:prstGeom>
            <a:ln w="38100">
              <a:solidFill>
                <a:srgbClr val="00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2823111" y="671496"/>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1</a:t>
              </a:r>
              <a:endParaRPr lang="en-IN" sz="1000" b="1" dirty="0">
                <a:solidFill>
                  <a:sysClr val="windowText" lastClr="000000"/>
                </a:solidFill>
                <a:cs typeface="Arial" pitchFamily="34" charset="0"/>
              </a:endParaRPr>
            </a:p>
          </p:txBody>
        </p:sp>
        <p:sp>
          <p:nvSpPr>
            <p:cNvPr id="94" name="Oval 93"/>
            <p:cNvSpPr/>
            <p:nvPr/>
          </p:nvSpPr>
          <p:spPr>
            <a:xfrm>
              <a:off x="2751677" y="2743194"/>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2</a:t>
              </a:r>
              <a:endParaRPr lang="en-IN" sz="1000" b="1" dirty="0">
                <a:solidFill>
                  <a:sysClr val="windowText" lastClr="000000"/>
                </a:solidFill>
                <a:cs typeface="Arial" pitchFamily="34" charset="0"/>
              </a:endParaRPr>
            </a:p>
          </p:txBody>
        </p:sp>
        <p:sp>
          <p:nvSpPr>
            <p:cNvPr id="95" name="Oval 94"/>
            <p:cNvSpPr/>
            <p:nvPr/>
          </p:nvSpPr>
          <p:spPr>
            <a:xfrm>
              <a:off x="2751677" y="5314966"/>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3</a:t>
              </a:r>
              <a:endParaRPr lang="en-IN" sz="1000" b="1" dirty="0">
                <a:solidFill>
                  <a:sysClr val="windowText" lastClr="000000"/>
                </a:solidFill>
                <a:cs typeface="Arial" pitchFamily="34" charset="0"/>
              </a:endParaRPr>
            </a:p>
          </p:txBody>
        </p:sp>
        <p:sp>
          <p:nvSpPr>
            <p:cNvPr id="96" name="Oval 95"/>
            <p:cNvSpPr/>
            <p:nvPr/>
          </p:nvSpPr>
          <p:spPr>
            <a:xfrm>
              <a:off x="8086739" y="123734"/>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4</a:t>
              </a:r>
              <a:endParaRPr lang="en-IN" sz="1000" b="1" dirty="0">
                <a:solidFill>
                  <a:sysClr val="windowText" lastClr="000000"/>
                </a:solidFill>
                <a:cs typeface="Arial" pitchFamily="34" charset="0"/>
              </a:endParaRPr>
            </a:p>
          </p:txBody>
        </p:sp>
        <p:sp>
          <p:nvSpPr>
            <p:cNvPr id="97" name="Oval 96"/>
            <p:cNvSpPr/>
            <p:nvPr/>
          </p:nvSpPr>
          <p:spPr>
            <a:xfrm>
              <a:off x="7560949" y="5511800"/>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5</a:t>
              </a:r>
              <a:endParaRPr lang="en-IN" sz="1000" b="1" dirty="0">
                <a:solidFill>
                  <a:sysClr val="windowText" lastClr="000000"/>
                </a:solidFill>
                <a:cs typeface="Arial" pitchFamily="34" charset="0"/>
              </a:endParaRPr>
            </a:p>
          </p:txBody>
        </p:sp>
        <p:sp>
          <p:nvSpPr>
            <p:cNvPr id="98" name="Oval 97"/>
            <p:cNvSpPr/>
            <p:nvPr/>
          </p:nvSpPr>
          <p:spPr>
            <a:xfrm>
              <a:off x="9101138" y="622300"/>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6</a:t>
              </a:r>
              <a:endParaRPr lang="en-IN" sz="1000" b="1" dirty="0">
                <a:solidFill>
                  <a:sysClr val="windowText" lastClr="000000"/>
                </a:solidFill>
                <a:cs typeface="Arial" pitchFamily="34" charset="0"/>
              </a:endParaRPr>
            </a:p>
          </p:txBody>
        </p:sp>
        <p:sp>
          <p:nvSpPr>
            <p:cNvPr id="99" name="Oval 98"/>
            <p:cNvSpPr/>
            <p:nvPr/>
          </p:nvSpPr>
          <p:spPr>
            <a:xfrm>
              <a:off x="9056692" y="2803455"/>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7</a:t>
              </a:r>
              <a:endParaRPr lang="en-IN" sz="1000" b="1" dirty="0">
                <a:solidFill>
                  <a:sysClr val="windowText" lastClr="000000"/>
                </a:solidFill>
                <a:cs typeface="Arial" pitchFamily="34" charset="0"/>
              </a:endParaRPr>
            </a:p>
          </p:txBody>
        </p:sp>
        <p:sp>
          <p:nvSpPr>
            <p:cNvPr id="100" name="Oval 99"/>
            <p:cNvSpPr/>
            <p:nvPr/>
          </p:nvSpPr>
          <p:spPr>
            <a:xfrm>
              <a:off x="9190039" y="4533900"/>
              <a:ext cx="620156" cy="619200"/>
            </a:xfrm>
            <a:prstGeom prst="ellipse">
              <a:avLst/>
            </a:prstGeom>
            <a:ln>
              <a:solidFill>
                <a:schemeClr val="tx1"/>
              </a:solidFill>
            </a:ln>
            <a:effectLst>
              <a:innerShdw blurRad="63500" dist="50800" dir="18900000">
                <a:prstClr val="black">
                  <a:alpha val="50000"/>
                </a:prstClr>
              </a:innerShdw>
            </a:effectLst>
          </p:spPr>
          <p:style>
            <a:lnRef idx="2">
              <a:schemeClr val="dk1"/>
            </a:lnRef>
            <a:fillRef idx="1">
              <a:schemeClr val="lt1"/>
            </a:fillRef>
            <a:effectRef idx="0">
              <a:schemeClr val="dk1"/>
            </a:effectRef>
            <a:fontRef idx="minor">
              <a:schemeClr val="dk1"/>
            </a:fontRef>
          </p:style>
          <p:txBody>
            <a:bodyPr lIns="113006" tIns="56510" rIns="113006" bIns="56510" rtlCol="0" anchor="ctr"/>
            <a:lstStyle/>
            <a:p>
              <a:pPr algn="ctr"/>
              <a:r>
                <a:rPr lang="en-US" sz="1000" b="1" dirty="0" smtClean="0">
                  <a:solidFill>
                    <a:sysClr val="windowText" lastClr="000000"/>
                  </a:solidFill>
                  <a:cs typeface="Arial" pitchFamily="34" charset="0"/>
                </a:rPr>
                <a:t>8</a:t>
              </a:r>
              <a:endParaRPr lang="en-IN" sz="1000" b="1" dirty="0">
                <a:solidFill>
                  <a:sysClr val="windowText" lastClr="000000"/>
                </a:solidFill>
                <a:cs typeface="Arial" pitchFamily="34" charset="0"/>
              </a:endParaRPr>
            </a:p>
          </p:txBody>
        </p:sp>
      </p:grpSp>
    </p:spTree>
    <p:extLst>
      <p:ext uri="{BB962C8B-B14F-4D97-AF65-F5344CB8AC3E}">
        <p14:creationId xmlns="" xmlns:p14="http://schemas.microsoft.com/office/powerpoint/2010/main" val="119744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Social Media </a:t>
            </a:r>
            <a:r>
              <a:rPr lang="en-US" dirty="0" smtClean="0"/>
              <a:t>Objective</a:t>
            </a:r>
            <a:endParaRPr lang="en-US" dirty="0"/>
          </a:p>
        </p:txBody>
      </p:sp>
      <p:sp>
        <p:nvSpPr>
          <p:cNvPr id="37" name="Oval 36"/>
          <p:cNvSpPr/>
          <p:nvPr/>
        </p:nvSpPr>
        <p:spPr>
          <a:xfrm>
            <a:off x="697918" y="2259439"/>
            <a:ext cx="2923503" cy="291786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844" tIns="74844" rIns="74844" bIns="74844" anchor="ctr" anchorCtr="1"/>
          <a:lstStyle/>
          <a:p>
            <a:pPr algn="ctr"/>
            <a:r>
              <a:rPr lang="en-IN" sz="2000" dirty="0" smtClean="0">
                <a:solidFill>
                  <a:schemeClr val="tx1"/>
                </a:solidFill>
                <a:latin typeface="Calibri" panose="020F0502020204030204" pitchFamily="34" charset="0"/>
                <a:cs typeface="Calibri" panose="020F0502020204030204" pitchFamily="34" charset="0"/>
              </a:rPr>
              <a:t>Create awareness about our the brand amongst our target audience</a:t>
            </a:r>
            <a:endParaRPr lang="en-IN" sz="2000" dirty="0">
              <a:solidFill>
                <a:schemeClr val="tx1"/>
              </a:solidFill>
              <a:latin typeface="Calibri" panose="020F0502020204030204" pitchFamily="34" charset="0"/>
              <a:cs typeface="Calibri" panose="020F0502020204030204" pitchFamily="34" charset="0"/>
            </a:endParaRPr>
          </a:p>
        </p:txBody>
      </p:sp>
      <p:sp>
        <p:nvSpPr>
          <p:cNvPr id="38" name="Oval 37"/>
          <p:cNvSpPr/>
          <p:nvPr/>
        </p:nvSpPr>
        <p:spPr>
          <a:xfrm>
            <a:off x="8500057" y="2259439"/>
            <a:ext cx="2923503" cy="291786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844" tIns="74844" rIns="74844" bIns="74844" anchor="ctr" anchorCtr="1"/>
          <a:lstStyle/>
          <a:p>
            <a:pPr algn="ctr">
              <a:defRPr/>
            </a:pPr>
            <a:r>
              <a:rPr lang="en-US" sz="2000" i="1" dirty="0" smtClean="0">
                <a:solidFill>
                  <a:schemeClr val="tx1"/>
                </a:solidFill>
                <a:latin typeface="Calibri" panose="020F0502020204030204" pitchFamily="34" charset="0"/>
                <a:cs typeface="Calibri" panose="020F0502020204030204" pitchFamily="34" charset="0"/>
              </a:rPr>
              <a:t>Trigger conversations &amp; engagement on these channels, increase website traffic and build brand identity</a:t>
            </a:r>
            <a:endParaRPr lang="en-US" sz="2000" i="1" dirty="0">
              <a:solidFill>
                <a:schemeClr val="tx1"/>
              </a:solidFill>
              <a:latin typeface="Calibri" panose="020F0502020204030204" pitchFamily="34" charset="0"/>
              <a:cs typeface="Calibri" panose="020F0502020204030204" pitchFamily="34" charset="0"/>
            </a:endParaRPr>
          </a:p>
        </p:txBody>
      </p:sp>
      <p:sp>
        <p:nvSpPr>
          <p:cNvPr id="39" name="Oval 38"/>
          <p:cNvSpPr/>
          <p:nvPr/>
        </p:nvSpPr>
        <p:spPr>
          <a:xfrm>
            <a:off x="4587340" y="2259439"/>
            <a:ext cx="2923503" cy="291786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844" tIns="74844" rIns="74844" bIns="74844" anchor="ctr" anchorCtr="1"/>
          <a:lstStyle/>
          <a:p>
            <a:pPr algn="ctr">
              <a:defRPr/>
            </a:pPr>
            <a:r>
              <a:rPr lang="en-US" sz="2000" i="1" dirty="0" smtClean="0">
                <a:solidFill>
                  <a:schemeClr val="tx1"/>
                </a:solidFill>
                <a:latin typeface="Calibri" panose="020F0502020204030204" pitchFamily="34" charset="0"/>
                <a:cs typeface="Calibri" panose="020F0502020204030204" pitchFamily="34" charset="0"/>
              </a:rPr>
              <a:t>Create, build and curate an online community for the brand through online channels</a:t>
            </a:r>
            <a:endParaRPr lang="en-US" sz="2000" i="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 xmlns:p14="http://schemas.microsoft.com/office/powerpoint/2010/main" val="1197445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Logoed theme">
  <a:themeElements>
    <a:clrScheme name="Custom 1">
      <a:dk1>
        <a:srgbClr val="3F4444"/>
      </a:dk1>
      <a:lt1>
        <a:srgbClr val="FFFFFF"/>
      </a:lt1>
      <a:dk2>
        <a:srgbClr val="002F87"/>
      </a:dk2>
      <a:lt2>
        <a:srgbClr val="BBBBBB"/>
      </a:lt2>
      <a:accent1>
        <a:srgbClr val="0059B9"/>
      </a:accent1>
      <a:accent2>
        <a:srgbClr val="DA281C"/>
      </a:accent2>
      <a:accent3>
        <a:srgbClr val="C800A1"/>
      </a:accent3>
      <a:accent4>
        <a:srgbClr val="009CDE"/>
      </a:accent4>
      <a:accent5>
        <a:srgbClr val="575757"/>
      </a:accent5>
      <a:accent6>
        <a:srgbClr val="8C8C8C"/>
      </a:accent6>
      <a:hlink>
        <a:srgbClr val="0563C1"/>
      </a:hlink>
      <a:folHlink>
        <a:srgbClr val="954F72"/>
      </a:folHlink>
    </a:clrScheme>
    <a:fontScheme name="Helvetica">
      <a:majorFont>
        <a:latin typeface="Roboto Bold"/>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boto"/>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td ppt.pptx" id="{2A3AD91C-8B6A-AA40-A160-8913A237AAE3}" vid="{48B8F78C-122B-BF47-8AD5-7F9A4F5D13BE}"/>
    </a:ext>
  </a:extLst>
</a:theme>
</file>

<file path=ppt/theme/theme2.xml><?xml version="1.0" encoding="utf-8"?>
<a:theme xmlns:a="http://schemas.openxmlformats.org/drawingml/2006/main" name="Blank theme">
  <a:themeElements>
    <a:clrScheme name="RML">
      <a:dk1>
        <a:srgbClr val="434343"/>
      </a:dk1>
      <a:lt1>
        <a:srgbClr val="FFFFFF"/>
      </a:lt1>
      <a:dk2>
        <a:srgbClr val="002F87"/>
      </a:dk2>
      <a:lt2>
        <a:srgbClr val="BBBBBB"/>
      </a:lt2>
      <a:accent1>
        <a:srgbClr val="0059B9"/>
      </a:accent1>
      <a:accent2>
        <a:srgbClr val="F03228"/>
      </a:accent2>
      <a:accent3>
        <a:srgbClr val="962C96"/>
      </a:accent3>
      <a:accent4>
        <a:srgbClr val="00A0E1"/>
      </a:accent4>
      <a:accent5>
        <a:srgbClr val="575757"/>
      </a:accent5>
      <a:accent6>
        <a:srgbClr val="8C8C8C"/>
      </a:accent6>
      <a:hlink>
        <a:srgbClr val="0563C1"/>
      </a:hlink>
      <a:folHlink>
        <a:srgbClr val="954F72"/>
      </a:folHlink>
    </a:clrScheme>
    <a:fontScheme name="Helvetica">
      <a:majorFont>
        <a:latin typeface="Roboto Bold"/>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boto"/>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td ppt.pptx" id="{2A3AD91C-8B6A-AA40-A160-8913A237AAE3}" vid="{4F7A811F-C3D6-0D4F-9E43-826E8B4AF6B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34761</TotalTime>
  <Words>1334</Words>
  <Application>Microsoft Office PowerPoint</Application>
  <PresentationFormat>Custom</PresentationFormat>
  <Paragraphs>272</Paragraphs>
  <Slides>22</Slides>
  <Notes>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Logoed theme</vt:lpstr>
      <vt:lpstr>Blank theme</vt:lpstr>
      <vt:lpstr>FINMERGE Content &amp; Strategy</vt:lpstr>
      <vt:lpstr>Table Of Contents </vt:lpstr>
      <vt:lpstr>Introduction</vt:lpstr>
      <vt:lpstr>Introduction</vt:lpstr>
      <vt:lpstr>Selection of Medium </vt:lpstr>
      <vt:lpstr>Channels Of Marketing</vt:lpstr>
      <vt:lpstr>Platforms of Engagement</vt:lpstr>
      <vt:lpstr>Social Media Game Plan</vt:lpstr>
      <vt:lpstr>Social Media Objective</vt:lpstr>
      <vt:lpstr>Strategy &amp; Approach</vt:lpstr>
      <vt:lpstr>Defining The Target Audience</vt:lpstr>
      <vt:lpstr>Strategy to influence Email Open Rates</vt:lpstr>
      <vt:lpstr>Emailer Approach</vt:lpstr>
      <vt:lpstr>Emailer Approach</vt:lpstr>
      <vt:lpstr>Strategy to influence Web/Social Ad Open rate</vt:lpstr>
      <vt:lpstr>Content Views, Click Throughs, Leads</vt:lpstr>
      <vt:lpstr>Content Themes &amp; Duration</vt:lpstr>
      <vt:lpstr>Content Baskets and Segregation Plan</vt:lpstr>
      <vt:lpstr>Content Type</vt:lpstr>
      <vt:lpstr>Content Tonality</vt:lpstr>
      <vt:lpstr>Schedule of Content Dissemination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home</cp:lastModifiedBy>
  <cp:revision>291</cp:revision>
  <cp:lastPrinted>2019-03-08T13:28:36Z</cp:lastPrinted>
  <dcterms:created xsi:type="dcterms:W3CDTF">2018-01-18T07:01:01Z</dcterms:created>
  <dcterms:modified xsi:type="dcterms:W3CDTF">2021-03-29T08:01:32Z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9931460</vt:lpwstr>
  </property>
  <property fmtid="{D5CDD505-2E9C-101B-9397-08002B2CF9AE}" pid="3" name="NXPowerLiteSettings">
    <vt:lpwstr>C7000400038000</vt:lpwstr>
  </property>
  <property fmtid="{D5CDD505-2E9C-101B-9397-08002B2CF9AE}" pid="4" name="NXPowerLiteVersion">
    <vt:lpwstr>S8.2.2</vt:lpwstr>
  </property>
</Properties>
</file>