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15"/>
  </p:notesMasterIdLst>
  <p:handoutMasterIdLst>
    <p:handoutMasterId r:id="rId16"/>
  </p:handoutMasterIdLst>
  <p:sldIdLst>
    <p:sldId id="272" r:id="rId3"/>
    <p:sldId id="375" r:id="rId4"/>
    <p:sldId id="373" r:id="rId5"/>
    <p:sldId id="413" r:id="rId6"/>
    <p:sldId id="412" r:id="rId7"/>
    <p:sldId id="384" r:id="rId8"/>
    <p:sldId id="414" r:id="rId9"/>
    <p:sldId id="415" r:id="rId10"/>
    <p:sldId id="416" r:id="rId11"/>
    <p:sldId id="417" r:id="rId12"/>
    <p:sldId id="408" r:id="rId13"/>
    <p:sldId id="3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DC000"/>
    <a:srgbClr val="283F6E"/>
    <a:srgbClr val="F8C81B"/>
    <a:srgbClr val="023CA4"/>
    <a:srgbClr val="0033CC"/>
    <a:srgbClr val="FFFF00"/>
    <a:srgbClr val="FFCC00"/>
    <a:srgbClr val="FCF600"/>
    <a:srgbClr val="F5FB03"/>
    <a:srgbClr val="F7954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6395" autoAdjust="0"/>
  </p:normalViewPr>
  <p:slideViewPr>
    <p:cSldViewPr snapToGrid="0">
      <p:cViewPr varScale="1">
        <p:scale>
          <a:sx n="74" d="100"/>
          <a:sy n="74" d="100"/>
        </p:scale>
        <p:origin x="-276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BD218-00FF-403A-9A29-DFB4F5CE11C2}" type="datetimeFigureOut">
              <a:rPr lang="en-IN" smtClean="0"/>
              <a:pPr/>
              <a:t>09-04-2021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F6880-48AB-40D0-9739-B373239F4B1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47980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CC04D7-D1DA-48B8-9EC6-3CFA66F65BF0}" type="datetimeFigureOut">
              <a:rPr lang="en-IN" smtClean="0"/>
              <a:pPr/>
              <a:t>09-04-2021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DC9F0-AD72-43FD-9367-CFB26A15457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69360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DC9F0-AD72-43FD-9367-CFB26A15457A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9729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6" name="Picture 12" descr="Buy WL / RAC Protection | Check PNR Status - Railofy"/>
          <p:cNvPicPr>
            <a:picLocks noChangeAspect="1" noChangeArrowheads="1"/>
          </p:cNvPicPr>
          <p:nvPr userDrawn="1"/>
        </p:nvPicPr>
        <p:blipFill>
          <a:blip r:embed="rId2" cstate="print"/>
          <a:srcRect l="9439" r="13597"/>
          <a:stretch>
            <a:fillRect/>
          </a:stretch>
        </p:blipFill>
        <p:spPr bwMode="auto">
          <a:xfrm>
            <a:off x="1" y="1"/>
            <a:ext cx="5311036" cy="6857999"/>
          </a:xfrm>
          <a:prstGeom prst="rect">
            <a:avLst/>
          </a:prstGeom>
          <a:noFill/>
        </p:spPr>
      </p:pic>
      <p:sp>
        <p:nvSpPr>
          <p:cNvPr id="10" name="Right Triangle 9"/>
          <p:cNvSpPr/>
          <p:nvPr userDrawn="1"/>
        </p:nvSpPr>
        <p:spPr>
          <a:xfrm rot="16200000" flipH="1" flipV="1">
            <a:off x="3804781" y="1506257"/>
            <a:ext cx="6857999" cy="3845489"/>
          </a:xfrm>
          <a:prstGeom prst="rtTriangle">
            <a:avLst/>
          </a:prstGeom>
          <a:solidFill>
            <a:srgbClr val="023C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7537147" y="3507288"/>
            <a:ext cx="4523231" cy="1189972"/>
          </a:xfrm>
          <a:solidFill>
            <a:schemeClr val="tx1">
              <a:lumMod val="60000"/>
              <a:lumOff val="40000"/>
              <a:alpha val="9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anchor="ctr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algn="l"/>
            <a:r>
              <a:rPr lang="en-US" sz="5400" dirty="0" smtClean="0">
                <a:solidFill>
                  <a:srgbClr val="434343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ADD TITLE</a:t>
            </a:r>
            <a:br>
              <a:rPr lang="en-US" sz="5400" dirty="0" smtClean="0">
                <a:solidFill>
                  <a:srgbClr val="434343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</a:br>
            <a:r>
              <a:rPr lang="en-US" sz="3200" dirty="0" smtClean="0">
                <a:solidFill>
                  <a:srgbClr val="434343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SUB TITLE</a:t>
            </a:r>
            <a:endParaRPr lang="en-IN" sz="3200" dirty="0">
              <a:solidFill>
                <a:srgbClr val="434343"/>
              </a:solidFill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rot="16200000" flipH="1">
            <a:off x="6757792" y="4102273"/>
            <a:ext cx="1252603" cy="12526"/>
          </a:xfrm>
          <a:prstGeom prst="line">
            <a:avLst/>
          </a:prstGeom>
          <a:ln w="63500" cap="sq" cmpd="sng">
            <a:solidFill>
              <a:srgbClr val="FDC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8" name="Picture 4" descr="Railofy Company Profile: Valuation &amp; Investors | PitchBook"/>
          <p:cNvPicPr>
            <a:picLocks noChangeAspect="1" noChangeArrowheads="1"/>
          </p:cNvPicPr>
          <p:nvPr userDrawn="1"/>
        </p:nvPicPr>
        <p:blipFill>
          <a:blip r:embed="rId3" cstate="print"/>
          <a:srcRect t="28800" r="2560" b="30240"/>
          <a:stretch>
            <a:fillRect/>
          </a:stretch>
        </p:blipFill>
        <p:spPr bwMode="auto">
          <a:xfrm>
            <a:off x="10335768" y="0"/>
            <a:ext cx="1856232" cy="780288"/>
          </a:xfrm>
          <a:prstGeom prst="rect">
            <a:avLst/>
          </a:prstGeom>
          <a:noFill/>
        </p:spPr>
      </p:pic>
      <p:sp>
        <p:nvSpPr>
          <p:cNvPr id="47110" name="AutoShape 6" descr="Buy WL / RAC Protection | Check PNR Status - Railofy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2" name="AutoShape 8" descr="Buy WL / RAC Protection | Check PNR Status - Railofy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114" name="AutoShape 10" descr="Buy WL / RAC Protection | Check PNR Status - Railofy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4497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 userDrawn="1"/>
        </p:nvSpPr>
        <p:spPr>
          <a:xfrm rot="16200000" flipH="1" flipV="1">
            <a:off x="2526792" y="-185928"/>
            <a:ext cx="6858000" cy="7229856"/>
          </a:xfrm>
          <a:prstGeom prst="rtTriangle">
            <a:avLst/>
          </a:prstGeom>
          <a:solidFill>
            <a:srgbClr val="FDC000"/>
          </a:solidFill>
          <a:ln cap="sq">
            <a:noFill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7286361" y="2938272"/>
            <a:ext cx="4417959" cy="1170432"/>
          </a:xfrm>
        </p:spPr>
        <p:txBody>
          <a:bodyPr anchor="ctr">
            <a:normAutofit/>
          </a:bodyPr>
          <a:lstStyle>
            <a:lvl1pPr>
              <a:defRPr/>
            </a:lvl1pPr>
          </a:lstStyle>
          <a:p>
            <a:pPr algn="l"/>
            <a:r>
              <a:rPr lang="en-US" sz="5400" dirty="0" smtClean="0">
                <a:solidFill>
                  <a:srgbClr val="434343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THANK YOU</a:t>
            </a:r>
            <a:endParaRPr lang="en-IN" sz="5400" dirty="0">
              <a:solidFill>
                <a:srgbClr val="434343"/>
              </a:solidFill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050832" y="2844616"/>
            <a:ext cx="0" cy="1388225"/>
          </a:xfrm>
          <a:prstGeom prst="line">
            <a:avLst/>
          </a:prstGeom>
          <a:ln w="38100" cap="rnd">
            <a:solidFill>
              <a:srgbClr val="FD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0"/>
            <a:ext cx="2365248" cy="6858000"/>
          </a:xfrm>
          <a:prstGeom prst="rect">
            <a:avLst/>
          </a:prstGeom>
          <a:solidFill>
            <a:srgbClr val="FD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580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000" y="1916832"/>
            <a:ext cx="11449272" cy="2230611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000" y="4293096"/>
            <a:ext cx="11449272" cy="820688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6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13440" y="5922391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336" y="6356350"/>
            <a:ext cx="11737304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4058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AD4A-50B7-C04A-9149-C7F7546A72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16828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AD4A-50B7-C04A-9149-C7F7546A72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3878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06469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1304" y="3017234"/>
            <a:ext cx="11525335" cy="820358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52939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4556" y="1268760"/>
            <a:ext cx="5605669" cy="5395608"/>
          </a:xfrm>
        </p:spPr>
        <p:txBody>
          <a:bodyPr/>
          <a:lstStyle>
            <a:lvl2pPr marL="493713" indent="-225425">
              <a:tabLst/>
              <a:defRPr/>
            </a:lvl2pPr>
            <a:lvl3pPr marL="763588" indent="-236538">
              <a:tabLst/>
              <a:defRPr/>
            </a:lvl3pPr>
            <a:lvl4pPr marL="977900" indent="-225425">
              <a:tabLst/>
              <a:defRPr/>
            </a:lvl4pPr>
            <a:lvl5pPr marL="1204913" indent="-236538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8800" y="1268760"/>
            <a:ext cx="5616624" cy="5395608"/>
          </a:xfrm>
        </p:spPr>
        <p:txBody>
          <a:bodyPr/>
          <a:lstStyle>
            <a:lvl2pPr marL="536575" indent="-225425">
              <a:tabLst/>
              <a:defRPr/>
            </a:lvl2pPr>
            <a:lvl3pPr marL="806450" indent="-236538">
              <a:tabLst/>
              <a:defRPr/>
            </a:lvl3pPr>
            <a:lvl4pPr marL="1022350" indent="-227013">
              <a:tabLst/>
              <a:defRPr/>
            </a:lvl4pPr>
            <a:lvl5pPr marL="1247775" indent="-236538">
              <a:tabLst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AD4A-50B7-C04A-9149-C7F7546A72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4557" y="268224"/>
            <a:ext cx="8640417" cy="82035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6725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969" y="1267200"/>
            <a:ext cx="5604257" cy="702319"/>
          </a:xfrm>
        </p:spPr>
        <p:txBody>
          <a:bodyPr anchor="ctr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5968" y="1969519"/>
            <a:ext cx="5604258" cy="469484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0015" y="1267200"/>
            <a:ext cx="5616624" cy="702319"/>
          </a:xfrm>
        </p:spPr>
        <p:txBody>
          <a:bodyPr anchor="ctr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0016" y="1969519"/>
            <a:ext cx="5616623" cy="46948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AD4A-50B7-C04A-9149-C7F7546A72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5969" y="268224"/>
            <a:ext cx="8639005" cy="8203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69236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9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48" y="1268760"/>
            <a:ext cx="7128792" cy="53956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4000" y="2057400"/>
            <a:ext cx="3932237" cy="460696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AD4A-50B7-C04A-9149-C7F7546A72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59195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AD4A-50B7-C04A-9149-C7F7546A72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906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4172" y="316992"/>
            <a:ext cx="8615657" cy="54864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SUBJECT /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AD4A-50B7-C04A-9149-C7F7546A726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50075" y="187866"/>
            <a:ext cx="0" cy="816831"/>
          </a:xfrm>
          <a:prstGeom prst="line">
            <a:avLst/>
          </a:prstGeom>
          <a:ln w="38100" cap="rnd">
            <a:solidFill>
              <a:srgbClr val="FD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10182521" y="6400975"/>
            <a:ext cx="1449916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1000" dirty="0" smtClean="0">
                <a:solidFill>
                  <a:schemeClr val="bg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Private &amp; Confidential</a:t>
            </a:r>
            <a:endParaRPr lang="en-IN" sz="1000" dirty="0">
              <a:solidFill>
                <a:schemeClr val="bg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9" name="Picture 4" descr="Railofy Company Profile: Valuation &amp; Investors | PitchBook"/>
          <p:cNvPicPr>
            <a:picLocks noChangeAspect="1" noChangeArrowheads="1"/>
          </p:cNvPicPr>
          <p:nvPr userDrawn="1"/>
        </p:nvPicPr>
        <p:blipFill>
          <a:blip r:embed="rId2" cstate="print"/>
          <a:srcRect t="28800" r="2560" b="30240"/>
          <a:stretch>
            <a:fillRect/>
          </a:stretch>
        </p:blipFill>
        <p:spPr bwMode="auto">
          <a:xfrm>
            <a:off x="10335768" y="0"/>
            <a:ext cx="1856232" cy="780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254784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Thank You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2DAD4A-50B7-C04A-9149-C7F7546A72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974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953193" y="2779776"/>
            <a:ext cx="5142807" cy="1316736"/>
          </a:xfrm>
        </p:spPr>
        <p:txBody>
          <a:bodyPr anchor="ctr">
            <a:normAutofit/>
          </a:bodyPr>
          <a:lstStyle/>
          <a:p>
            <a:pPr algn="l"/>
            <a:r>
              <a:rPr lang="en-US" sz="5400" dirty="0" smtClean="0">
                <a:solidFill>
                  <a:srgbClr val="434343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SEPARATION</a:t>
            </a:r>
            <a:br>
              <a:rPr lang="en-US" sz="5400" dirty="0" smtClean="0">
                <a:solidFill>
                  <a:srgbClr val="434343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</a:br>
            <a:r>
              <a:rPr lang="en-US" sz="5400" dirty="0" smtClean="0">
                <a:solidFill>
                  <a:srgbClr val="434343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rPr>
              <a:t>TITLE</a:t>
            </a:r>
            <a:endParaRPr lang="en-IN" sz="5400" dirty="0">
              <a:solidFill>
                <a:srgbClr val="434343"/>
              </a:solidFill>
              <a:latin typeface="Roboto Black" panose="02000000000000000000" pitchFamily="2" charset="0"/>
              <a:ea typeface="Roboto Black" panose="02000000000000000000" pitchFamily="2" charset="0"/>
              <a:cs typeface="Roboto Black" panose="02000000000000000000" pitchFamily="2" charset="0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717665" y="2734888"/>
            <a:ext cx="0" cy="1388225"/>
          </a:xfrm>
          <a:prstGeom prst="line">
            <a:avLst/>
          </a:prstGeom>
          <a:ln w="38100" cap="rnd">
            <a:solidFill>
              <a:srgbClr val="FD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6736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968" y="1268760"/>
            <a:ext cx="5604258" cy="5395608"/>
          </a:xfrm>
        </p:spPr>
        <p:txBody>
          <a:bodyPr/>
          <a:lstStyle>
            <a:lvl2pPr marL="493713" indent="-225425">
              <a:tabLst/>
              <a:defRPr/>
            </a:lvl2pPr>
            <a:lvl3pPr marL="763588" indent="-236538">
              <a:tabLst/>
              <a:defRPr/>
            </a:lvl3pPr>
            <a:lvl4pPr marL="977900" indent="-225425">
              <a:tabLst/>
              <a:defRPr/>
            </a:lvl4pPr>
            <a:lvl5pPr marL="1204913" indent="-236538">
              <a:tabLst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5026" y="1268760"/>
            <a:ext cx="5609190" cy="5395608"/>
          </a:xfrm>
        </p:spPr>
        <p:txBody>
          <a:bodyPr/>
          <a:lstStyle>
            <a:lvl2pPr marL="536575" indent="-225425">
              <a:tabLst/>
              <a:defRPr/>
            </a:lvl2pPr>
            <a:lvl3pPr marL="806450" indent="-236538">
              <a:tabLst/>
              <a:defRPr/>
            </a:lvl3pPr>
            <a:lvl4pPr marL="1022350" indent="-227013">
              <a:tabLst/>
              <a:defRPr/>
            </a:lvl4pPr>
            <a:lvl5pPr marL="1247775" indent="-236538">
              <a:tabLst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AD4A-50B7-C04A-9149-C7F7546A72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45969" y="280416"/>
            <a:ext cx="8625753" cy="609600"/>
          </a:xfrm>
        </p:spPr>
        <p:txBody>
          <a:bodyPr/>
          <a:lstStyle/>
          <a:p>
            <a:r>
              <a:rPr lang="en-US" dirty="0" smtClean="0"/>
              <a:t>SUBJECT / TITLE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50075" y="163482"/>
            <a:ext cx="0" cy="816831"/>
          </a:xfrm>
          <a:prstGeom prst="line">
            <a:avLst/>
          </a:prstGeom>
          <a:ln w="38100" cap="rnd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0182521" y="6400975"/>
            <a:ext cx="1449916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1000" dirty="0" smtClean="0">
                <a:solidFill>
                  <a:schemeClr val="bg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Private &amp; Confidential</a:t>
            </a:r>
            <a:endParaRPr lang="en-IN" sz="1000" dirty="0">
              <a:solidFill>
                <a:schemeClr val="bg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1" name="Picture 4" descr="Railofy Company Profile: Valuation &amp; Investors | PitchBook"/>
          <p:cNvPicPr>
            <a:picLocks noChangeAspect="1" noChangeArrowheads="1"/>
          </p:cNvPicPr>
          <p:nvPr userDrawn="1"/>
        </p:nvPicPr>
        <p:blipFill>
          <a:blip r:embed="rId2" cstate="print"/>
          <a:srcRect t="28800" r="2560" b="30240"/>
          <a:stretch>
            <a:fillRect/>
          </a:stretch>
        </p:blipFill>
        <p:spPr bwMode="auto">
          <a:xfrm>
            <a:off x="10335768" y="0"/>
            <a:ext cx="1856232" cy="7802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63850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47740" y="1267200"/>
            <a:ext cx="5589234" cy="702319"/>
          </a:xfrm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740" y="1969519"/>
            <a:ext cx="5589234" cy="469484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255026" y="1267200"/>
            <a:ext cx="5612553" cy="702319"/>
          </a:xfrm>
        </p:spPr>
        <p:txBody>
          <a:bodyPr anchor="ctr">
            <a:noAutofit/>
          </a:bodyPr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Sub 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5027" y="1969519"/>
            <a:ext cx="5604246" cy="469484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AD4A-50B7-C04A-9149-C7F7546A72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347740" y="268224"/>
            <a:ext cx="8610730" cy="820358"/>
          </a:xfrm>
        </p:spPr>
        <p:txBody>
          <a:bodyPr/>
          <a:lstStyle/>
          <a:p>
            <a:r>
              <a:rPr lang="en-US" dirty="0" smtClean="0"/>
              <a:t>SUBJECT / TITLE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50075" y="297594"/>
            <a:ext cx="0" cy="816831"/>
          </a:xfrm>
          <a:prstGeom prst="line">
            <a:avLst/>
          </a:prstGeom>
          <a:ln w="28575" cap="rnd">
            <a:solidFill>
              <a:srgbClr val="F032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10182521" y="6400975"/>
            <a:ext cx="1449916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1000" dirty="0" smtClean="0">
                <a:solidFill>
                  <a:schemeClr val="bg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Private &amp; Confidential</a:t>
            </a:r>
            <a:endParaRPr lang="en-IN" sz="1000" dirty="0">
              <a:solidFill>
                <a:schemeClr val="bg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2731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SUBJECT / TITLE ONLY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50075" y="297594"/>
            <a:ext cx="0" cy="816831"/>
          </a:xfrm>
          <a:prstGeom prst="line">
            <a:avLst/>
          </a:prstGeom>
          <a:ln w="28575" cap="rnd">
            <a:solidFill>
              <a:srgbClr val="F032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37566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AD4A-50B7-C04A-9149-C7F7546A72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1609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1429" y="551542"/>
            <a:ext cx="4004808" cy="121099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dirty="0" smtClean="0"/>
              <a:t>SUBJECT /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600" y="1268760"/>
            <a:ext cx="7202090" cy="543370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1430" y="1973944"/>
            <a:ext cx="4004807" cy="471945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AD4A-50B7-C04A-9149-C7F7546A726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50075" y="748166"/>
            <a:ext cx="0" cy="816831"/>
          </a:xfrm>
          <a:prstGeom prst="line">
            <a:avLst/>
          </a:prstGeom>
          <a:ln w="28575" cap="rnd">
            <a:solidFill>
              <a:srgbClr val="F032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10182521" y="6400975"/>
            <a:ext cx="1449916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1000" dirty="0" smtClean="0">
                <a:solidFill>
                  <a:schemeClr val="bg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Private &amp; Confidential</a:t>
            </a:r>
            <a:endParaRPr lang="en-IN" sz="1000" dirty="0">
              <a:solidFill>
                <a:schemeClr val="bg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8650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SUBJECT / TITLE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AD4A-50B7-C04A-9149-C7F7546A726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50075" y="297594"/>
            <a:ext cx="0" cy="816831"/>
          </a:xfrm>
          <a:prstGeom prst="line">
            <a:avLst/>
          </a:prstGeom>
          <a:ln w="28575" cap="rnd">
            <a:solidFill>
              <a:srgbClr val="F0322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10182521" y="6400975"/>
            <a:ext cx="1449916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IN" sz="1000" dirty="0" smtClean="0">
                <a:solidFill>
                  <a:schemeClr val="bg2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Private &amp; Confidential</a:t>
            </a:r>
            <a:endParaRPr lang="en-IN" sz="1000" dirty="0">
              <a:solidFill>
                <a:schemeClr val="bg2">
                  <a:lumMod val="75000"/>
                </a:schemeClr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0755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4172" y="268224"/>
            <a:ext cx="8615657" cy="820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172" y="1267968"/>
            <a:ext cx="11502467" cy="5401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87554" y="6337343"/>
            <a:ext cx="1088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DAD4A-50B7-C04A-9149-C7F7546A726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242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80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 dirty="0">
          <a:solidFill>
            <a:srgbClr val="404040"/>
          </a:solidFill>
          <a:latin typeface="Roboto Black" panose="02000000000000000000" pitchFamily="2" charset="0"/>
          <a:ea typeface="Roboto Black" panose="02000000000000000000" pitchFamily="2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SzPct val="80000"/>
        <a:buFont typeface="LucidaGrande" charset="0"/>
        <a:buChar char="▸"/>
        <a:defRPr sz="1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1"/>
        </a:buClr>
        <a:buSzPct val="80000"/>
        <a:buFont typeface="LucidaGrande" charset="0"/>
        <a:buChar char="▸"/>
        <a:defRPr sz="16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bg2"/>
        </a:buClr>
        <a:buFont typeface="LucidaGrande" charset="0"/>
        <a:buChar char="▸"/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bg2"/>
        </a:buClr>
        <a:buFont typeface="LucidaGrande" charset="0"/>
        <a:buChar char="▸"/>
        <a:defRPr sz="1200" kern="1200">
          <a:solidFill>
            <a:schemeClr val="bg2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00000"/>
        </a:lnSpc>
        <a:spcBef>
          <a:spcPts val="500"/>
        </a:spcBef>
        <a:buClr>
          <a:schemeClr val="bg2"/>
        </a:buClr>
        <a:buFont typeface="LucidaGrande" charset="0"/>
        <a:buNone/>
        <a:defRPr sz="11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2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556" y="268224"/>
            <a:ext cx="11512083" cy="820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556" y="1267968"/>
            <a:ext cx="11512083" cy="5401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8504" y="6299243"/>
            <a:ext cx="10881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DAD4A-50B7-C04A-9149-C7F7546A72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480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1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LucidaGrande" charset="0"/>
        <a:buChar char="▸"/>
        <a:defRPr sz="1800" kern="1200">
          <a:solidFill>
            <a:schemeClr val="accent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80000"/>
        <a:buFont typeface="LucidaGrande" charset="0"/>
        <a:buChar char="▸"/>
        <a:defRPr sz="1600" kern="1200">
          <a:solidFill>
            <a:schemeClr val="accent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LucidaGrande" charset="0"/>
        <a:buChar char="▸"/>
        <a:defRPr sz="14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LucidaGrande" charset="0"/>
        <a:buChar char="▸"/>
        <a:defRPr sz="12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/>
        </a:buClr>
        <a:buFont typeface="LucidaGrande" charset="0"/>
        <a:buChar char="▸"/>
        <a:defRPr sz="12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63525" y="3535680"/>
            <a:ext cx="4211483" cy="1146048"/>
          </a:xfrm>
          <a:noFill/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cs typeface="Roboto Black" panose="02000000000000000000" pitchFamily="2" charset="0"/>
              </a:rPr>
              <a:t>Railofy</a:t>
            </a:r>
            <a:r>
              <a:rPr lang="en-US" dirty="0" smtClean="0">
                <a:solidFill>
                  <a:schemeClr val="tx1"/>
                </a:solidFill>
                <a:cs typeface="Roboto Black" panose="02000000000000000000" pitchFamily="2" charset="0"/>
              </a:rPr>
              <a:t/>
            </a:r>
            <a:br>
              <a:rPr lang="en-US" dirty="0" smtClean="0">
                <a:solidFill>
                  <a:schemeClr val="tx1"/>
                </a:solidFill>
                <a:cs typeface="Roboto Black" panose="02000000000000000000" pitchFamily="2" charset="0"/>
              </a:rPr>
            </a:br>
            <a:r>
              <a:rPr lang="en-US" sz="2800" dirty="0" smtClean="0">
                <a:solidFill>
                  <a:schemeClr val="tx1"/>
                </a:solidFill>
                <a:cs typeface="Roboto Black" panose="02000000000000000000" pitchFamily="2" charset="0"/>
              </a:rPr>
              <a:t>Content &amp; Strategy</a:t>
            </a:r>
            <a:endParaRPr lang="en-IN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190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1648" y="1113420"/>
            <a:ext cx="11753088" cy="5532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Railofy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wants to make a promotional video. Video will be released on social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media channels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&amp; other possible avenues. Total budget is less than Rs 50K. Please share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 concept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(content idea) that you would propose for this video &amp; how you would get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video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executed ?</a:t>
            </a:r>
            <a:endParaRPr lang="en-US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GB" sz="1600" b="1" dirty="0" smtClean="0"/>
              <a:t/>
            </a:r>
            <a:br>
              <a:rPr lang="en-GB" sz="1600" b="1" dirty="0" smtClean="0"/>
            </a:br>
            <a:r>
              <a:rPr lang="en-GB" sz="1600" b="1" dirty="0" smtClean="0"/>
              <a:t>Execution - </a:t>
            </a:r>
          </a:p>
          <a:p>
            <a:r>
              <a:rPr lang="en-GB" sz="1600" dirty="0" smtClean="0"/>
              <a:t>Posting as a native video on </a:t>
            </a:r>
            <a:r>
              <a:rPr lang="en-GB" sz="1600" dirty="0" err="1" smtClean="0"/>
              <a:t>Facebook</a:t>
            </a:r>
            <a:r>
              <a:rPr lang="en-GB" sz="1600" dirty="0" smtClean="0"/>
              <a:t> and </a:t>
            </a:r>
            <a:r>
              <a:rPr lang="en-GB" sz="1600" dirty="0" err="1" smtClean="0"/>
              <a:t>Instagram</a:t>
            </a:r>
            <a:r>
              <a:rPr lang="en-GB" sz="1600" dirty="0" smtClean="0"/>
              <a:t> and boosting the content for reach </a:t>
            </a:r>
          </a:p>
          <a:p>
            <a:r>
              <a:rPr lang="en-GB" sz="1600" dirty="0" smtClean="0"/>
              <a:t>In app mobile ad of this video through third party mobile advertising vendors such as clever tap on trending gaming as well as video chatting apps </a:t>
            </a:r>
          </a:p>
          <a:p>
            <a:r>
              <a:rPr lang="en-GB" sz="1600" dirty="0" smtClean="0"/>
              <a:t>Connecting with </a:t>
            </a:r>
            <a:r>
              <a:rPr lang="en-GB" sz="1600" dirty="0" err="1" smtClean="0"/>
              <a:t>Instagram</a:t>
            </a:r>
            <a:r>
              <a:rPr lang="en-GB" sz="1600" dirty="0" smtClean="0"/>
              <a:t> influencers to post the video from their handle</a:t>
            </a:r>
          </a:p>
          <a:p>
            <a:r>
              <a:rPr lang="en-GB" sz="1600" dirty="0" smtClean="0"/>
              <a:t>Doing a short </a:t>
            </a:r>
            <a:r>
              <a:rPr lang="en-GB" sz="1600" dirty="0" err="1" smtClean="0"/>
              <a:t>YourStory</a:t>
            </a:r>
            <a:r>
              <a:rPr lang="en-GB" sz="1600" dirty="0" smtClean="0"/>
              <a:t> or Business India article embedding the video on to their social media channels for more reach </a:t>
            </a:r>
          </a:p>
          <a:p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81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Content Tonality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AD4A-50B7-C04A-9149-C7F7546A7260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75" name="Group 74"/>
          <p:cNvGrpSpPr/>
          <p:nvPr/>
        </p:nvGrpSpPr>
        <p:grpSpPr>
          <a:xfrm>
            <a:off x="1311656" y="1330190"/>
            <a:ext cx="9566148" cy="4589717"/>
            <a:chOff x="1311656" y="1330190"/>
            <a:chExt cx="9566148" cy="4589717"/>
          </a:xfrm>
        </p:grpSpPr>
        <p:sp>
          <p:nvSpPr>
            <p:cNvPr id="8" name="Rounded Rectangle 7"/>
            <p:cNvSpPr/>
            <p:nvPr/>
          </p:nvSpPr>
          <p:spPr>
            <a:xfrm>
              <a:off x="1311656" y="2805176"/>
              <a:ext cx="2048256" cy="402336"/>
            </a:xfrm>
            <a:prstGeom prst="roundRect">
              <a:avLst>
                <a:gd name="adj" fmla="val 25758"/>
              </a:avLst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CHARACTER</a:t>
              </a:r>
              <a:endParaRPr lang="en-US" dirty="0"/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6200000" flipH="1">
              <a:off x="5831078" y="2220722"/>
              <a:ext cx="530352" cy="508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3987800" y="1330190"/>
              <a:ext cx="419404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chemeClr val="tx2">
                      <a:lumMod val="75000"/>
                    </a:schemeClr>
                  </a:solidFill>
                </a:rPr>
                <a:t>Creating Your Brand Persona</a:t>
              </a:r>
              <a:endParaRPr lang="en-US" sz="2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rot="16200000" flipH="1">
              <a:off x="4506722" y="2652522"/>
              <a:ext cx="383032" cy="1524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endCxn id="8" idx="0"/>
            </p:cNvCxnSpPr>
            <p:nvPr/>
          </p:nvCxnSpPr>
          <p:spPr>
            <a:xfrm rot="16200000" flipH="1">
              <a:off x="2148840" y="2618232"/>
              <a:ext cx="366776" cy="7112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7205726" y="2646426"/>
              <a:ext cx="395224" cy="1524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9665716" y="2655316"/>
              <a:ext cx="376428" cy="254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0800000">
              <a:off x="2336800" y="2451100"/>
              <a:ext cx="7518400" cy="12700"/>
            </a:xfrm>
            <a:prstGeom prst="line">
              <a:avLst/>
            </a:prstGeom>
            <a:ln w="190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ounded Rectangle 64"/>
            <p:cNvSpPr/>
            <p:nvPr/>
          </p:nvSpPr>
          <p:spPr>
            <a:xfrm>
              <a:off x="3686048" y="2794000"/>
              <a:ext cx="2048256" cy="402336"/>
            </a:xfrm>
            <a:prstGeom prst="roundRect">
              <a:avLst>
                <a:gd name="adj" fmla="val 25758"/>
              </a:avLst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TONE</a:t>
              </a:r>
              <a:endParaRPr lang="en-US" dirty="0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6378448" y="2819400"/>
              <a:ext cx="2048256" cy="402336"/>
            </a:xfrm>
            <a:prstGeom prst="roundRect">
              <a:avLst>
                <a:gd name="adj" fmla="val 25758"/>
              </a:avLst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LANGUAGE</a:t>
              </a:r>
              <a:endParaRPr lang="en-US" dirty="0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8829548" y="2820416"/>
              <a:ext cx="2048256" cy="402336"/>
            </a:xfrm>
            <a:prstGeom prst="roundRect">
              <a:avLst>
                <a:gd name="adj" fmla="val 25758"/>
              </a:avLst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PURPOSE</a:t>
              </a:r>
              <a:endParaRPr lang="en-US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353312" y="3469886"/>
              <a:ext cx="1938528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</a:rPr>
                <a:t> - Friendly</a:t>
              </a:r>
            </a:p>
            <a:p>
              <a:endParaRPr lang="en-US" sz="140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>
                <a:buFontTx/>
                <a:buChar char="-"/>
              </a:pPr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</a:rPr>
                <a:t> Inspiring </a:t>
              </a:r>
            </a:p>
            <a:p>
              <a:pPr>
                <a:buFontTx/>
                <a:buChar char="-"/>
              </a:pPr>
              <a:endParaRPr lang="en-US" sz="140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>
                <a:buFontTx/>
                <a:buChar char="-"/>
              </a:pPr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</a:rPr>
                <a:t> Relatable </a:t>
              </a:r>
            </a:p>
            <a:p>
              <a:pPr>
                <a:buFontTx/>
                <a:buChar char="-"/>
              </a:pPr>
              <a:endParaRPr lang="en-US" sz="140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>
                <a:buFontTx/>
                <a:buChar char="-"/>
              </a:pPr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</a:rPr>
                <a:t> Professional </a:t>
              </a:r>
            </a:p>
            <a:p>
              <a:pPr>
                <a:buFontTx/>
                <a:buChar char="-"/>
              </a:pPr>
              <a:endParaRPr lang="en-US" sz="140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>
                <a:buFontTx/>
                <a:buChar char="-"/>
              </a:pPr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</a:rPr>
                <a:t> Compassionate </a:t>
              </a:r>
              <a:endParaRPr lang="en-US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3736848" y="3463790"/>
              <a:ext cx="1938528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</a:rPr>
                <a:t> - Personal </a:t>
              </a:r>
            </a:p>
            <a:p>
              <a:endParaRPr lang="en-US" sz="140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>
                <a:buFontTx/>
                <a:buChar char="-"/>
              </a:pPr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</a:rPr>
                <a:t> Humble  </a:t>
              </a:r>
            </a:p>
            <a:p>
              <a:pPr>
                <a:buFontTx/>
                <a:buChar char="-"/>
              </a:pPr>
              <a:endParaRPr lang="en-US" sz="140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>
                <a:buFontTx/>
                <a:buChar char="-"/>
              </a:pPr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</a:rPr>
                <a:t> Honest </a:t>
              </a:r>
            </a:p>
            <a:p>
              <a:pPr>
                <a:buFontTx/>
                <a:buChar char="-"/>
              </a:pPr>
              <a:endParaRPr lang="en-US" sz="140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>
                <a:buFontTx/>
                <a:buChar char="-"/>
              </a:pPr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</a:rPr>
                <a:t> Informative </a:t>
              </a:r>
            </a:p>
            <a:p>
              <a:pPr>
                <a:buFontTx/>
                <a:buChar char="-"/>
              </a:pPr>
              <a:endParaRPr lang="en-US" sz="140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>
                <a:buFontTx/>
                <a:buChar char="-"/>
              </a:pPr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</a:rPr>
                <a:t> Addressing </a:t>
              </a:r>
              <a:endParaRPr lang="en-US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425184" y="3457694"/>
              <a:ext cx="1938528" cy="24622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</a:rPr>
                <a:t> - Playful</a:t>
              </a:r>
            </a:p>
            <a:p>
              <a:endParaRPr lang="en-US" sz="140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>
                <a:buFontTx/>
                <a:buChar char="-"/>
              </a:pPr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</a:rPr>
                <a:t> Simple </a:t>
              </a:r>
            </a:p>
            <a:p>
              <a:pPr>
                <a:buFontTx/>
                <a:buChar char="-"/>
              </a:pPr>
              <a:endParaRPr lang="en-US" sz="140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>
                <a:buFontTx/>
                <a:buChar char="-"/>
              </a:pPr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</a:rPr>
                <a:t> Layman terms</a:t>
              </a:r>
            </a:p>
            <a:p>
              <a:pPr>
                <a:buFontTx/>
                <a:buChar char="-"/>
              </a:pPr>
              <a:endParaRPr lang="en-US" sz="140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>
                <a:buFontTx/>
                <a:buChar char="-"/>
              </a:pPr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</a:rPr>
                <a:t> Fun </a:t>
              </a:r>
            </a:p>
            <a:p>
              <a:pPr>
                <a:buFontTx/>
                <a:buChar char="-"/>
              </a:pPr>
              <a:endParaRPr lang="en-US" sz="140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>
                <a:buFontTx/>
                <a:buChar char="-"/>
              </a:pPr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</a:rPr>
                <a:t> Multi-lingual </a:t>
              </a:r>
            </a:p>
            <a:p>
              <a:pPr>
                <a:buFontTx/>
                <a:buChar char="-"/>
              </a:pPr>
              <a:endParaRPr lang="en-US" sz="140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>
                <a:buFontTx/>
                <a:buChar char="-"/>
              </a:pPr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</a:rPr>
                <a:t> Pun Intended </a:t>
              </a:r>
              <a:endParaRPr lang="en-US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8930640" y="3451598"/>
              <a:ext cx="1938528" cy="246221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</a:rPr>
                <a:t> - Engage</a:t>
              </a:r>
            </a:p>
            <a:p>
              <a:endParaRPr lang="en-US" sz="140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>
                <a:buFontTx/>
                <a:buChar char="-"/>
              </a:pPr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</a:rPr>
                <a:t> Entertain </a:t>
              </a:r>
            </a:p>
            <a:p>
              <a:pPr>
                <a:buFontTx/>
                <a:buChar char="-"/>
              </a:pPr>
              <a:endParaRPr lang="en-US" sz="140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>
                <a:buFontTx/>
                <a:buChar char="-"/>
              </a:pPr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</a:rPr>
                <a:t> Educate </a:t>
              </a:r>
            </a:p>
            <a:p>
              <a:pPr>
                <a:buFontTx/>
                <a:buChar char="-"/>
              </a:pPr>
              <a:endParaRPr lang="en-US" sz="140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>
                <a:buFontTx/>
                <a:buChar char="-"/>
              </a:pPr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</a:rPr>
                <a:t> Inform  </a:t>
              </a:r>
            </a:p>
            <a:p>
              <a:pPr>
                <a:buFontTx/>
                <a:buChar char="-"/>
              </a:pPr>
              <a:endParaRPr lang="en-US" sz="140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>
                <a:buFontTx/>
                <a:buChar char="-"/>
              </a:pPr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</a:rPr>
                <a:t> Solution Oriented </a:t>
              </a:r>
            </a:p>
            <a:p>
              <a:pPr>
                <a:buFontTx/>
                <a:buChar char="-"/>
              </a:pPr>
              <a:endParaRPr lang="en-US" sz="1400" dirty="0" smtClean="0">
                <a:solidFill>
                  <a:schemeClr val="tx2">
                    <a:lumMod val="75000"/>
                  </a:schemeClr>
                </a:solidFill>
              </a:endParaRPr>
            </a:p>
            <a:p>
              <a:pPr>
                <a:buFontTx/>
                <a:buChar char="-"/>
              </a:pPr>
              <a:r>
                <a:rPr lang="en-US" sz="1400" dirty="0" smtClean="0">
                  <a:solidFill>
                    <a:schemeClr val="tx2">
                      <a:lumMod val="75000"/>
                    </a:schemeClr>
                  </a:solidFill>
                </a:rPr>
                <a:t> Subtly Salesy</a:t>
              </a:r>
              <a:endParaRPr lang="en-US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7481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THANK YOU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987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049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AD4A-50B7-C04A-9149-C7F7546A7260}" type="slidenum">
              <a:rPr lang="en-US" smtClean="0"/>
              <a:pPr/>
              <a:t>3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679704" y="2021094"/>
            <a:ext cx="2686878" cy="3270234"/>
            <a:chOff x="228600" y="1752870"/>
            <a:chExt cx="2686878" cy="4202626"/>
          </a:xfrm>
          <a:solidFill>
            <a:schemeClr val="tx1">
              <a:lumMod val="60000"/>
              <a:lumOff val="40000"/>
            </a:schemeClr>
          </a:solidFill>
        </p:grpSpPr>
        <p:sp>
          <p:nvSpPr>
            <p:cNvPr id="9" name="Rounded Rectangle 8"/>
            <p:cNvSpPr/>
            <p:nvPr/>
          </p:nvSpPr>
          <p:spPr>
            <a:xfrm>
              <a:off x="228600" y="1752870"/>
              <a:ext cx="2686878" cy="4202626"/>
            </a:xfrm>
            <a:prstGeom prst="roundRect">
              <a:avLst/>
            </a:prstGeom>
            <a:noFill/>
            <a:ln>
              <a:solidFill>
                <a:srgbClr val="283F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81000" y="1905270"/>
              <a:ext cx="2288822" cy="206210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Railofy</a:t>
              </a:r>
              <a:endParaRPr lang="en-US" sz="2000" b="1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r>
                <a:rPr lang="en-US" sz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/>
              </a:r>
              <a:br>
                <a:rPr lang="en-US" sz="1200" dirty="0" smtClean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A t</a:t>
              </a:r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ech firm which has made a significant breakthrough in the field of travel space in India by the use of Artificial Intelligence </a:t>
              </a:r>
              <a:endParaRPr lang="en-US" sz="1600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546593" y="1999489"/>
            <a:ext cx="2645663" cy="3304031"/>
            <a:chOff x="9135929" y="1907504"/>
            <a:chExt cx="2686878" cy="4202626"/>
          </a:xfrm>
          <a:noFill/>
        </p:grpSpPr>
        <p:sp>
          <p:nvSpPr>
            <p:cNvPr id="16" name="Rounded Rectangle 15"/>
            <p:cNvSpPr/>
            <p:nvPr/>
          </p:nvSpPr>
          <p:spPr>
            <a:xfrm>
              <a:off x="9135929" y="1907504"/>
              <a:ext cx="2686878" cy="4202626"/>
            </a:xfrm>
            <a:prstGeom prst="roundRect">
              <a:avLst/>
            </a:prstGeom>
            <a:grpFill/>
            <a:ln>
              <a:solidFill>
                <a:srgbClr val="283F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324904" y="2054048"/>
              <a:ext cx="2379415" cy="328845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OBJECTIVES</a:t>
              </a:r>
              <a:endParaRPr lang="en-US" sz="2800" dirty="0"/>
            </a:p>
            <a:p>
              <a:endParaRPr lang="en-US" sz="1400" b="1" dirty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>
                <a:buFontTx/>
                <a:buChar char="-"/>
              </a:pPr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To educate and nurture </a:t>
              </a:r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the traveler audience to sign up with </a:t>
              </a:r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our protection against wait listing and RAC and secure their trip without letting them waste money on cancellations etc. </a:t>
              </a:r>
              <a:endParaRPr lang="en-US" sz="1600" b="1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50664" y="1999488"/>
            <a:ext cx="2686878" cy="3291840"/>
            <a:chOff x="228600" y="1752870"/>
            <a:chExt cx="2686878" cy="4202626"/>
          </a:xfrm>
          <a:noFill/>
        </p:grpSpPr>
        <p:sp>
          <p:nvSpPr>
            <p:cNvPr id="23" name="Rounded Rectangle 22"/>
            <p:cNvSpPr/>
            <p:nvPr/>
          </p:nvSpPr>
          <p:spPr>
            <a:xfrm>
              <a:off x="228600" y="1752870"/>
              <a:ext cx="2686878" cy="4202626"/>
            </a:xfrm>
            <a:prstGeom prst="roundRect">
              <a:avLst/>
            </a:prstGeom>
            <a:grpFill/>
            <a:ln>
              <a:solidFill>
                <a:srgbClr val="283F6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1000" y="1905270"/>
              <a:ext cx="2288822" cy="268507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PURPOSE</a:t>
              </a:r>
            </a:p>
            <a:p>
              <a:endParaRPr lang="en-US" sz="12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- </a:t>
              </a:r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To be the market leader </a:t>
              </a:r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in protecting all train travelers from one of the biggest problems </a:t>
              </a:r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in India, Railway (IRCTC) waitlist</a:t>
              </a:r>
              <a:endParaRPr lang="en-US" sz="1600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11974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4172" y="1267968"/>
            <a:ext cx="6668419" cy="5401392"/>
          </a:xfrm>
        </p:spPr>
        <p:txBody>
          <a:bodyPr/>
          <a:lstStyle/>
          <a:p>
            <a:r>
              <a:rPr lang="en-IN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Likely </a:t>
            </a:r>
            <a:r>
              <a:rPr lang="en-IN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target group </a:t>
            </a:r>
            <a:r>
              <a:rPr lang="en-I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lang="en-IN" altLang="en-US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I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age </a:t>
            </a:r>
            <a:r>
              <a:rPr lang="en-IN" altLang="en-US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I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21 </a:t>
            </a:r>
            <a:r>
              <a:rPr lang="en-IN" altLang="en-US" dirty="0">
                <a:latin typeface="Calibri" panose="020F0502020204030204" pitchFamily="34" charset="0"/>
                <a:cs typeface="Calibri" panose="020F0502020204030204" pitchFamily="34" charset="0"/>
              </a:rPr>
              <a:t>– 45</a:t>
            </a:r>
            <a:r>
              <a:rPr lang="en-I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br>
              <a:rPr lang="en-I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- 21 to 35 years audience are consumers plus they create awareness as they engage with the content</a:t>
            </a:r>
            <a:br>
              <a:rPr lang="en-I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I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- 36 – 45+ are the ones who help brand grow and get potential referrals, business growth as well as new product buying as their pay package is on the higher side</a:t>
            </a:r>
          </a:p>
          <a:p>
            <a:r>
              <a:rPr lang="en-IN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Status</a:t>
            </a:r>
            <a:r>
              <a:rPr lang="en-I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- City and town dwellers </a:t>
            </a:r>
            <a:r>
              <a:rPr lang="en-IN" altLang="en-US" dirty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en-I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medium &amp; high </a:t>
            </a:r>
            <a:r>
              <a:rPr lang="en-IN" altLang="en-US" dirty="0">
                <a:latin typeface="Calibri" panose="020F0502020204030204" pitchFamily="34" charset="0"/>
                <a:cs typeface="Calibri" panose="020F0502020204030204" pitchFamily="34" charset="0"/>
              </a:rPr>
              <a:t>disposable </a:t>
            </a:r>
            <a:r>
              <a:rPr lang="en-I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income</a:t>
            </a:r>
            <a:endParaRPr lang="en-I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Demographic</a:t>
            </a:r>
            <a:r>
              <a:rPr lang="en-IN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&amp; Geographic </a:t>
            </a:r>
            <a:r>
              <a:rPr lang="en-I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– Young, mid-aged, working as well as entrepreneurial professionals </a:t>
            </a:r>
            <a:r>
              <a:rPr lang="en-IN" altLang="en-US" dirty="0">
                <a:latin typeface="Calibri" panose="020F0502020204030204" pitchFamily="34" charset="0"/>
                <a:cs typeface="Calibri" panose="020F0502020204030204" pitchFamily="34" charset="0"/>
              </a:rPr>
              <a:t>in the tier </a:t>
            </a:r>
            <a:r>
              <a:rPr lang="en-I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 and II cities </a:t>
            </a:r>
            <a:endParaRPr lang="en-I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IN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Behavioural </a:t>
            </a:r>
            <a:r>
              <a:rPr lang="en-IN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traits </a:t>
            </a:r>
            <a:r>
              <a:rPr lang="en-IN" altLang="en-US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en-I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Mobile, Tech </a:t>
            </a:r>
            <a:r>
              <a:rPr lang="en-IN" altLang="en-US" dirty="0">
                <a:latin typeface="Calibri" panose="020F0502020204030204" pitchFamily="34" charset="0"/>
                <a:cs typeface="Calibri" panose="020F0502020204030204" pitchFamily="34" charset="0"/>
              </a:rPr>
              <a:t>and Internet savvy, health conscious, lifestyle </a:t>
            </a:r>
            <a:r>
              <a:rPr lang="en-I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oriented, </a:t>
            </a:r>
            <a:r>
              <a:rPr lang="en-IN" altLang="en-US" dirty="0">
                <a:latin typeface="Calibri" panose="020F0502020204030204" pitchFamily="34" charset="0"/>
                <a:cs typeface="Calibri" panose="020F0502020204030204" pitchFamily="34" charset="0"/>
              </a:rPr>
              <a:t>online shoppers, </a:t>
            </a:r>
            <a:r>
              <a:rPr lang="en-I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studying finance, or working in finance sector or dealing in stocks and other investments, </a:t>
            </a:r>
            <a:r>
              <a:rPr lang="en-I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travellers etc</a:t>
            </a:r>
            <a:r>
              <a:rPr lang="en-I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IN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Seniority – </a:t>
            </a:r>
            <a:r>
              <a:rPr lang="en-I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I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ield workers, Executives, </a:t>
            </a:r>
            <a:r>
              <a:rPr lang="en-IN" alt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Freshers</a:t>
            </a:r>
            <a:r>
              <a:rPr lang="en-IN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, Managers, Sales, HR and admin professionals of other companies, decision makers of small businesses, contractors, small enterprise owners etc.  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The Target Audience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AD4A-50B7-C04A-9149-C7F7546A726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2" descr="Image result for defining the targ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7195" y="1584370"/>
            <a:ext cx="4180760" cy="41807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481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Study Execution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049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1648" y="1113420"/>
            <a:ext cx="11753088" cy="5401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An average railway consumer transacts once in 3 months. Once we have got a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potential customer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download the app, how will you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engage the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consumer to ensure that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railofy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brand is on top of his mind till his next transaction occurs ? Share idea /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strategy &amp;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not actual content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briefly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Study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DAD4A-50B7-C04A-9149-C7F7546A726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object 6"/>
          <p:cNvSpPr/>
          <p:nvPr/>
        </p:nvSpPr>
        <p:spPr>
          <a:xfrm>
            <a:off x="1583705" y="2072436"/>
            <a:ext cx="9901235" cy="705580"/>
          </a:xfrm>
          <a:custGeom>
            <a:avLst/>
            <a:gdLst/>
            <a:ahLst/>
            <a:cxnLst/>
            <a:rect l="l" t="t" r="r" b="b"/>
            <a:pathLst>
              <a:path w="8148955" h="570230">
                <a:moveTo>
                  <a:pt x="8053832" y="0"/>
                </a:moveTo>
                <a:lnTo>
                  <a:pt x="0" y="0"/>
                </a:lnTo>
                <a:lnTo>
                  <a:pt x="0" y="569976"/>
                </a:lnTo>
                <a:lnTo>
                  <a:pt x="8053832" y="569976"/>
                </a:lnTo>
                <a:lnTo>
                  <a:pt x="8090802" y="562508"/>
                </a:lnTo>
                <a:lnTo>
                  <a:pt x="8120999" y="542147"/>
                </a:lnTo>
                <a:lnTo>
                  <a:pt x="8141360" y="511950"/>
                </a:lnTo>
                <a:lnTo>
                  <a:pt x="8148828" y="474980"/>
                </a:lnTo>
                <a:lnTo>
                  <a:pt x="8148828" y="94996"/>
                </a:lnTo>
                <a:lnTo>
                  <a:pt x="8141360" y="58025"/>
                </a:lnTo>
                <a:lnTo>
                  <a:pt x="8120999" y="27828"/>
                </a:lnTo>
                <a:lnTo>
                  <a:pt x="8090802" y="7467"/>
                </a:lnTo>
                <a:lnTo>
                  <a:pt x="805383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83705" y="2061736"/>
            <a:ext cx="9901235" cy="705580"/>
          </a:xfrm>
          <a:custGeom>
            <a:avLst/>
            <a:gdLst/>
            <a:ahLst/>
            <a:cxnLst/>
            <a:rect l="l" t="t" r="r" b="b"/>
            <a:pathLst>
              <a:path w="8148955" h="570230">
                <a:moveTo>
                  <a:pt x="8148828" y="94996"/>
                </a:moveTo>
                <a:lnTo>
                  <a:pt x="8148828" y="474980"/>
                </a:lnTo>
                <a:lnTo>
                  <a:pt x="8141360" y="511950"/>
                </a:lnTo>
                <a:lnTo>
                  <a:pt x="8120999" y="542147"/>
                </a:lnTo>
                <a:lnTo>
                  <a:pt x="8090802" y="562508"/>
                </a:lnTo>
                <a:lnTo>
                  <a:pt x="8053832" y="569976"/>
                </a:lnTo>
                <a:lnTo>
                  <a:pt x="0" y="569976"/>
                </a:lnTo>
                <a:lnTo>
                  <a:pt x="0" y="0"/>
                </a:lnTo>
                <a:lnTo>
                  <a:pt x="8053832" y="0"/>
                </a:lnTo>
                <a:lnTo>
                  <a:pt x="8090802" y="7467"/>
                </a:lnTo>
                <a:lnTo>
                  <a:pt x="8120999" y="27828"/>
                </a:lnTo>
                <a:lnTo>
                  <a:pt x="8141360" y="58025"/>
                </a:lnTo>
                <a:lnTo>
                  <a:pt x="8148828" y="94996"/>
                </a:lnTo>
                <a:close/>
              </a:path>
            </a:pathLst>
          </a:custGeom>
          <a:ln w="25908">
            <a:solidFill>
              <a:srgbClr val="283F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0"/>
          <p:cNvSpPr/>
          <p:nvPr/>
        </p:nvSpPr>
        <p:spPr>
          <a:xfrm>
            <a:off x="1583705" y="3173255"/>
            <a:ext cx="9901235" cy="705580"/>
          </a:xfrm>
          <a:custGeom>
            <a:avLst/>
            <a:gdLst/>
            <a:ahLst/>
            <a:cxnLst/>
            <a:rect l="l" t="t" r="r" b="b"/>
            <a:pathLst>
              <a:path w="8148955" h="570230">
                <a:moveTo>
                  <a:pt x="8053832" y="0"/>
                </a:moveTo>
                <a:lnTo>
                  <a:pt x="0" y="0"/>
                </a:lnTo>
                <a:lnTo>
                  <a:pt x="0" y="569976"/>
                </a:lnTo>
                <a:lnTo>
                  <a:pt x="8053832" y="569976"/>
                </a:lnTo>
                <a:lnTo>
                  <a:pt x="8090802" y="562508"/>
                </a:lnTo>
                <a:lnTo>
                  <a:pt x="8120999" y="542147"/>
                </a:lnTo>
                <a:lnTo>
                  <a:pt x="8141360" y="511950"/>
                </a:lnTo>
                <a:lnTo>
                  <a:pt x="8148828" y="474979"/>
                </a:lnTo>
                <a:lnTo>
                  <a:pt x="8148828" y="94995"/>
                </a:lnTo>
                <a:lnTo>
                  <a:pt x="8141360" y="58025"/>
                </a:lnTo>
                <a:lnTo>
                  <a:pt x="8120999" y="27828"/>
                </a:lnTo>
                <a:lnTo>
                  <a:pt x="8090802" y="7467"/>
                </a:lnTo>
                <a:lnTo>
                  <a:pt x="805383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11"/>
          <p:cNvSpPr/>
          <p:nvPr/>
        </p:nvSpPr>
        <p:spPr>
          <a:xfrm>
            <a:off x="1583704" y="2949563"/>
            <a:ext cx="9901235" cy="705580"/>
          </a:xfrm>
          <a:custGeom>
            <a:avLst/>
            <a:gdLst/>
            <a:ahLst/>
            <a:cxnLst/>
            <a:rect l="l" t="t" r="r" b="b"/>
            <a:pathLst>
              <a:path w="8148955" h="570230">
                <a:moveTo>
                  <a:pt x="8148828" y="94995"/>
                </a:moveTo>
                <a:lnTo>
                  <a:pt x="8148828" y="474979"/>
                </a:lnTo>
                <a:lnTo>
                  <a:pt x="8141360" y="511950"/>
                </a:lnTo>
                <a:lnTo>
                  <a:pt x="8120999" y="542147"/>
                </a:lnTo>
                <a:lnTo>
                  <a:pt x="8090802" y="562508"/>
                </a:lnTo>
                <a:lnTo>
                  <a:pt x="8053832" y="569976"/>
                </a:lnTo>
                <a:lnTo>
                  <a:pt x="0" y="569976"/>
                </a:lnTo>
                <a:lnTo>
                  <a:pt x="0" y="0"/>
                </a:lnTo>
                <a:lnTo>
                  <a:pt x="8053832" y="0"/>
                </a:lnTo>
                <a:lnTo>
                  <a:pt x="8090802" y="7467"/>
                </a:lnTo>
                <a:lnTo>
                  <a:pt x="8120999" y="27828"/>
                </a:lnTo>
                <a:lnTo>
                  <a:pt x="8141360" y="58025"/>
                </a:lnTo>
                <a:lnTo>
                  <a:pt x="8148828" y="94995"/>
                </a:lnTo>
                <a:close/>
              </a:path>
            </a:pathLst>
          </a:custGeom>
          <a:noFill/>
          <a:ln w="25908">
            <a:solidFill>
              <a:srgbClr val="283F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8"/>
          <p:cNvSpPr/>
          <p:nvPr/>
        </p:nvSpPr>
        <p:spPr>
          <a:xfrm>
            <a:off x="1583704" y="3958739"/>
            <a:ext cx="9901235" cy="705579"/>
          </a:xfrm>
          <a:custGeom>
            <a:avLst/>
            <a:gdLst/>
            <a:ahLst/>
            <a:cxnLst/>
            <a:rect l="l" t="t" r="r" b="b"/>
            <a:pathLst>
              <a:path w="8148955" h="570230">
                <a:moveTo>
                  <a:pt x="8053832" y="0"/>
                </a:moveTo>
                <a:lnTo>
                  <a:pt x="0" y="0"/>
                </a:lnTo>
                <a:lnTo>
                  <a:pt x="0" y="569976"/>
                </a:lnTo>
                <a:lnTo>
                  <a:pt x="8053832" y="569976"/>
                </a:lnTo>
                <a:lnTo>
                  <a:pt x="8090802" y="562508"/>
                </a:lnTo>
                <a:lnTo>
                  <a:pt x="8120999" y="542147"/>
                </a:lnTo>
                <a:lnTo>
                  <a:pt x="8141360" y="511950"/>
                </a:lnTo>
                <a:lnTo>
                  <a:pt x="8148828" y="474980"/>
                </a:lnTo>
                <a:lnTo>
                  <a:pt x="8148828" y="94995"/>
                </a:lnTo>
                <a:lnTo>
                  <a:pt x="8141360" y="58025"/>
                </a:lnTo>
                <a:lnTo>
                  <a:pt x="8120999" y="27828"/>
                </a:lnTo>
                <a:lnTo>
                  <a:pt x="8090802" y="7467"/>
                </a:lnTo>
                <a:lnTo>
                  <a:pt x="805383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9"/>
          <p:cNvSpPr/>
          <p:nvPr/>
        </p:nvSpPr>
        <p:spPr>
          <a:xfrm>
            <a:off x="1583704" y="3825080"/>
            <a:ext cx="9901235" cy="705579"/>
          </a:xfrm>
          <a:custGeom>
            <a:avLst/>
            <a:gdLst/>
            <a:ahLst/>
            <a:cxnLst/>
            <a:rect l="l" t="t" r="r" b="b"/>
            <a:pathLst>
              <a:path w="8148955" h="570230">
                <a:moveTo>
                  <a:pt x="8148828" y="94995"/>
                </a:moveTo>
                <a:lnTo>
                  <a:pt x="8148828" y="474980"/>
                </a:lnTo>
                <a:lnTo>
                  <a:pt x="8141360" y="511950"/>
                </a:lnTo>
                <a:lnTo>
                  <a:pt x="8120999" y="542147"/>
                </a:lnTo>
                <a:lnTo>
                  <a:pt x="8090802" y="562508"/>
                </a:lnTo>
                <a:lnTo>
                  <a:pt x="8053832" y="569976"/>
                </a:lnTo>
                <a:lnTo>
                  <a:pt x="0" y="569976"/>
                </a:lnTo>
                <a:lnTo>
                  <a:pt x="0" y="0"/>
                </a:lnTo>
                <a:lnTo>
                  <a:pt x="8053832" y="0"/>
                </a:lnTo>
                <a:lnTo>
                  <a:pt x="8090802" y="7467"/>
                </a:lnTo>
                <a:lnTo>
                  <a:pt x="8120999" y="27828"/>
                </a:lnTo>
                <a:lnTo>
                  <a:pt x="8141360" y="58025"/>
                </a:lnTo>
                <a:lnTo>
                  <a:pt x="8148828" y="94995"/>
                </a:lnTo>
                <a:close/>
              </a:path>
            </a:pathLst>
          </a:custGeom>
          <a:ln w="25908">
            <a:solidFill>
              <a:srgbClr val="283F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20"/>
          <p:cNvSpPr txBox="1"/>
          <p:nvPr/>
        </p:nvSpPr>
        <p:spPr>
          <a:xfrm>
            <a:off x="1841678" y="2159516"/>
            <a:ext cx="9530367" cy="499496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065" marR="5080">
              <a:lnSpc>
                <a:spcPts val="1750"/>
              </a:lnSpc>
              <a:spcBef>
                <a:spcPts val="295"/>
              </a:spcBef>
              <a:tabLst>
                <a:tab pos="185420" algn="l"/>
              </a:tabLst>
            </a:pPr>
            <a:r>
              <a:rPr lang="en-US" sz="1600" spc="-10" dirty="0" smtClean="0">
                <a:latin typeface="Calibri"/>
                <a:cs typeface="Calibri"/>
              </a:rPr>
              <a:t>We keep these potential customer engaged through social media platforms by generating relatable content regularly and as the customer keeps getting reminded of protection the chances of transaction </a:t>
            </a:r>
            <a:r>
              <a:rPr lang="en-US" sz="1600" spc="-10" dirty="0" smtClean="0">
                <a:latin typeface="Calibri"/>
                <a:cs typeface="Calibri"/>
              </a:rPr>
              <a:t>may increase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3" name="object 24"/>
          <p:cNvSpPr/>
          <p:nvPr/>
        </p:nvSpPr>
        <p:spPr>
          <a:xfrm>
            <a:off x="1583705" y="4929336"/>
            <a:ext cx="9901235" cy="705580"/>
          </a:xfrm>
          <a:custGeom>
            <a:avLst/>
            <a:gdLst/>
            <a:ahLst/>
            <a:cxnLst/>
            <a:rect l="l" t="t" r="r" b="b"/>
            <a:pathLst>
              <a:path w="8148955" h="570229">
                <a:moveTo>
                  <a:pt x="8053832" y="0"/>
                </a:moveTo>
                <a:lnTo>
                  <a:pt x="0" y="0"/>
                </a:lnTo>
                <a:lnTo>
                  <a:pt x="0" y="569976"/>
                </a:lnTo>
                <a:lnTo>
                  <a:pt x="8053832" y="569976"/>
                </a:lnTo>
                <a:lnTo>
                  <a:pt x="8090802" y="562508"/>
                </a:lnTo>
                <a:lnTo>
                  <a:pt x="8120999" y="542147"/>
                </a:lnTo>
                <a:lnTo>
                  <a:pt x="8141360" y="511950"/>
                </a:lnTo>
                <a:lnTo>
                  <a:pt x="8148828" y="474979"/>
                </a:lnTo>
                <a:lnTo>
                  <a:pt x="8148828" y="94995"/>
                </a:lnTo>
                <a:lnTo>
                  <a:pt x="8141360" y="58025"/>
                </a:lnTo>
                <a:lnTo>
                  <a:pt x="8120999" y="27828"/>
                </a:lnTo>
                <a:lnTo>
                  <a:pt x="8090802" y="7467"/>
                </a:lnTo>
                <a:lnTo>
                  <a:pt x="8053832" y="0"/>
                </a:lnTo>
                <a:close/>
              </a:path>
            </a:pathLst>
          </a:custGeom>
          <a:solidFill>
            <a:srgbClr val="FFFFFF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33"/>
          <p:cNvSpPr/>
          <p:nvPr/>
        </p:nvSpPr>
        <p:spPr>
          <a:xfrm>
            <a:off x="1583704" y="4676264"/>
            <a:ext cx="9901235" cy="705579"/>
          </a:xfrm>
          <a:custGeom>
            <a:avLst/>
            <a:gdLst/>
            <a:ahLst/>
            <a:cxnLst/>
            <a:rect l="l" t="t" r="r" b="b"/>
            <a:pathLst>
              <a:path w="8148955" h="570229">
                <a:moveTo>
                  <a:pt x="8148828" y="94996"/>
                </a:moveTo>
                <a:lnTo>
                  <a:pt x="8148828" y="474980"/>
                </a:lnTo>
                <a:lnTo>
                  <a:pt x="8141360" y="511956"/>
                </a:lnTo>
                <a:lnTo>
                  <a:pt x="8120999" y="542151"/>
                </a:lnTo>
                <a:lnTo>
                  <a:pt x="8090802" y="562510"/>
                </a:lnTo>
                <a:lnTo>
                  <a:pt x="8053832" y="569976"/>
                </a:lnTo>
                <a:lnTo>
                  <a:pt x="0" y="569976"/>
                </a:lnTo>
                <a:lnTo>
                  <a:pt x="0" y="0"/>
                </a:lnTo>
                <a:lnTo>
                  <a:pt x="8053832" y="0"/>
                </a:lnTo>
                <a:lnTo>
                  <a:pt x="8090802" y="7465"/>
                </a:lnTo>
                <a:lnTo>
                  <a:pt x="8120999" y="27824"/>
                </a:lnTo>
                <a:lnTo>
                  <a:pt x="8141360" y="58019"/>
                </a:lnTo>
                <a:lnTo>
                  <a:pt x="8148828" y="94996"/>
                </a:lnTo>
                <a:close/>
              </a:path>
            </a:pathLst>
          </a:custGeom>
          <a:ln w="25908">
            <a:solidFill>
              <a:srgbClr val="283F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Rounded Rectangle 14"/>
          <p:cNvSpPr/>
          <p:nvPr/>
        </p:nvSpPr>
        <p:spPr>
          <a:xfrm>
            <a:off x="270457" y="2034865"/>
            <a:ext cx="1377642" cy="765878"/>
          </a:xfrm>
          <a:prstGeom prst="roundRect">
            <a:avLst/>
          </a:prstGeom>
          <a:solidFill>
            <a:srgbClr val="FD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Social Media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81188" y="2915865"/>
            <a:ext cx="1377642" cy="765878"/>
          </a:xfrm>
          <a:prstGeom prst="roundRect">
            <a:avLst/>
          </a:prstGeom>
          <a:solidFill>
            <a:srgbClr val="FD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Mobile/OTT Apps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66161" y="3795490"/>
            <a:ext cx="1377642" cy="765878"/>
          </a:xfrm>
          <a:prstGeom prst="roundRect">
            <a:avLst/>
          </a:prstGeom>
          <a:solidFill>
            <a:srgbClr val="FD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Email Marketing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74744" y="4641200"/>
            <a:ext cx="1377642" cy="765878"/>
          </a:xfrm>
          <a:prstGeom prst="roundRect">
            <a:avLst/>
          </a:prstGeom>
          <a:solidFill>
            <a:srgbClr val="FD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Influencer Tie-ups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object 20"/>
          <p:cNvSpPr txBox="1"/>
          <p:nvPr/>
        </p:nvSpPr>
        <p:spPr>
          <a:xfrm>
            <a:off x="1839531" y="3027633"/>
            <a:ext cx="9558272" cy="489173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065" marR="5080">
              <a:lnSpc>
                <a:spcPts val="1750"/>
              </a:lnSpc>
              <a:spcBef>
                <a:spcPts val="295"/>
              </a:spcBef>
              <a:tabLst>
                <a:tab pos="185420" algn="l"/>
              </a:tabLst>
            </a:pPr>
            <a:r>
              <a:rPr lang="en-US" sz="1400" spc="-10" dirty="0" smtClean="0">
                <a:latin typeface="Calibri"/>
                <a:cs typeface="Calibri"/>
              </a:rPr>
              <a:t>Our mobile app will regularly send notifications just like </a:t>
            </a:r>
            <a:r>
              <a:rPr lang="en-US" sz="1400" spc="-10" dirty="0" err="1" smtClean="0">
                <a:latin typeface="Calibri"/>
                <a:cs typeface="Calibri"/>
              </a:rPr>
              <a:t>Swiggy</a:t>
            </a:r>
            <a:r>
              <a:rPr lang="en-US" sz="1400" spc="-10" dirty="0" smtClean="0">
                <a:latin typeface="Calibri"/>
                <a:cs typeface="Calibri"/>
              </a:rPr>
              <a:t>/</a:t>
            </a:r>
            <a:r>
              <a:rPr lang="en-US" sz="1400" spc="-10" dirty="0" err="1" smtClean="0">
                <a:latin typeface="Calibri"/>
                <a:cs typeface="Calibri"/>
              </a:rPr>
              <a:t>Myntra</a:t>
            </a:r>
            <a:r>
              <a:rPr lang="en-US" sz="1400" spc="-10" dirty="0" smtClean="0">
                <a:latin typeface="Calibri"/>
                <a:cs typeface="Calibri"/>
              </a:rPr>
              <a:t> considering customer’s booking behavior and remind them of the protection plus SMS marketing &amp; </a:t>
            </a:r>
            <a:r>
              <a:rPr lang="en-US" sz="1400" spc="-10" dirty="0" err="1" smtClean="0">
                <a:latin typeface="Calibri"/>
                <a:cs typeface="Calibri"/>
              </a:rPr>
              <a:t>Whatsapp</a:t>
            </a:r>
            <a:r>
              <a:rPr lang="en-US" sz="1400" spc="-10" dirty="0" smtClean="0">
                <a:latin typeface="Calibri"/>
                <a:cs typeface="Calibri"/>
              </a:rPr>
              <a:t> Business marketing to increase direct downloads which they need during travel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37384" y="3933013"/>
            <a:ext cx="9508903" cy="499496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065" marR="5080">
              <a:lnSpc>
                <a:spcPts val="1750"/>
              </a:lnSpc>
              <a:spcBef>
                <a:spcPts val="295"/>
              </a:spcBef>
              <a:tabLst>
                <a:tab pos="185420" algn="l"/>
              </a:tabLst>
            </a:pPr>
            <a:r>
              <a:rPr lang="en-US" sz="1600" spc="-10" dirty="0" smtClean="0">
                <a:latin typeface="Calibri"/>
                <a:cs typeface="Calibri"/>
              </a:rPr>
              <a:t>Mailers </a:t>
            </a:r>
            <a:r>
              <a:rPr lang="en-US" sz="1600" spc="-10" dirty="0" smtClean="0">
                <a:latin typeface="Calibri"/>
                <a:cs typeface="Calibri"/>
              </a:rPr>
              <a:t>to the existing customer base as well as new customer base </a:t>
            </a:r>
            <a:r>
              <a:rPr lang="en-US" sz="1600" spc="-10" dirty="0" smtClean="0">
                <a:latin typeface="Calibri"/>
                <a:cs typeface="Calibri"/>
              </a:rPr>
              <a:t>where in protection offers wil</a:t>
            </a:r>
            <a:r>
              <a:rPr lang="en-US" sz="1600" spc="-10" dirty="0" smtClean="0">
                <a:latin typeface="Calibri"/>
                <a:cs typeface="Calibri"/>
              </a:rPr>
              <a:t>l be sent out on their next travel booking will increase the chances of a transaction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1" name="object 20"/>
          <p:cNvSpPr txBox="1"/>
          <p:nvPr/>
        </p:nvSpPr>
        <p:spPr>
          <a:xfrm>
            <a:off x="1833090" y="4752273"/>
            <a:ext cx="9423045" cy="499496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065" marR="5080">
              <a:lnSpc>
                <a:spcPts val="1750"/>
              </a:lnSpc>
              <a:spcBef>
                <a:spcPts val="295"/>
              </a:spcBef>
              <a:tabLst>
                <a:tab pos="185420" algn="l"/>
              </a:tabLst>
            </a:pPr>
            <a:r>
              <a:rPr lang="en-US" sz="1600" spc="-10" dirty="0" smtClean="0">
                <a:latin typeface="Calibri"/>
                <a:cs typeface="Calibri"/>
              </a:rPr>
              <a:t>Influencers can play a huge role in letting people arrange their travel plans just like </a:t>
            </a:r>
            <a:r>
              <a:rPr lang="en-US" sz="1600" spc="-10" dirty="0" err="1" smtClean="0">
                <a:latin typeface="Calibri"/>
                <a:cs typeface="Calibri"/>
              </a:rPr>
              <a:t>Ranbir</a:t>
            </a:r>
            <a:r>
              <a:rPr lang="en-US" sz="1600" spc="-10" dirty="0" smtClean="0">
                <a:latin typeface="Calibri"/>
                <a:cs typeface="Calibri"/>
              </a:rPr>
              <a:t> and Alia did a campaign for Yatra.com we can get small time influencers whom people can relate with like </a:t>
            </a:r>
            <a:r>
              <a:rPr lang="en-US" sz="1600" spc="-10" dirty="0" err="1" smtClean="0">
                <a:latin typeface="Calibri"/>
                <a:cs typeface="Calibri"/>
              </a:rPr>
              <a:t>BeYouNick</a:t>
            </a:r>
            <a:r>
              <a:rPr lang="en-US" sz="1600" spc="-10" dirty="0" smtClean="0">
                <a:latin typeface="Calibri"/>
                <a:cs typeface="Calibri"/>
              </a:rPr>
              <a:t> or </a:t>
            </a:r>
            <a:r>
              <a:rPr lang="en-US" sz="1600" spc="-10" dirty="0" err="1" smtClean="0">
                <a:latin typeface="Calibri"/>
                <a:cs typeface="Calibri"/>
              </a:rPr>
              <a:t>BhuvanBam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2" name="object 33"/>
          <p:cNvSpPr/>
          <p:nvPr/>
        </p:nvSpPr>
        <p:spPr>
          <a:xfrm>
            <a:off x="1594435" y="5524130"/>
            <a:ext cx="9901235" cy="705579"/>
          </a:xfrm>
          <a:custGeom>
            <a:avLst/>
            <a:gdLst/>
            <a:ahLst/>
            <a:cxnLst/>
            <a:rect l="l" t="t" r="r" b="b"/>
            <a:pathLst>
              <a:path w="8148955" h="570229">
                <a:moveTo>
                  <a:pt x="8148828" y="94996"/>
                </a:moveTo>
                <a:lnTo>
                  <a:pt x="8148828" y="474980"/>
                </a:lnTo>
                <a:lnTo>
                  <a:pt x="8141360" y="511956"/>
                </a:lnTo>
                <a:lnTo>
                  <a:pt x="8120999" y="542151"/>
                </a:lnTo>
                <a:lnTo>
                  <a:pt x="8090802" y="562510"/>
                </a:lnTo>
                <a:lnTo>
                  <a:pt x="8053832" y="569976"/>
                </a:lnTo>
                <a:lnTo>
                  <a:pt x="0" y="569976"/>
                </a:lnTo>
                <a:lnTo>
                  <a:pt x="0" y="0"/>
                </a:lnTo>
                <a:lnTo>
                  <a:pt x="8053832" y="0"/>
                </a:lnTo>
                <a:lnTo>
                  <a:pt x="8090802" y="7465"/>
                </a:lnTo>
                <a:lnTo>
                  <a:pt x="8120999" y="27824"/>
                </a:lnTo>
                <a:lnTo>
                  <a:pt x="8141360" y="58019"/>
                </a:lnTo>
                <a:lnTo>
                  <a:pt x="8148828" y="94996"/>
                </a:lnTo>
                <a:close/>
              </a:path>
            </a:pathLst>
          </a:custGeom>
          <a:ln w="25908">
            <a:solidFill>
              <a:srgbClr val="283F6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Rounded Rectangle 22"/>
          <p:cNvSpPr/>
          <p:nvPr/>
        </p:nvSpPr>
        <p:spPr>
          <a:xfrm>
            <a:off x="285475" y="5489066"/>
            <a:ext cx="1377642" cy="765878"/>
          </a:xfrm>
          <a:prstGeom prst="roundRect">
            <a:avLst/>
          </a:prstGeom>
          <a:solidFill>
            <a:srgbClr val="FD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Strategic Alliance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object 20"/>
          <p:cNvSpPr txBox="1"/>
          <p:nvPr/>
        </p:nvSpPr>
        <p:spPr>
          <a:xfrm>
            <a:off x="1843821" y="5600139"/>
            <a:ext cx="9618376" cy="499496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065" marR="5080">
              <a:lnSpc>
                <a:spcPts val="1750"/>
              </a:lnSpc>
              <a:spcBef>
                <a:spcPts val="295"/>
              </a:spcBef>
              <a:tabLst>
                <a:tab pos="185420" algn="l"/>
              </a:tabLst>
            </a:pPr>
            <a:r>
              <a:rPr lang="en-US" sz="1500" spc="-10" dirty="0" smtClean="0">
                <a:latin typeface="Calibri"/>
                <a:cs typeface="Calibri"/>
              </a:rPr>
              <a:t>Partnering with Ticket-booking apps like </a:t>
            </a:r>
            <a:r>
              <a:rPr lang="en-US" sz="1500" spc="-10" dirty="0" err="1" smtClean="0">
                <a:latin typeface="Calibri"/>
                <a:cs typeface="Calibri"/>
              </a:rPr>
              <a:t>Paytm</a:t>
            </a:r>
            <a:r>
              <a:rPr lang="en-US" sz="1500" spc="-10" dirty="0" smtClean="0">
                <a:latin typeface="Calibri"/>
                <a:cs typeface="Calibri"/>
              </a:rPr>
              <a:t>, </a:t>
            </a:r>
            <a:r>
              <a:rPr lang="en-US" sz="1500" spc="-10" dirty="0" err="1" smtClean="0">
                <a:latin typeface="Calibri"/>
                <a:cs typeface="Calibri"/>
              </a:rPr>
              <a:t>GooglePay</a:t>
            </a:r>
            <a:r>
              <a:rPr lang="en-US" sz="1500" spc="-10" dirty="0" smtClean="0">
                <a:latin typeface="Calibri"/>
                <a:cs typeface="Calibri"/>
              </a:rPr>
              <a:t>, </a:t>
            </a:r>
            <a:r>
              <a:rPr lang="en-US" sz="1500" spc="-10" dirty="0" err="1" smtClean="0">
                <a:latin typeface="Calibri"/>
                <a:cs typeface="Calibri"/>
              </a:rPr>
              <a:t>RedBus.in</a:t>
            </a:r>
            <a:r>
              <a:rPr lang="en-US" sz="1500" spc="-10" dirty="0" smtClean="0">
                <a:latin typeface="Calibri"/>
                <a:cs typeface="Calibri"/>
              </a:rPr>
              <a:t> </a:t>
            </a:r>
            <a:r>
              <a:rPr lang="en-US" sz="1500" spc="-10" dirty="0" smtClean="0">
                <a:latin typeface="Calibri"/>
                <a:cs typeface="Calibri"/>
              </a:rPr>
              <a:t>or </a:t>
            </a:r>
            <a:r>
              <a:rPr lang="en-US" sz="1500" spc="-10" dirty="0" err="1" smtClean="0">
                <a:latin typeface="Calibri"/>
                <a:cs typeface="Calibri"/>
              </a:rPr>
              <a:t>Goibibo</a:t>
            </a:r>
            <a:r>
              <a:rPr lang="en-US" sz="1500" spc="-10" dirty="0" smtClean="0">
                <a:latin typeface="Calibri"/>
                <a:cs typeface="Calibri"/>
              </a:rPr>
              <a:t> etc. will give us the benefit of building an end revenue structure for the business model where in the protection can be won or be a package deal in these apps  </a:t>
            </a:r>
            <a:endParaRPr sz="15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81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1648" y="1113420"/>
            <a:ext cx="11753088" cy="5532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particular railway customer has a waitlisted ticket with a date of journey 3 days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from now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 He feels that mostly his train ticket should get confirmed. Hence is not sure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about buying </a:t>
            </a:r>
            <a:r>
              <a:rPr lang="en-US" altLang="en-US" sz="1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Railofy’s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protection. We want to target this consumer via app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notifications. Please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suggest an app notification for the same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GB" sz="1600" b="1" dirty="0" smtClean="0"/>
              <a:t>Push Notifications Sample Copy </a:t>
            </a:r>
          </a:p>
          <a:p>
            <a:pPr>
              <a:buNone/>
            </a:pPr>
            <a:r>
              <a:rPr lang="en-GB" sz="1600" dirty="0" smtClean="0"/>
              <a:t>TIER II Cities – For regular travellers like </a:t>
            </a:r>
            <a:r>
              <a:rPr lang="en-GB" sz="1600" dirty="0" err="1" smtClean="0"/>
              <a:t>Surat</a:t>
            </a:r>
            <a:r>
              <a:rPr lang="en-GB" sz="1600" dirty="0" smtClean="0"/>
              <a:t> – Mumbai </a:t>
            </a:r>
            <a:r>
              <a:rPr lang="en-GB" sz="1600" dirty="0" smtClean="0"/>
              <a:t> or from Delhi - Mumbai</a:t>
            </a:r>
          </a:p>
          <a:p>
            <a:r>
              <a:rPr lang="en-GB" sz="1600" dirty="0" smtClean="0"/>
              <a:t> </a:t>
            </a:r>
            <a:r>
              <a:rPr lang="en-GB" sz="1600" dirty="0" err="1" smtClean="0"/>
              <a:t>Kya</a:t>
            </a:r>
            <a:r>
              <a:rPr lang="en-GB" sz="1600" dirty="0" smtClean="0"/>
              <a:t> </a:t>
            </a:r>
            <a:r>
              <a:rPr lang="en-GB" sz="1600" dirty="0" err="1" smtClean="0"/>
              <a:t>aaj</a:t>
            </a:r>
            <a:r>
              <a:rPr lang="en-GB" sz="1600" dirty="0" smtClean="0"/>
              <a:t> flight se </a:t>
            </a:r>
            <a:r>
              <a:rPr lang="en-GB" sz="1600" dirty="0" err="1" smtClean="0"/>
              <a:t>jane</a:t>
            </a:r>
            <a:r>
              <a:rPr lang="en-GB" sz="1600" dirty="0" smtClean="0"/>
              <a:t> ka </a:t>
            </a:r>
            <a:r>
              <a:rPr lang="en-GB" sz="1600" dirty="0" err="1" smtClean="0"/>
              <a:t>mann</a:t>
            </a:r>
            <a:r>
              <a:rPr lang="en-GB" sz="1600" dirty="0" smtClean="0"/>
              <a:t> </a:t>
            </a:r>
            <a:r>
              <a:rPr lang="en-GB" sz="1600" dirty="0" err="1" smtClean="0"/>
              <a:t>hai</a:t>
            </a:r>
            <a:r>
              <a:rPr lang="en-GB" sz="1600" dirty="0" smtClean="0"/>
              <a:t>? </a:t>
            </a:r>
            <a:r>
              <a:rPr lang="en-GB" sz="1600" dirty="0" err="1" smtClean="0"/>
              <a:t>Railofy</a:t>
            </a:r>
            <a:r>
              <a:rPr lang="en-GB" sz="1600" dirty="0" smtClean="0"/>
              <a:t> </a:t>
            </a:r>
            <a:r>
              <a:rPr lang="en-GB" sz="1600" dirty="0" err="1" smtClean="0"/>
              <a:t>apka</a:t>
            </a:r>
            <a:r>
              <a:rPr lang="en-GB" sz="1600" dirty="0" smtClean="0"/>
              <a:t> </a:t>
            </a:r>
            <a:r>
              <a:rPr lang="en-GB" sz="1600" dirty="0" err="1" smtClean="0"/>
              <a:t>yeh</a:t>
            </a:r>
            <a:r>
              <a:rPr lang="en-GB" sz="1600" dirty="0" smtClean="0"/>
              <a:t> </a:t>
            </a:r>
            <a:r>
              <a:rPr lang="en-GB" sz="1600" dirty="0" err="1" smtClean="0"/>
              <a:t>sapna</a:t>
            </a:r>
            <a:r>
              <a:rPr lang="en-GB" sz="1600" dirty="0" smtClean="0"/>
              <a:t> </a:t>
            </a:r>
            <a:r>
              <a:rPr lang="en-GB" sz="1600" dirty="0" err="1" smtClean="0"/>
              <a:t>bhi</a:t>
            </a:r>
            <a:r>
              <a:rPr lang="en-GB" sz="1600" dirty="0" smtClean="0"/>
              <a:t> </a:t>
            </a:r>
            <a:r>
              <a:rPr lang="en-GB" sz="1600" dirty="0" err="1" smtClean="0"/>
              <a:t>pura</a:t>
            </a:r>
            <a:r>
              <a:rPr lang="en-GB" sz="1600" dirty="0" smtClean="0"/>
              <a:t> </a:t>
            </a:r>
            <a:r>
              <a:rPr lang="en-GB" sz="1600" dirty="0" err="1" smtClean="0"/>
              <a:t>karwa</a:t>
            </a:r>
            <a:r>
              <a:rPr lang="en-GB" sz="1600" dirty="0" smtClean="0"/>
              <a:t> </a:t>
            </a:r>
            <a:r>
              <a:rPr lang="en-GB" sz="1600" dirty="0" err="1" smtClean="0"/>
              <a:t>sakta</a:t>
            </a:r>
            <a:r>
              <a:rPr lang="en-GB" sz="1600" dirty="0" smtClean="0"/>
              <a:t> </a:t>
            </a:r>
            <a:r>
              <a:rPr lang="en-GB" sz="1600" dirty="0" err="1" smtClean="0"/>
              <a:t>hai</a:t>
            </a:r>
            <a:r>
              <a:rPr lang="en-GB" sz="1600" dirty="0" smtClean="0"/>
              <a:t>. </a:t>
            </a:r>
          </a:p>
          <a:p>
            <a:r>
              <a:rPr lang="en-GB" sz="1600" dirty="0" err="1" smtClean="0"/>
              <a:t>Ratlam</a:t>
            </a:r>
            <a:r>
              <a:rPr lang="en-GB" sz="1600" dirty="0" smtClean="0"/>
              <a:t> </a:t>
            </a:r>
            <a:r>
              <a:rPr lang="en-GB" sz="1600" dirty="0" err="1" smtClean="0"/>
              <a:t>ke</a:t>
            </a:r>
            <a:r>
              <a:rPr lang="en-GB" sz="1600" dirty="0" smtClean="0"/>
              <a:t> </a:t>
            </a:r>
            <a:r>
              <a:rPr lang="en-GB" sz="1600" dirty="0" err="1" smtClean="0"/>
              <a:t>pohe</a:t>
            </a:r>
            <a:r>
              <a:rPr lang="en-GB" sz="1600" dirty="0" smtClean="0"/>
              <a:t> se pet </a:t>
            </a:r>
            <a:r>
              <a:rPr lang="en-GB" sz="1600" dirty="0" err="1" smtClean="0"/>
              <a:t>bhar</a:t>
            </a:r>
            <a:r>
              <a:rPr lang="en-GB" sz="1600" dirty="0" smtClean="0"/>
              <a:t> </a:t>
            </a:r>
            <a:r>
              <a:rPr lang="en-GB" sz="1600" dirty="0" err="1" smtClean="0"/>
              <a:t>gaya</a:t>
            </a:r>
            <a:r>
              <a:rPr lang="en-GB" sz="1600" dirty="0" smtClean="0"/>
              <a:t> ho </a:t>
            </a:r>
            <a:r>
              <a:rPr lang="en-GB" sz="1600" dirty="0" err="1" smtClean="0"/>
              <a:t>toh</a:t>
            </a:r>
            <a:r>
              <a:rPr lang="en-GB" sz="1600" dirty="0" smtClean="0"/>
              <a:t> airport ka sandwich </a:t>
            </a:r>
            <a:r>
              <a:rPr lang="en-GB" sz="1600" dirty="0" err="1" smtClean="0"/>
              <a:t>aur</a:t>
            </a:r>
            <a:r>
              <a:rPr lang="en-GB" sz="1600" dirty="0" smtClean="0"/>
              <a:t> coffee </a:t>
            </a:r>
            <a:r>
              <a:rPr lang="en-GB" sz="1600" dirty="0" err="1" smtClean="0"/>
              <a:t>jarur</a:t>
            </a:r>
            <a:r>
              <a:rPr lang="en-GB" sz="1600" dirty="0" smtClean="0"/>
              <a:t> try </a:t>
            </a:r>
            <a:r>
              <a:rPr lang="en-GB" sz="1600" dirty="0" err="1" smtClean="0"/>
              <a:t>karna</a:t>
            </a:r>
            <a:r>
              <a:rPr lang="en-GB" sz="1600" dirty="0" smtClean="0"/>
              <a:t> </a:t>
            </a:r>
            <a:r>
              <a:rPr lang="en-GB" sz="1600" dirty="0" err="1" smtClean="0"/>
              <a:t>kabhi</a:t>
            </a:r>
            <a:r>
              <a:rPr lang="en-GB" sz="1600" dirty="0" smtClean="0"/>
              <a:t>. </a:t>
            </a:r>
            <a:r>
              <a:rPr lang="en-GB" sz="1600" dirty="0" err="1" smtClean="0"/>
              <a:t>Apke</a:t>
            </a:r>
            <a:r>
              <a:rPr lang="en-GB" sz="1600" dirty="0" smtClean="0"/>
              <a:t> </a:t>
            </a:r>
            <a:r>
              <a:rPr lang="en-GB" sz="1600" dirty="0" err="1" smtClean="0"/>
              <a:t>kaise</a:t>
            </a:r>
            <a:r>
              <a:rPr lang="en-GB" sz="1600" dirty="0" smtClean="0"/>
              <a:t> ka </a:t>
            </a:r>
            <a:r>
              <a:rPr lang="en-GB" sz="1600" dirty="0" err="1" smtClean="0"/>
              <a:t>jawab</a:t>
            </a:r>
            <a:r>
              <a:rPr lang="en-GB" sz="1600" dirty="0" smtClean="0"/>
              <a:t> </a:t>
            </a:r>
            <a:r>
              <a:rPr lang="en-GB" sz="1600" dirty="0" err="1" smtClean="0"/>
              <a:t>hai</a:t>
            </a:r>
            <a:r>
              <a:rPr lang="en-GB" sz="1600" dirty="0" smtClean="0"/>
              <a:t> – </a:t>
            </a:r>
            <a:r>
              <a:rPr lang="en-GB" sz="1600" dirty="0" err="1" smtClean="0"/>
              <a:t>Railofy</a:t>
            </a:r>
            <a:r>
              <a:rPr lang="en-GB" sz="1600" dirty="0" smtClean="0"/>
              <a:t>.</a:t>
            </a:r>
          </a:p>
          <a:p>
            <a:endParaRPr lang="en-GB" sz="1600" dirty="0" smtClean="0"/>
          </a:p>
          <a:p>
            <a:pPr>
              <a:buNone/>
            </a:pPr>
            <a:r>
              <a:rPr lang="en-GB" sz="1600" dirty="0" smtClean="0"/>
              <a:t>TIER I Cities – For people like Mumbai – Bangalore, Mumbai –Goa, Mumbai – Hyderabad etc. </a:t>
            </a:r>
            <a:endParaRPr lang="en-US" sz="1600" dirty="0" smtClean="0"/>
          </a:p>
          <a:p>
            <a:r>
              <a:rPr lang="en-US" sz="1600" dirty="0" smtClean="0"/>
              <a:t>We wouldn’t want you to miss your spicy </a:t>
            </a:r>
            <a:r>
              <a:rPr lang="en-US" sz="1600" dirty="0" err="1" smtClean="0"/>
              <a:t>Karjat</a:t>
            </a:r>
            <a:r>
              <a:rPr lang="en-US" sz="1600" dirty="0" smtClean="0"/>
              <a:t> </a:t>
            </a:r>
            <a:r>
              <a:rPr lang="en-US" sz="1600" dirty="0" err="1" smtClean="0"/>
              <a:t>Vada</a:t>
            </a:r>
            <a:r>
              <a:rPr lang="en-US" sz="1600" dirty="0" smtClean="0"/>
              <a:t> </a:t>
            </a:r>
            <a:r>
              <a:rPr lang="en-US" sz="1600" dirty="0" err="1" smtClean="0"/>
              <a:t>pav</a:t>
            </a:r>
            <a:r>
              <a:rPr lang="en-US" sz="1600" dirty="0" smtClean="0"/>
              <a:t>, but a Subway at Terminal 1 wont hurt either. Choice is yours!</a:t>
            </a:r>
            <a:endParaRPr lang="en-US" sz="1600" dirty="0" smtClean="0"/>
          </a:p>
          <a:p>
            <a:r>
              <a:rPr lang="en-GB" sz="1600" dirty="0" smtClean="0"/>
              <a:t>Waitlist worry-free travel is your right. Claim it now! 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Study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81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1648" y="1113421"/>
            <a:ext cx="11753088" cy="444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Please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explain railofy to a new customer in a few lines. Assume the new customer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is familiar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railways but has no idea about railofy.</a:t>
            </a:r>
            <a:endParaRPr lang="en-US" alt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Study 3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399830" y="1803042"/>
            <a:ext cx="1858787" cy="1837839"/>
          </a:xfrm>
          <a:prstGeom prst="ellipse">
            <a:avLst/>
          </a:prstGeom>
          <a:solidFill>
            <a:srgbClr val="283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If your tickets get cancelled at the end moment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76545" y="1828802"/>
            <a:ext cx="1858787" cy="1837839"/>
          </a:xfrm>
          <a:prstGeom prst="ellipse">
            <a:avLst/>
          </a:prstGeom>
          <a:solidFill>
            <a:srgbClr val="283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Railofy is an insurance against IRCTC Waitlist &amp; RAC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849061" y="1803043"/>
            <a:ext cx="1858787" cy="1837839"/>
          </a:xfrm>
          <a:prstGeom prst="ellipse">
            <a:avLst/>
          </a:prstGeom>
          <a:solidFill>
            <a:srgbClr val="283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While booking a train ticket buy a Railofy protection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873866" y="3219159"/>
            <a:ext cx="1858787" cy="1837839"/>
          </a:xfrm>
          <a:prstGeom prst="ellipse">
            <a:avLst/>
          </a:prstGeom>
          <a:solidFill>
            <a:srgbClr val="283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Railofy protection searches the best travel options for you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861646" y="4716871"/>
            <a:ext cx="1858540" cy="1850460"/>
          </a:xfrm>
          <a:prstGeom prst="ellipse">
            <a:avLst/>
          </a:prstGeom>
          <a:solidFill>
            <a:srgbClr val="283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Railofy wont let your waitlisted or cancelled tickets affect your travel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15154" y="4704894"/>
            <a:ext cx="1858540" cy="1837574"/>
          </a:xfrm>
          <a:prstGeom prst="ellipse">
            <a:avLst/>
          </a:prstGeom>
          <a:solidFill>
            <a:srgbClr val="283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We make sure you reach your destination safely &amp; quickly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1" name="Notched Right Arrow 10"/>
          <p:cNvSpPr/>
          <p:nvPr/>
        </p:nvSpPr>
        <p:spPr>
          <a:xfrm>
            <a:off x="2608355" y="2397001"/>
            <a:ext cx="1070954" cy="697643"/>
          </a:xfrm>
          <a:prstGeom prst="notchedRightArrow">
            <a:avLst/>
          </a:prstGeom>
          <a:solidFill>
            <a:srgbClr val="FDC0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1"/>
          <a:lstStyle/>
          <a:p>
            <a:pPr algn="ctr">
              <a:defRPr/>
            </a:pP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2" name="Notched Right Arrow 11"/>
          <p:cNvSpPr/>
          <p:nvPr/>
        </p:nvSpPr>
        <p:spPr>
          <a:xfrm>
            <a:off x="6160674" y="2362844"/>
            <a:ext cx="1070954" cy="697643"/>
          </a:xfrm>
          <a:prstGeom prst="notchedRightArrow">
            <a:avLst/>
          </a:prstGeom>
          <a:solidFill>
            <a:srgbClr val="FDC0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1"/>
          <a:lstStyle/>
          <a:p>
            <a:pPr algn="ctr">
              <a:defRPr/>
            </a:pP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3" name="Notched Right Arrow 12"/>
          <p:cNvSpPr/>
          <p:nvPr/>
        </p:nvSpPr>
        <p:spPr>
          <a:xfrm rot="2279911">
            <a:off x="9312391" y="2744671"/>
            <a:ext cx="927394" cy="610601"/>
          </a:xfrm>
          <a:prstGeom prst="notchedRightArrow">
            <a:avLst/>
          </a:prstGeom>
          <a:solidFill>
            <a:srgbClr val="FDC0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1"/>
          <a:lstStyle/>
          <a:p>
            <a:pPr algn="ctr">
              <a:defRPr/>
            </a:pP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4" name="Notched Right Arrow 13"/>
          <p:cNvSpPr/>
          <p:nvPr/>
        </p:nvSpPr>
        <p:spPr>
          <a:xfrm rot="10800000">
            <a:off x="2585313" y="5292168"/>
            <a:ext cx="1070954" cy="696325"/>
          </a:xfrm>
          <a:prstGeom prst="notchedRightArrow">
            <a:avLst/>
          </a:prstGeom>
          <a:solidFill>
            <a:srgbClr val="FDC0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1"/>
          <a:lstStyle/>
          <a:p>
            <a:pPr algn="ctr">
              <a:defRPr/>
            </a:pP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5" name="Notched Right Arrow 14"/>
          <p:cNvSpPr/>
          <p:nvPr/>
        </p:nvSpPr>
        <p:spPr>
          <a:xfrm rot="10800000">
            <a:off x="6165870" y="5305047"/>
            <a:ext cx="1070954" cy="696325"/>
          </a:xfrm>
          <a:prstGeom prst="notchedRightArrow">
            <a:avLst/>
          </a:prstGeom>
          <a:solidFill>
            <a:srgbClr val="FDC0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1"/>
          <a:lstStyle/>
          <a:p>
            <a:pPr algn="ctr">
              <a:defRPr/>
            </a:pP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6" name="Notched Right Arrow 15"/>
          <p:cNvSpPr/>
          <p:nvPr/>
        </p:nvSpPr>
        <p:spPr>
          <a:xfrm rot="8682197">
            <a:off x="9453321" y="4966604"/>
            <a:ext cx="865131" cy="654632"/>
          </a:xfrm>
          <a:prstGeom prst="notchedRightArrow">
            <a:avLst/>
          </a:prstGeom>
          <a:solidFill>
            <a:srgbClr val="FDC00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anchor="ctr" anchorCtr="1"/>
          <a:lstStyle/>
          <a:p>
            <a:pPr algn="ctr">
              <a:defRPr/>
            </a:pP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456236" y="4693352"/>
            <a:ext cx="1859793" cy="1850460"/>
          </a:xfrm>
          <a:prstGeom prst="ellipse">
            <a:avLst/>
          </a:prstGeom>
          <a:solidFill>
            <a:srgbClr val="283F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anchor="ctr"/>
          <a:lstStyle/>
          <a:p>
            <a:pPr algn="ctr">
              <a:defRPr/>
            </a:pPr>
            <a:r>
              <a:rPr lang="en-US" sz="1300" b="1" dirty="0" smtClean="0">
                <a:solidFill>
                  <a:schemeClr val="bg1"/>
                </a:solidFill>
              </a:rPr>
              <a:t>Either opt for a flight or a bus at the price of your train ticket</a:t>
            </a:r>
            <a:endParaRPr lang="en-US" sz="13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81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1648" y="1113420"/>
            <a:ext cx="11753088" cy="55320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Railofy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wants to make a promotional video. Video will be released on social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media channels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&amp; other possible avenues. Total budget is less than Rs 50K. Please share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 concept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(content idea) that you would propose for this video &amp; how you would get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video </a:t>
            </a:r>
            <a:r>
              <a:rPr lang="en-US" alt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executed ?</a:t>
            </a:r>
            <a:endParaRPr lang="en-US" sz="1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GB" sz="1600" b="1" dirty="0" smtClean="0"/>
              <a:t/>
            </a:r>
            <a:br>
              <a:rPr lang="en-GB" sz="1600" b="1" dirty="0" smtClean="0"/>
            </a:br>
            <a:r>
              <a:rPr lang="en-GB" sz="1600" b="1" dirty="0" smtClean="0"/>
              <a:t>Concept Note</a:t>
            </a:r>
            <a:br>
              <a:rPr lang="en-GB" sz="1600" b="1" dirty="0" smtClean="0"/>
            </a:br>
            <a:endParaRPr lang="en-GB" sz="1600" b="1" dirty="0" smtClean="0"/>
          </a:p>
          <a:p>
            <a:pPr>
              <a:buNone/>
            </a:pPr>
            <a:r>
              <a:rPr lang="en-GB" sz="1600" dirty="0" smtClean="0"/>
              <a:t>App Introduction with a third person reference (An animated video of </a:t>
            </a:r>
            <a:r>
              <a:rPr lang="en-GB" sz="1600" dirty="0" err="1" smtClean="0"/>
              <a:t>Sudhir</a:t>
            </a:r>
            <a:r>
              <a:rPr lang="en-GB" sz="1600" dirty="0" smtClean="0"/>
              <a:t> </a:t>
            </a:r>
            <a:r>
              <a:rPr lang="en-GB" sz="1600" dirty="0" err="1" smtClean="0"/>
              <a:t>Mishra</a:t>
            </a:r>
            <a:r>
              <a:rPr lang="en-GB" sz="1600" dirty="0" smtClean="0"/>
              <a:t> – A Regional Sales Manager @ XYZ )</a:t>
            </a:r>
          </a:p>
          <a:p>
            <a:r>
              <a:rPr lang="en-GB" sz="1600" dirty="0" smtClean="0"/>
              <a:t>We tell a story of a mid-aged man who is working at a company in a regional sales profile and whose job requires frequent travelling</a:t>
            </a:r>
          </a:p>
          <a:p>
            <a:r>
              <a:rPr lang="en-GB" sz="1600" dirty="0" smtClean="0"/>
              <a:t>He generally books tickets through online apps for interstate travel for his work purpose and then gets them reimbursed from his firm</a:t>
            </a:r>
          </a:p>
          <a:p>
            <a:r>
              <a:rPr lang="en-GB" sz="1600" dirty="0" smtClean="0"/>
              <a:t>He often faces real-time wait listing issues with his train travel bookings and faces cancellation charges which are often difficult to claim at his firm </a:t>
            </a:r>
          </a:p>
          <a:p>
            <a:r>
              <a:rPr lang="en-GB" sz="1600" dirty="0" smtClean="0"/>
              <a:t>His friend then suggests him to download </a:t>
            </a:r>
            <a:r>
              <a:rPr lang="en-GB" sz="1600" dirty="0" err="1" smtClean="0"/>
              <a:t>Railofy</a:t>
            </a:r>
            <a:r>
              <a:rPr lang="en-GB" sz="1600" dirty="0" smtClean="0"/>
              <a:t> </a:t>
            </a:r>
            <a:r>
              <a:rPr lang="en-GB" sz="1600" dirty="0" smtClean="0"/>
              <a:t>and his benefits </a:t>
            </a:r>
          </a:p>
          <a:p>
            <a:r>
              <a:rPr lang="en-GB" sz="1600" dirty="0" smtClean="0"/>
              <a:t>Now he regularly books the </a:t>
            </a:r>
            <a:r>
              <a:rPr lang="en-GB" sz="1600" dirty="0" err="1" smtClean="0"/>
              <a:t>railofy</a:t>
            </a:r>
            <a:r>
              <a:rPr lang="en-GB" sz="1600" dirty="0" smtClean="0"/>
              <a:t> protection and has sometimes flown to other cities for work purpose on account of the cancellation of his waitlisted ticket </a:t>
            </a:r>
          </a:p>
          <a:p>
            <a:r>
              <a:rPr lang="en-GB" sz="1600" dirty="0" smtClean="0"/>
              <a:t>All thanks to </a:t>
            </a:r>
            <a:r>
              <a:rPr lang="en-GB" sz="1600" dirty="0" err="1" smtClean="0"/>
              <a:t>railofy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Case Study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81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ogoed theme">
  <a:themeElements>
    <a:clrScheme name="Custom 1">
      <a:dk1>
        <a:srgbClr val="3F4444"/>
      </a:dk1>
      <a:lt1>
        <a:srgbClr val="FFFFFF"/>
      </a:lt1>
      <a:dk2>
        <a:srgbClr val="002F87"/>
      </a:dk2>
      <a:lt2>
        <a:srgbClr val="BBBBBB"/>
      </a:lt2>
      <a:accent1>
        <a:srgbClr val="0059B9"/>
      </a:accent1>
      <a:accent2>
        <a:srgbClr val="DA281C"/>
      </a:accent2>
      <a:accent3>
        <a:srgbClr val="C800A1"/>
      </a:accent3>
      <a:accent4>
        <a:srgbClr val="009CDE"/>
      </a:accent4>
      <a:accent5>
        <a:srgbClr val="575757"/>
      </a:accent5>
      <a:accent6>
        <a:srgbClr val="8C8C8C"/>
      </a:accent6>
      <a:hlink>
        <a:srgbClr val="0563C1"/>
      </a:hlink>
      <a:folHlink>
        <a:srgbClr val="954F72"/>
      </a:folHlink>
    </a:clrScheme>
    <a:fontScheme name="Helvetica">
      <a:majorFont>
        <a:latin typeface="Roboto Bold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boto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td ppt.pptx" id="{2A3AD91C-8B6A-AA40-A160-8913A237AAE3}" vid="{48B8F78C-122B-BF47-8AD5-7F9A4F5D13BE}"/>
    </a:ext>
  </a:extLst>
</a:theme>
</file>

<file path=ppt/theme/theme2.xml><?xml version="1.0" encoding="utf-8"?>
<a:theme xmlns:a="http://schemas.openxmlformats.org/drawingml/2006/main" name="Blank theme">
  <a:themeElements>
    <a:clrScheme name="RML">
      <a:dk1>
        <a:srgbClr val="434343"/>
      </a:dk1>
      <a:lt1>
        <a:srgbClr val="FFFFFF"/>
      </a:lt1>
      <a:dk2>
        <a:srgbClr val="002F87"/>
      </a:dk2>
      <a:lt2>
        <a:srgbClr val="BBBBBB"/>
      </a:lt2>
      <a:accent1>
        <a:srgbClr val="0059B9"/>
      </a:accent1>
      <a:accent2>
        <a:srgbClr val="F03228"/>
      </a:accent2>
      <a:accent3>
        <a:srgbClr val="962C96"/>
      </a:accent3>
      <a:accent4>
        <a:srgbClr val="00A0E1"/>
      </a:accent4>
      <a:accent5>
        <a:srgbClr val="575757"/>
      </a:accent5>
      <a:accent6>
        <a:srgbClr val="8C8C8C"/>
      </a:accent6>
      <a:hlink>
        <a:srgbClr val="0563C1"/>
      </a:hlink>
      <a:folHlink>
        <a:srgbClr val="954F72"/>
      </a:folHlink>
    </a:clrScheme>
    <a:fontScheme name="Helvetica">
      <a:majorFont>
        <a:latin typeface="Roboto Bold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Roboto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td ppt.pptx" id="{2A3AD91C-8B6A-AA40-A160-8913A237AAE3}" vid="{4F7A811F-C3D6-0D4F-9E43-826E8B4AF6B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36157</TotalTime>
  <Words>795</Words>
  <Application>Microsoft Office PowerPoint</Application>
  <PresentationFormat>Custom</PresentationFormat>
  <Paragraphs>119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Logoed theme</vt:lpstr>
      <vt:lpstr>Blank theme</vt:lpstr>
      <vt:lpstr>Railofy Content &amp; Strategy</vt:lpstr>
      <vt:lpstr>Introduction</vt:lpstr>
      <vt:lpstr>Introduction</vt:lpstr>
      <vt:lpstr>Defining The Target Audience</vt:lpstr>
      <vt:lpstr>Case Study Execution</vt:lpstr>
      <vt:lpstr>Case Study 1</vt:lpstr>
      <vt:lpstr>Case Study 2</vt:lpstr>
      <vt:lpstr>Case Study 3</vt:lpstr>
      <vt:lpstr>Case Study 4</vt:lpstr>
      <vt:lpstr>Case Study 4</vt:lpstr>
      <vt:lpstr>Content Tonality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home</cp:lastModifiedBy>
  <cp:revision>323</cp:revision>
  <cp:lastPrinted>2019-03-08T13:28:36Z</cp:lastPrinted>
  <dcterms:created xsi:type="dcterms:W3CDTF">2018-01-18T07:01:01Z</dcterms:created>
  <dcterms:modified xsi:type="dcterms:W3CDTF">2021-04-10T15:59:04Z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9931460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S8.2.2</vt:lpwstr>
  </property>
</Properties>
</file>