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02" r:id="rId14"/>
    <p:sldId id="303" r:id="rId15"/>
    <p:sldId id="301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304" r:id="rId31"/>
    <p:sldId id="305" r:id="rId32"/>
    <p:sldId id="306" r:id="rId33"/>
    <p:sldId id="307" r:id="rId34"/>
    <p:sldId id="308" r:id="rId35"/>
    <p:sldId id="309" r:id="rId36"/>
    <p:sldId id="283" r:id="rId37"/>
    <p:sldId id="284" r:id="rId38"/>
    <p:sldId id="285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652" autoAdjust="0"/>
  </p:normalViewPr>
  <p:slideViewPr>
    <p:cSldViewPr>
      <p:cViewPr>
        <p:scale>
          <a:sx n="80" d="100"/>
          <a:sy n="80" d="100"/>
        </p:scale>
        <p:origin x="-990" y="-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475BC0-411B-472F-A006-64CFD5BCB338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AF4EF3-FB87-4E80-B4E6-DDF02F5EBC92}">
      <dgm:prSet phldrT="[Text]" custT="1"/>
      <dgm:spPr/>
      <dgm:t>
        <a:bodyPr/>
        <a:lstStyle/>
        <a:p>
          <a:r>
            <a:rPr lang="en-US" sz="1200" b="0" i="0" dirty="0" smtClean="0">
              <a:latin typeface="+mn-lt"/>
              <a:cs typeface="Calibri" pitchFamily="34" charset="0"/>
            </a:rPr>
            <a:t>Audience</a:t>
          </a:r>
          <a:endParaRPr lang="en-US" sz="1200" b="0" i="0" dirty="0">
            <a:latin typeface="+mn-lt"/>
            <a:cs typeface="Calibri" pitchFamily="34" charset="0"/>
          </a:endParaRPr>
        </a:p>
      </dgm:t>
    </dgm:pt>
    <dgm:pt modelId="{26416E36-65D5-4E6F-98FE-31C6FA3ADC59}" type="parTrans" cxnId="{8221103B-CF08-4EFB-822F-6CEFD0B99B0C}">
      <dgm:prSet/>
      <dgm:spPr/>
      <dgm:t>
        <a:bodyPr/>
        <a:lstStyle/>
        <a:p>
          <a:endParaRPr lang="en-US" sz="1600" b="0" i="0">
            <a:latin typeface="+mn-lt"/>
            <a:cs typeface="Calibri" pitchFamily="34" charset="0"/>
          </a:endParaRPr>
        </a:p>
      </dgm:t>
    </dgm:pt>
    <dgm:pt modelId="{9749F83C-2900-4C1D-BBCF-E128C665A8F6}" type="sibTrans" cxnId="{8221103B-CF08-4EFB-822F-6CEFD0B99B0C}">
      <dgm:prSet/>
      <dgm:spPr/>
      <dgm:t>
        <a:bodyPr/>
        <a:lstStyle/>
        <a:p>
          <a:endParaRPr lang="en-US" sz="1600" b="0" i="0">
            <a:latin typeface="+mn-lt"/>
            <a:cs typeface="Calibri" pitchFamily="34" charset="0"/>
          </a:endParaRPr>
        </a:p>
      </dgm:t>
    </dgm:pt>
    <dgm:pt modelId="{D4B0CE4B-57FD-45E1-B678-1628AAEF27B9}">
      <dgm:prSet phldrT="[Text]" custT="1"/>
      <dgm:spPr/>
      <dgm:t>
        <a:bodyPr/>
        <a:lstStyle/>
        <a:p>
          <a:r>
            <a:rPr lang="en-US" sz="1600" b="0" i="0" dirty="0" smtClean="0">
              <a:latin typeface="+mn-lt"/>
              <a:cs typeface="Calibri" pitchFamily="34" charset="0"/>
            </a:rPr>
            <a:t>Identify the audience demographics, personality and their digital presence</a:t>
          </a:r>
          <a:endParaRPr lang="en-US" sz="1600" b="0" i="0" dirty="0">
            <a:latin typeface="+mn-lt"/>
            <a:cs typeface="Calibri" pitchFamily="34" charset="0"/>
          </a:endParaRPr>
        </a:p>
      </dgm:t>
    </dgm:pt>
    <dgm:pt modelId="{79F2E2BE-34E6-49EB-A1E5-276FBE34C8AB}" type="parTrans" cxnId="{61A03AAE-1384-4F00-8CF3-417524FD2766}">
      <dgm:prSet/>
      <dgm:spPr/>
      <dgm:t>
        <a:bodyPr/>
        <a:lstStyle/>
        <a:p>
          <a:endParaRPr lang="en-US" sz="1600" b="0" i="0">
            <a:latin typeface="+mn-lt"/>
            <a:cs typeface="Calibri" pitchFamily="34" charset="0"/>
          </a:endParaRPr>
        </a:p>
      </dgm:t>
    </dgm:pt>
    <dgm:pt modelId="{595F14FB-D416-46D5-8145-98F2761CA1D0}" type="sibTrans" cxnId="{61A03AAE-1384-4F00-8CF3-417524FD2766}">
      <dgm:prSet/>
      <dgm:spPr/>
      <dgm:t>
        <a:bodyPr/>
        <a:lstStyle/>
        <a:p>
          <a:endParaRPr lang="en-US" sz="1600" b="0" i="0">
            <a:latin typeface="+mn-lt"/>
            <a:cs typeface="Calibri" pitchFamily="34" charset="0"/>
          </a:endParaRPr>
        </a:p>
      </dgm:t>
    </dgm:pt>
    <dgm:pt modelId="{2AC9A215-B424-4F27-9D5A-A51E55E2A211}">
      <dgm:prSet phldrT="[Text]" custT="1"/>
      <dgm:spPr/>
      <dgm:t>
        <a:bodyPr/>
        <a:lstStyle/>
        <a:p>
          <a:r>
            <a:rPr lang="en-US" sz="1200" b="0" i="0" dirty="0" smtClean="0">
              <a:latin typeface="+mn-lt"/>
              <a:cs typeface="Calibri" pitchFamily="34" charset="0"/>
            </a:rPr>
            <a:t>Direction</a:t>
          </a:r>
          <a:endParaRPr lang="en-US" sz="1200" b="0" i="0" dirty="0">
            <a:latin typeface="+mn-lt"/>
            <a:cs typeface="Calibri" pitchFamily="34" charset="0"/>
          </a:endParaRPr>
        </a:p>
      </dgm:t>
    </dgm:pt>
    <dgm:pt modelId="{8ABE854F-DA38-4850-9229-1B87B9AA170A}" type="parTrans" cxnId="{93A699FD-FD2A-4D5B-990B-99CE1AB4C8B4}">
      <dgm:prSet/>
      <dgm:spPr/>
      <dgm:t>
        <a:bodyPr/>
        <a:lstStyle/>
        <a:p>
          <a:endParaRPr lang="en-US" sz="1600" b="0" i="0">
            <a:latin typeface="+mn-lt"/>
            <a:cs typeface="Calibri" pitchFamily="34" charset="0"/>
          </a:endParaRPr>
        </a:p>
      </dgm:t>
    </dgm:pt>
    <dgm:pt modelId="{285F43BE-2109-4597-8AD9-DCD88E894DAE}" type="sibTrans" cxnId="{93A699FD-FD2A-4D5B-990B-99CE1AB4C8B4}">
      <dgm:prSet/>
      <dgm:spPr/>
      <dgm:t>
        <a:bodyPr/>
        <a:lstStyle/>
        <a:p>
          <a:endParaRPr lang="en-US" sz="1600" b="0" i="0">
            <a:latin typeface="+mn-lt"/>
            <a:cs typeface="Calibri" pitchFamily="34" charset="0"/>
          </a:endParaRPr>
        </a:p>
      </dgm:t>
    </dgm:pt>
    <dgm:pt modelId="{A06BEC94-6AF7-4094-AEA7-523C0F7104D9}">
      <dgm:prSet phldrT="[Text]" custT="1"/>
      <dgm:spPr/>
      <dgm:t>
        <a:bodyPr/>
        <a:lstStyle/>
        <a:p>
          <a:r>
            <a:rPr lang="en-US" sz="1600" b="0" i="0" dirty="0" smtClean="0">
              <a:latin typeface="+mn-lt"/>
              <a:cs typeface="Calibri" pitchFamily="34" charset="0"/>
            </a:rPr>
            <a:t>Enlist the objectives, listen to the target audience and encourage interactions</a:t>
          </a:r>
          <a:endParaRPr lang="en-US" sz="1600" b="0" i="0" dirty="0">
            <a:latin typeface="+mn-lt"/>
            <a:cs typeface="Calibri" pitchFamily="34" charset="0"/>
          </a:endParaRPr>
        </a:p>
      </dgm:t>
    </dgm:pt>
    <dgm:pt modelId="{2790F23F-8D6D-448A-AA3C-81D6D68E1EA6}" type="parTrans" cxnId="{FA1BA0FF-95B5-4000-AB6C-0BF3B9DCE33A}">
      <dgm:prSet/>
      <dgm:spPr/>
      <dgm:t>
        <a:bodyPr/>
        <a:lstStyle/>
        <a:p>
          <a:endParaRPr lang="en-US" sz="1600" b="0" i="0">
            <a:latin typeface="+mn-lt"/>
            <a:cs typeface="Calibri" pitchFamily="34" charset="0"/>
          </a:endParaRPr>
        </a:p>
      </dgm:t>
    </dgm:pt>
    <dgm:pt modelId="{8FDA8BBE-1A2D-4FAB-B02B-9C7B3595A5B5}" type="sibTrans" cxnId="{FA1BA0FF-95B5-4000-AB6C-0BF3B9DCE33A}">
      <dgm:prSet/>
      <dgm:spPr/>
      <dgm:t>
        <a:bodyPr/>
        <a:lstStyle/>
        <a:p>
          <a:endParaRPr lang="en-US" sz="1600" b="0" i="0">
            <a:latin typeface="+mn-lt"/>
            <a:cs typeface="Calibri" pitchFamily="34" charset="0"/>
          </a:endParaRPr>
        </a:p>
      </dgm:t>
    </dgm:pt>
    <dgm:pt modelId="{E1B47981-4C58-4286-A5FA-DFD559797FC7}">
      <dgm:prSet phldrT="[Text]" custT="1"/>
      <dgm:spPr/>
      <dgm:t>
        <a:bodyPr/>
        <a:lstStyle/>
        <a:p>
          <a:r>
            <a:rPr lang="en-US" sz="1200" b="0" i="0" dirty="0" smtClean="0">
              <a:latin typeface="+mn-lt"/>
              <a:cs typeface="Calibri" pitchFamily="34" charset="0"/>
            </a:rPr>
            <a:t>Approach</a:t>
          </a:r>
          <a:endParaRPr lang="en-US" sz="1200" b="0" i="0" dirty="0">
            <a:latin typeface="+mn-lt"/>
            <a:cs typeface="Calibri" pitchFamily="34" charset="0"/>
          </a:endParaRPr>
        </a:p>
      </dgm:t>
    </dgm:pt>
    <dgm:pt modelId="{69E42B8F-1258-413C-92AC-8D50546B8048}" type="parTrans" cxnId="{CACF0C1D-A8A7-4291-A58B-ECEAE30F11C2}">
      <dgm:prSet/>
      <dgm:spPr/>
      <dgm:t>
        <a:bodyPr/>
        <a:lstStyle/>
        <a:p>
          <a:endParaRPr lang="en-US" sz="1600" b="0" i="0">
            <a:latin typeface="+mn-lt"/>
            <a:cs typeface="Calibri" pitchFamily="34" charset="0"/>
          </a:endParaRPr>
        </a:p>
      </dgm:t>
    </dgm:pt>
    <dgm:pt modelId="{B37A53EA-ABDB-428A-997F-D635C36E30F9}" type="sibTrans" cxnId="{CACF0C1D-A8A7-4291-A58B-ECEAE30F11C2}">
      <dgm:prSet/>
      <dgm:spPr/>
      <dgm:t>
        <a:bodyPr/>
        <a:lstStyle/>
        <a:p>
          <a:endParaRPr lang="en-US" sz="1600" b="0" i="0">
            <a:latin typeface="+mn-lt"/>
            <a:cs typeface="Calibri" pitchFamily="34" charset="0"/>
          </a:endParaRPr>
        </a:p>
      </dgm:t>
    </dgm:pt>
    <dgm:pt modelId="{8926AE81-1EB3-4CC2-9F3F-D1589CDB8721}">
      <dgm:prSet phldrT="[Text]" custT="1"/>
      <dgm:spPr/>
      <dgm:t>
        <a:bodyPr/>
        <a:lstStyle/>
        <a:p>
          <a:r>
            <a:rPr lang="en-US" sz="1600" b="0" i="0" dirty="0" smtClean="0">
              <a:latin typeface="+mn-lt"/>
              <a:cs typeface="Calibri" pitchFamily="34" charset="0"/>
            </a:rPr>
            <a:t>Devise a strategy in line with the objectives, determine it’s scope and see if the strategy requires partnership with a firm or knowledge enterprise</a:t>
          </a:r>
          <a:endParaRPr lang="en-US" sz="1600" b="0" i="0" dirty="0">
            <a:latin typeface="+mn-lt"/>
            <a:cs typeface="Calibri" pitchFamily="34" charset="0"/>
          </a:endParaRPr>
        </a:p>
      </dgm:t>
    </dgm:pt>
    <dgm:pt modelId="{B6C21444-32DA-420C-87A4-9D16D2921CEC}" type="parTrans" cxnId="{D7F1FC21-D311-41A6-873D-0E1EE9EEDBF9}">
      <dgm:prSet/>
      <dgm:spPr/>
      <dgm:t>
        <a:bodyPr/>
        <a:lstStyle/>
        <a:p>
          <a:endParaRPr lang="en-US" sz="1600" b="0" i="0">
            <a:latin typeface="+mn-lt"/>
            <a:cs typeface="Calibri" pitchFamily="34" charset="0"/>
          </a:endParaRPr>
        </a:p>
      </dgm:t>
    </dgm:pt>
    <dgm:pt modelId="{85A4F402-8A92-4A07-854C-03DD77F1B7C4}" type="sibTrans" cxnId="{D7F1FC21-D311-41A6-873D-0E1EE9EEDBF9}">
      <dgm:prSet/>
      <dgm:spPr/>
      <dgm:t>
        <a:bodyPr/>
        <a:lstStyle/>
        <a:p>
          <a:endParaRPr lang="en-US" sz="1600" b="0" i="0">
            <a:latin typeface="+mn-lt"/>
            <a:cs typeface="Calibri" pitchFamily="34" charset="0"/>
          </a:endParaRPr>
        </a:p>
      </dgm:t>
    </dgm:pt>
    <dgm:pt modelId="{A050A914-DB68-48F7-B1A5-BE33DDEAEE0B}">
      <dgm:prSet custT="1"/>
      <dgm:spPr/>
      <dgm:t>
        <a:bodyPr/>
        <a:lstStyle/>
        <a:p>
          <a:r>
            <a:rPr lang="en-US" sz="1200" b="0" i="0" dirty="0" smtClean="0">
              <a:latin typeface="+mn-lt"/>
              <a:cs typeface="Calibri" pitchFamily="34" charset="0"/>
            </a:rPr>
            <a:t>Platforms</a:t>
          </a:r>
          <a:endParaRPr lang="en-US" sz="1200" b="0" i="0" dirty="0">
            <a:latin typeface="+mn-lt"/>
            <a:cs typeface="Calibri" pitchFamily="34" charset="0"/>
          </a:endParaRPr>
        </a:p>
      </dgm:t>
    </dgm:pt>
    <dgm:pt modelId="{7034FFB6-7F49-4715-BCCE-8F0132EB69D6}" type="parTrans" cxnId="{C1528274-CEE1-45E5-A59D-BA28F07B9A5E}">
      <dgm:prSet/>
      <dgm:spPr/>
      <dgm:t>
        <a:bodyPr/>
        <a:lstStyle/>
        <a:p>
          <a:endParaRPr lang="en-US" sz="1600" b="0" i="0">
            <a:latin typeface="+mn-lt"/>
            <a:cs typeface="Calibri" pitchFamily="34" charset="0"/>
          </a:endParaRPr>
        </a:p>
      </dgm:t>
    </dgm:pt>
    <dgm:pt modelId="{91BC0E4E-D861-44AC-9564-8E75A54F6C9C}" type="sibTrans" cxnId="{C1528274-CEE1-45E5-A59D-BA28F07B9A5E}">
      <dgm:prSet/>
      <dgm:spPr/>
      <dgm:t>
        <a:bodyPr/>
        <a:lstStyle/>
        <a:p>
          <a:endParaRPr lang="en-US" sz="1600" b="0" i="0">
            <a:latin typeface="+mn-lt"/>
            <a:cs typeface="Calibri" pitchFamily="34" charset="0"/>
          </a:endParaRPr>
        </a:p>
      </dgm:t>
    </dgm:pt>
    <dgm:pt modelId="{7AA75A40-81E2-4AB2-9052-E992220A12FC}">
      <dgm:prSet custT="1"/>
      <dgm:spPr/>
      <dgm:t>
        <a:bodyPr/>
        <a:lstStyle/>
        <a:p>
          <a:r>
            <a:rPr lang="en-US" sz="1200" b="0" i="0" dirty="0" smtClean="0">
              <a:latin typeface="+mn-lt"/>
              <a:cs typeface="Calibri" pitchFamily="34" charset="0"/>
            </a:rPr>
            <a:t>Tools</a:t>
          </a:r>
          <a:endParaRPr lang="en-US" sz="1200" b="0" i="0" dirty="0">
            <a:latin typeface="+mn-lt"/>
            <a:cs typeface="Calibri" pitchFamily="34" charset="0"/>
          </a:endParaRPr>
        </a:p>
      </dgm:t>
    </dgm:pt>
    <dgm:pt modelId="{BA917D97-27E2-4CBC-AF85-990AB32981B3}" type="parTrans" cxnId="{B2AD9AD8-8222-4877-AB0B-CA5D95CC1AE5}">
      <dgm:prSet/>
      <dgm:spPr/>
      <dgm:t>
        <a:bodyPr/>
        <a:lstStyle/>
        <a:p>
          <a:endParaRPr lang="en-US" sz="1600" b="0" i="0">
            <a:latin typeface="+mn-lt"/>
            <a:cs typeface="Calibri" pitchFamily="34" charset="0"/>
          </a:endParaRPr>
        </a:p>
      </dgm:t>
    </dgm:pt>
    <dgm:pt modelId="{A5F93A63-FEC3-457A-BFA4-5E15732DFE55}" type="sibTrans" cxnId="{B2AD9AD8-8222-4877-AB0B-CA5D95CC1AE5}">
      <dgm:prSet/>
      <dgm:spPr/>
      <dgm:t>
        <a:bodyPr/>
        <a:lstStyle/>
        <a:p>
          <a:endParaRPr lang="en-US" sz="1600" b="0" i="0">
            <a:latin typeface="+mn-lt"/>
            <a:cs typeface="Calibri" pitchFamily="34" charset="0"/>
          </a:endParaRPr>
        </a:p>
      </dgm:t>
    </dgm:pt>
    <dgm:pt modelId="{5C6FB88E-B886-4CF5-AC3F-F22A44AB88A6}">
      <dgm:prSet custT="1"/>
      <dgm:spPr/>
      <dgm:t>
        <a:bodyPr/>
        <a:lstStyle/>
        <a:p>
          <a:r>
            <a:rPr lang="en-US" sz="1600" b="0" i="0" dirty="0" smtClean="0">
              <a:latin typeface="+mn-lt"/>
              <a:cs typeface="Calibri" pitchFamily="34" charset="0"/>
            </a:rPr>
            <a:t>Identify the internet platforms where you can implement your strategy</a:t>
          </a:r>
          <a:endParaRPr lang="en-US" sz="1600" b="0" i="0" dirty="0">
            <a:latin typeface="+mn-lt"/>
            <a:cs typeface="Calibri" pitchFamily="34" charset="0"/>
          </a:endParaRPr>
        </a:p>
      </dgm:t>
    </dgm:pt>
    <dgm:pt modelId="{7BA09F81-FA02-4EA7-A1ED-F6E8A4A6775F}" type="parTrans" cxnId="{5E071F4F-A688-4292-A97B-92DEF257B175}">
      <dgm:prSet/>
      <dgm:spPr/>
      <dgm:t>
        <a:bodyPr/>
        <a:lstStyle/>
        <a:p>
          <a:endParaRPr lang="en-US" sz="1600" b="0" i="0">
            <a:latin typeface="+mn-lt"/>
            <a:cs typeface="Calibri" pitchFamily="34" charset="0"/>
          </a:endParaRPr>
        </a:p>
      </dgm:t>
    </dgm:pt>
    <dgm:pt modelId="{786843E6-3576-4F72-A37C-0F43C8983BDA}" type="sibTrans" cxnId="{5E071F4F-A688-4292-A97B-92DEF257B175}">
      <dgm:prSet/>
      <dgm:spPr/>
      <dgm:t>
        <a:bodyPr/>
        <a:lstStyle/>
        <a:p>
          <a:endParaRPr lang="en-US" sz="1600" b="0" i="0">
            <a:latin typeface="+mn-lt"/>
            <a:cs typeface="Calibri" pitchFamily="34" charset="0"/>
          </a:endParaRPr>
        </a:p>
      </dgm:t>
    </dgm:pt>
    <dgm:pt modelId="{378299B1-E983-43DE-9C4F-9203CCF1698D}">
      <dgm:prSet custT="1"/>
      <dgm:spPr/>
      <dgm:t>
        <a:bodyPr/>
        <a:lstStyle/>
        <a:p>
          <a:r>
            <a:rPr lang="en-US" sz="1600" b="0" i="0" dirty="0" smtClean="0">
              <a:latin typeface="+mn-lt"/>
              <a:cs typeface="Calibri" pitchFamily="34" charset="0"/>
            </a:rPr>
            <a:t>Identify the tools for publishing, monitoring, engaging, cross platform management, campaign management and research </a:t>
          </a:r>
          <a:endParaRPr lang="en-US" sz="1600" b="0" i="0" dirty="0">
            <a:latin typeface="+mn-lt"/>
            <a:cs typeface="Calibri" pitchFamily="34" charset="0"/>
          </a:endParaRPr>
        </a:p>
      </dgm:t>
    </dgm:pt>
    <dgm:pt modelId="{84B6D094-A8A4-4294-B582-76860421A0B7}" type="parTrans" cxnId="{D390C15A-2B9B-4E26-97DB-9C465DC4F4AC}">
      <dgm:prSet/>
      <dgm:spPr/>
      <dgm:t>
        <a:bodyPr/>
        <a:lstStyle/>
        <a:p>
          <a:endParaRPr lang="en-US" sz="1600" b="0" i="0">
            <a:latin typeface="+mn-lt"/>
            <a:cs typeface="Calibri" pitchFamily="34" charset="0"/>
          </a:endParaRPr>
        </a:p>
      </dgm:t>
    </dgm:pt>
    <dgm:pt modelId="{09EDD5AE-AB5C-4C77-A689-29D5F5A95512}" type="sibTrans" cxnId="{D390C15A-2B9B-4E26-97DB-9C465DC4F4AC}">
      <dgm:prSet/>
      <dgm:spPr/>
      <dgm:t>
        <a:bodyPr/>
        <a:lstStyle/>
        <a:p>
          <a:endParaRPr lang="en-US" sz="1600" b="0" i="0">
            <a:latin typeface="+mn-lt"/>
            <a:cs typeface="Calibri" pitchFamily="34" charset="0"/>
          </a:endParaRPr>
        </a:p>
      </dgm:t>
    </dgm:pt>
    <dgm:pt modelId="{A1CCFCD5-78B7-44AF-B38B-16D998F337B7}" type="pres">
      <dgm:prSet presAssocID="{27475BC0-411B-472F-A006-64CFD5BCB33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4E19CC-07BF-4CC6-980F-C9A1629E759F}" type="pres">
      <dgm:prSet presAssocID="{E8AF4EF3-FB87-4E80-B4E6-DDF02F5EBC92}" presName="composite" presStyleCnt="0"/>
      <dgm:spPr/>
      <dgm:t>
        <a:bodyPr/>
        <a:lstStyle/>
        <a:p>
          <a:endParaRPr lang="en-US"/>
        </a:p>
      </dgm:t>
    </dgm:pt>
    <dgm:pt modelId="{02DFB4FD-C639-4F83-8A10-ECF9F55489C7}" type="pres">
      <dgm:prSet presAssocID="{E8AF4EF3-FB87-4E80-B4E6-DDF02F5EBC9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8BBE4-B5A2-4624-82D3-D178DCA46F4C}" type="pres">
      <dgm:prSet presAssocID="{E8AF4EF3-FB87-4E80-B4E6-DDF02F5EBC9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9D6B8-57BE-4F2B-BD7C-6E4026DFDB64}" type="pres">
      <dgm:prSet presAssocID="{9749F83C-2900-4C1D-BBCF-E128C665A8F6}" presName="sp" presStyleCnt="0"/>
      <dgm:spPr/>
      <dgm:t>
        <a:bodyPr/>
        <a:lstStyle/>
        <a:p>
          <a:endParaRPr lang="en-US"/>
        </a:p>
      </dgm:t>
    </dgm:pt>
    <dgm:pt modelId="{7886AC0E-8F2E-44DF-A55D-CBA6F663AA7B}" type="pres">
      <dgm:prSet presAssocID="{2AC9A215-B424-4F27-9D5A-A51E55E2A211}" presName="composite" presStyleCnt="0"/>
      <dgm:spPr/>
      <dgm:t>
        <a:bodyPr/>
        <a:lstStyle/>
        <a:p>
          <a:endParaRPr lang="en-US"/>
        </a:p>
      </dgm:t>
    </dgm:pt>
    <dgm:pt modelId="{1DB3656C-B6C3-4BB8-941A-4D16EF060D1F}" type="pres">
      <dgm:prSet presAssocID="{2AC9A215-B424-4F27-9D5A-A51E55E2A211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D46A9-1C9F-487C-B6C0-12C34E93A50F}" type="pres">
      <dgm:prSet presAssocID="{2AC9A215-B424-4F27-9D5A-A51E55E2A211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9F826-E836-41A1-8C20-106C25B5E1E9}" type="pres">
      <dgm:prSet presAssocID="{285F43BE-2109-4597-8AD9-DCD88E894DAE}" presName="sp" presStyleCnt="0"/>
      <dgm:spPr/>
      <dgm:t>
        <a:bodyPr/>
        <a:lstStyle/>
        <a:p>
          <a:endParaRPr lang="en-US"/>
        </a:p>
      </dgm:t>
    </dgm:pt>
    <dgm:pt modelId="{52AD02E6-C4E3-4307-A019-50550034FB3A}" type="pres">
      <dgm:prSet presAssocID="{E1B47981-4C58-4286-A5FA-DFD559797FC7}" presName="composite" presStyleCnt="0"/>
      <dgm:spPr/>
      <dgm:t>
        <a:bodyPr/>
        <a:lstStyle/>
        <a:p>
          <a:endParaRPr lang="en-US"/>
        </a:p>
      </dgm:t>
    </dgm:pt>
    <dgm:pt modelId="{99BB8093-D8D1-40E8-8A27-639EA1262199}" type="pres">
      <dgm:prSet presAssocID="{E1B47981-4C58-4286-A5FA-DFD559797FC7}" presName="parentText" presStyleLbl="alignNode1" presStyleIdx="2" presStyleCnt="5" custScaleY="955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E29F4-DE7E-4A32-97D6-1EFA903C204C}" type="pres">
      <dgm:prSet presAssocID="{E1B47981-4C58-4286-A5FA-DFD559797FC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DD47F-0D2E-449D-8920-C0B5C58CF1BC}" type="pres">
      <dgm:prSet presAssocID="{B37A53EA-ABDB-428A-997F-D635C36E30F9}" presName="sp" presStyleCnt="0"/>
      <dgm:spPr/>
      <dgm:t>
        <a:bodyPr/>
        <a:lstStyle/>
        <a:p>
          <a:endParaRPr lang="en-US"/>
        </a:p>
      </dgm:t>
    </dgm:pt>
    <dgm:pt modelId="{9C87C98B-B39D-4CEF-9736-70FF49308B4E}" type="pres">
      <dgm:prSet presAssocID="{A050A914-DB68-48F7-B1A5-BE33DDEAEE0B}" presName="composite" presStyleCnt="0"/>
      <dgm:spPr/>
      <dgm:t>
        <a:bodyPr/>
        <a:lstStyle/>
        <a:p>
          <a:endParaRPr lang="en-US"/>
        </a:p>
      </dgm:t>
    </dgm:pt>
    <dgm:pt modelId="{96ACD130-1EE4-40FD-9E24-0205C4A86C50}" type="pres">
      <dgm:prSet presAssocID="{A050A914-DB68-48F7-B1A5-BE33DDEAEE0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8DEB5-BC8D-4010-8E06-F13E8FA5A7BB}" type="pres">
      <dgm:prSet presAssocID="{A050A914-DB68-48F7-B1A5-BE33DDEAEE0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B67A0-CCFB-47B1-B7FC-B4DCD11EF486}" type="pres">
      <dgm:prSet presAssocID="{91BC0E4E-D861-44AC-9564-8E75A54F6C9C}" presName="sp" presStyleCnt="0"/>
      <dgm:spPr/>
      <dgm:t>
        <a:bodyPr/>
        <a:lstStyle/>
        <a:p>
          <a:endParaRPr lang="en-US"/>
        </a:p>
      </dgm:t>
    </dgm:pt>
    <dgm:pt modelId="{D1C69646-FF3B-411D-9E85-C63063E09D04}" type="pres">
      <dgm:prSet presAssocID="{7AA75A40-81E2-4AB2-9052-E992220A12FC}" presName="composite" presStyleCnt="0"/>
      <dgm:spPr/>
      <dgm:t>
        <a:bodyPr/>
        <a:lstStyle/>
        <a:p>
          <a:endParaRPr lang="en-US"/>
        </a:p>
      </dgm:t>
    </dgm:pt>
    <dgm:pt modelId="{97B85637-4BDB-44FC-9B88-A12B290A5676}" type="pres">
      <dgm:prSet presAssocID="{7AA75A40-81E2-4AB2-9052-E992220A12F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66662-0076-4BA2-B3A6-7D883E5A99F8}" type="pres">
      <dgm:prSet presAssocID="{7AA75A40-81E2-4AB2-9052-E992220A12F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82A165-E93C-43BF-96E2-665B15AE527A}" type="presOf" srcId="{27475BC0-411B-472F-A006-64CFD5BCB338}" destId="{A1CCFCD5-78B7-44AF-B38B-16D998F337B7}" srcOrd="0" destOrd="0" presId="urn:microsoft.com/office/officeart/2005/8/layout/chevron2"/>
    <dgm:cxn modelId="{FB19F3C7-7D1C-48D5-B938-B4123E2243E8}" type="presOf" srcId="{5C6FB88E-B886-4CF5-AC3F-F22A44AB88A6}" destId="{7CB8DEB5-BC8D-4010-8E06-F13E8FA5A7BB}" srcOrd="0" destOrd="0" presId="urn:microsoft.com/office/officeart/2005/8/layout/chevron2"/>
    <dgm:cxn modelId="{B2AD9AD8-8222-4877-AB0B-CA5D95CC1AE5}" srcId="{27475BC0-411B-472F-A006-64CFD5BCB338}" destId="{7AA75A40-81E2-4AB2-9052-E992220A12FC}" srcOrd="4" destOrd="0" parTransId="{BA917D97-27E2-4CBC-AF85-990AB32981B3}" sibTransId="{A5F93A63-FEC3-457A-BFA4-5E15732DFE55}"/>
    <dgm:cxn modelId="{5E071F4F-A688-4292-A97B-92DEF257B175}" srcId="{A050A914-DB68-48F7-B1A5-BE33DDEAEE0B}" destId="{5C6FB88E-B886-4CF5-AC3F-F22A44AB88A6}" srcOrd="0" destOrd="0" parTransId="{7BA09F81-FA02-4EA7-A1ED-F6E8A4A6775F}" sibTransId="{786843E6-3576-4F72-A37C-0F43C8983BDA}"/>
    <dgm:cxn modelId="{763BAA76-FDCC-41AE-9779-A8124A935454}" type="presOf" srcId="{378299B1-E983-43DE-9C4F-9203CCF1698D}" destId="{79566662-0076-4BA2-B3A6-7D883E5A99F8}" srcOrd="0" destOrd="0" presId="urn:microsoft.com/office/officeart/2005/8/layout/chevron2"/>
    <dgm:cxn modelId="{EF6AAB4A-029C-425C-B4B9-D162208F0A6A}" type="presOf" srcId="{A050A914-DB68-48F7-B1A5-BE33DDEAEE0B}" destId="{96ACD130-1EE4-40FD-9E24-0205C4A86C50}" srcOrd="0" destOrd="0" presId="urn:microsoft.com/office/officeart/2005/8/layout/chevron2"/>
    <dgm:cxn modelId="{D0CDB9F8-E010-4FC5-8CDC-21CEA023C6CC}" type="presOf" srcId="{E8AF4EF3-FB87-4E80-B4E6-DDF02F5EBC92}" destId="{02DFB4FD-C639-4F83-8A10-ECF9F55489C7}" srcOrd="0" destOrd="0" presId="urn:microsoft.com/office/officeart/2005/8/layout/chevron2"/>
    <dgm:cxn modelId="{CACF0C1D-A8A7-4291-A58B-ECEAE30F11C2}" srcId="{27475BC0-411B-472F-A006-64CFD5BCB338}" destId="{E1B47981-4C58-4286-A5FA-DFD559797FC7}" srcOrd="2" destOrd="0" parTransId="{69E42B8F-1258-413C-92AC-8D50546B8048}" sibTransId="{B37A53EA-ABDB-428A-997F-D635C36E30F9}"/>
    <dgm:cxn modelId="{BF4B0A3B-629C-4152-B021-EE70C2E58C86}" type="presOf" srcId="{E1B47981-4C58-4286-A5FA-DFD559797FC7}" destId="{99BB8093-D8D1-40E8-8A27-639EA1262199}" srcOrd="0" destOrd="0" presId="urn:microsoft.com/office/officeart/2005/8/layout/chevron2"/>
    <dgm:cxn modelId="{61A03AAE-1384-4F00-8CF3-417524FD2766}" srcId="{E8AF4EF3-FB87-4E80-B4E6-DDF02F5EBC92}" destId="{D4B0CE4B-57FD-45E1-B678-1628AAEF27B9}" srcOrd="0" destOrd="0" parTransId="{79F2E2BE-34E6-49EB-A1E5-276FBE34C8AB}" sibTransId="{595F14FB-D416-46D5-8145-98F2761CA1D0}"/>
    <dgm:cxn modelId="{B4A83ADD-9A21-4E27-8D2A-2C1DA1DFD5AC}" type="presOf" srcId="{8926AE81-1EB3-4CC2-9F3F-D1589CDB8721}" destId="{727E29F4-DE7E-4A32-97D6-1EFA903C204C}" srcOrd="0" destOrd="0" presId="urn:microsoft.com/office/officeart/2005/8/layout/chevron2"/>
    <dgm:cxn modelId="{8221103B-CF08-4EFB-822F-6CEFD0B99B0C}" srcId="{27475BC0-411B-472F-A006-64CFD5BCB338}" destId="{E8AF4EF3-FB87-4E80-B4E6-DDF02F5EBC92}" srcOrd="0" destOrd="0" parTransId="{26416E36-65D5-4E6F-98FE-31C6FA3ADC59}" sibTransId="{9749F83C-2900-4C1D-BBCF-E128C665A8F6}"/>
    <dgm:cxn modelId="{4B7DE09B-728E-462C-930B-C41FED7269AF}" type="presOf" srcId="{A06BEC94-6AF7-4094-AEA7-523C0F7104D9}" destId="{309D46A9-1C9F-487C-B6C0-12C34E93A50F}" srcOrd="0" destOrd="0" presId="urn:microsoft.com/office/officeart/2005/8/layout/chevron2"/>
    <dgm:cxn modelId="{495C4FDE-F1E0-4B9D-84AD-21B25FEF6731}" type="presOf" srcId="{D4B0CE4B-57FD-45E1-B678-1628AAEF27B9}" destId="{75E8BBE4-B5A2-4624-82D3-D178DCA46F4C}" srcOrd="0" destOrd="0" presId="urn:microsoft.com/office/officeart/2005/8/layout/chevron2"/>
    <dgm:cxn modelId="{FA1BA0FF-95B5-4000-AB6C-0BF3B9DCE33A}" srcId="{2AC9A215-B424-4F27-9D5A-A51E55E2A211}" destId="{A06BEC94-6AF7-4094-AEA7-523C0F7104D9}" srcOrd="0" destOrd="0" parTransId="{2790F23F-8D6D-448A-AA3C-81D6D68E1EA6}" sibTransId="{8FDA8BBE-1A2D-4FAB-B02B-9C7B3595A5B5}"/>
    <dgm:cxn modelId="{93A699FD-FD2A-4D5B-990B-99CE1AB4C8B4}" srcId="{27475BC0-411B-472F-A006-64CFD5BCB338}" destId="{2AC9A215-B424-4F27-9D5A-A51E55E2A211}" srcOrd="1" destOrd="0" parTransId="{8ABE854F-DA38-4850-9229-1B87B9AA170A}" sibTransId="{285F43BE-2109-4597-8AD9-DCD88E894DAE}"/>
    <dgm:cxn modelId="{75AD8D9B-0377-4804-A784-C501903CF7BB}" type="presOf" srcId="{2AC9A215-B424-4F27-9D5A-A51E55E2A211}" destId="{1DB3656C-B6C3-4BB8-941A-4D16EF060D1F}" srcOrd="0" destOrd="0" presId="urn:microsoft.com/office/officeart/2005/8/layout/chevron2"/>
    <dgm:cxn modelId="{D390C15A-2B9B-4E26-97DB-9C465DC4F4AC}" srcId="{7AA75A40-81E2-4AB2-9052-E992220A12FC}" destId="{378299B1-E983-43DE-9C4F-9203CCF1698D}" srcOrd="0" destOrd="0" parTransId="{84B6D094-A8A4-4294-B582-76860421A0B7}" sibTransId="{09EDD5AE-AB5C-4C77-A689-29D5F5A95512}"/>
    <dgm:cxn modelId="{C1528274-CEE1-45E5-A59D-BA28F07B9A5E}" srcId="{27475BC0-411B-472F-A006-64CFD5BCB338}" destId="{A050A914-DB68-48F7-B1A5-BE33DDEAEE0B}" srcOrd="3" destOrd="0" parTransId="{7034FFB6-7F49-4715-BCCE-8F0132EB69D6}" sibTransId="{91BC0E4E-D861-44AC-9564-8E75A54F6C9C}"/>
    <dgm:cxn modelId="{E4FD4B15-0CCC-4BE1-A6CD-439C70FED4B6}" type="presOf" srcId="{7AA75A40-81E2-4AB2-9052-E992220A12FC}" destId="{97B85637-4BDB-44FC-9B88-A12B290A5676}" srcOrd="0" destOrd="0" presId="urn:microsoft.com/office/officeart/2005/8/layout/chevron2"/>
    <dgm:cxn modelId="{D7F1FC21-D311-41A6-873D-0E1EE9EEDBF9}" srcId="{E1B47981-4C58-4286-A5FA-DFD559797FC7}" destId="{8926AE81-1EB3-4CC2-9F3F-D1589CDB8721}" srcOrd="0" destOrd="0" parTransId="{B6C21444-32DA-420C-87A4-9D16D2921CEC}" sibTransId="{85A4F402-8A92-4A07-854C-03DD77F1B7C4}"/>
    <dgm:cxn modelId="{A622003D-4751-4914-9AE9-585538F3C93B}" type="presParOf" srcId="{A1CCFCD5-78B7-44AF-B38B-16D998F337B7}" destId="{234E19CC-07BF-4CC6-980F-C9A1629E759F}" srcOrd="0" destOrd="0" presId="urn:microsoft.com/office/officeart/2005/8/layout/chevron2"/>
    <dgm:cxn modelId="{88E6550B-8A19-4D24-8AB4-26FF368473A4}" type="presParOf" srcId="{234E19CC-07BF-4CC6-980F-C9A1629E759F}" destId="{02DFB4FD-C639-4F83-8A10-ECF9F55489C7}" srcOrd="0" destOrd="0" presId="urn:microsoft.com/office/officeart/2005/8/layout/chevron2"/>
    <dgm:cxn modelId="{7468AED1-2884-47DB-A3DB-337CA7AA9E75}" type="presParOf" srcId="{234E19CC-07BF-4CC6-980F-C9A1629E759F}" destId="{75E8BBE4-B5A2-4624-82D3-D178DCA46F4C}" srcOrd="1" destOrd="0" presId="urn:microsoft.com/office/officeart/2005/8/layout/chevron2"/>
    <dgm:cxn modelId="{DE1BFCCB-E384-498D-B9D9-19ACEC6D8B42}" type="presParOf" srcId="{A1CCFCD5-78B7-44AF-B38B-16D998F337B7}" destId="{E0F9D6B8-57BE-4F2B-BD7C-6E4026DFDB64}" srcOrd="1" destOrd="0" presId="urn:microsoft.com/office/officeart/2005/8/layout/chevron2"/>
    <dgm:cxn modelId="{2D7C8D36-4E9C-40E0-9D5A-3B0C041E89F2}" type="presParOf" srcId="{A1CCFCD5-78B7-44AF-B38B-16D998F337B7}" destId="{7886AC0E-8F2E-44DF-A55D-CBA6F663AA7B}" srcOrd="2" destOrd="0" presId="urn:microsoft.com/office/officeart/2005/8/layout/chevron2"/>
    <dgm:cxn modelId="{AC948324-6283-4C25-A87F-F673B92F060E}" type="presParOf" srcId="{7886AC0E-8F2E-44DF-A55D-CBA6F663AA7B}" destId="{1DB3656C-B6C3-4BB8-941A-4D16EF060D1F}" srcOrd="0" destOrd="0" presId="urn:microsoft.com/office/officeart/2005/8/layout/chevron2"/>
    <dgm:cxn modelId="{6EF83826-5E20-45BF-BAFD-B8661E0092FA}" type="presParOf" srcId="{7886AC0E-8F2E-44DF-A55D-CBA6F663AA7B}" destId="{309D46A9-1C9F-487C-B6C0-12C34E93A50F}" srcOrd="1" destOrd="0" presId="urn:microsoft.com/office/officeart/2005/8/layout/chevron2"/>
    <dgm:cxn modelId="{341370B0-0022-485F-A3B6-98D9CC8C9046}" type="presParOf" srcId="{A1CCFCD5-78B7-44AF-B38B-16D998F337B7}" destId="{B309F826-E836-41A1-8C20-106C25B5E1E9}" srcOrd="3" destOrd="0" presId="urn:microsoft.com/office/officeart/2005/8/layout/chevron2"/>
    <dgm:cxn modelId="{49B945F1-F9D7-49C0-B5C8-B53859814B2F}" type="presParOf" srcId="{A1CCFCD5-78B7-44AF-B38B-16D998F337B7}" destId="{52AD02E6-C4E3-4307-A019-50550034FB3A}" srcOrd="4" destOrd="0" presId="urn:microsoft.com/office/officeart/2005/8/layout/chevron2"/>
    <dgm:cxn modelId="{B4E98BF0-BFD1-41B1-A713-57FDC2026AEF}" type="presParOf" srcId="{52AD02E6-C4E3-4307-A019-50550034FB3A}" destId="{99BB8093-D8D1-40E8-8A27-639EA1262199}" srcOrd="0" destOrd="0" presId="urn:microsoft.com/office/officeart/2005/8/layout/chevron2"/>
    <dgm:cxn modelId="{178F6780-414D-479C-A400-638E5591BC9A}" type="presParOf" srcId="{52AD02E6-C4E3-4307-A019-50550034FB3A}" destId="{727E29F4-DE7E-4A32-97D6-1EFA903C204C}" srcOrd="1" destOrd="0" presId="urn:microsoft.com/office/officeart/2005/8/layout/chevron2"/>
    <dgm:cxn modelId="{336661A6-9FD4-4120-A498-6979F82FACCC}" type="presParOf" srcId="{A1CCFCD5-78B7-44AF-B38B-16D998F337B7}" destId="{DF7DD47F-0D2E-449D-8920-C0B5C58CF1BC}" srcOrd="5" destOrd="0" presId="urn:microsoft.com/office/officeart/2005/8/layout/chevron2"/>
    <dgm:cxn modelId="{B75CD15A-029A-49B1-83DA-517E69A3C2A9}" type="presParOf" srcId="{A1CCFCD5-78B7-44AF-B38B-16D998F337B7}" destId="{9C87C98B-B39D-4CEF-9736-70FF49308B4E}" srcOrd="6" destOrd="0" presId="urn:microsoft.com/office/officeart/2005/8/layout/chevron2"/>
    <dgm:cxn modelId="{62037BFB-6C29-471F-AFFE-8C881B6EF31C}" type="presParOf" srcId="{9C87C98B-B39D-4CEF-9736-70FF49308B4E}" destId="{96ACD130-1EE4-40FD-9E24-0205C4A86C50}" srcOrd="0" destOrd="0" presId="urn:microsoft.com/office/officeart/2005/8/layout/chevron2"/>
    <dgm:cxn modelId="{C9666642-7727-407F-8961-84D94AC2C8D9}" type="presParOf" srcId="{9C87C98B-B39D-4CEF-9736-70FF49308B4E}" destId="{7CB8DEB5-BC8D-4010-8E06-F13E8FA5A7BB}" srcOrd="1" destOrd="0" presId="urn:microsoft.com/office/officeart/2005/8/layout/chevron2"/>
    <dgm:cxn modelId="{72E3B198-363A-441A-95FB-2062DC53340C}" type="presParOf" srcId="{A1CCFCD5-78B7-44AF-B38B-16D998F337B7}" destId="{625B67A0-CCFB-47B1-B7FC-B4DCD11EF486}" srcOrd="7" destOrd="0" presId="urn:microsoft.com/office/officeart/2005/8/layout/chevron2"/>
    <dgm:cxn modelId="{3639A8C4-5ECB-4CBC-B2CD-6BF865958255}" type="presParOf" srcId="{A1CCFCD5-78B7-44AF-B38B-16D998F337B7}" destId="{D1C69646-FF3B-411D-9E85-C63063E09D04}" srcOrd="8" destOrd="0" presId="urn:microsoft.com/office/officeart/2005/8/layout/chevron2"/>
    <dgm:cxn modelId="{FC999435-2149-4416-9FE0-498FC6B1C9B5}" type="presParOf" srcId="{D1C69646-FF3B-411D-9E85-C63063E09D04}" destId="{97B85637-4BDB-44FC-9B88-A12B290A5676}" srcOrd="0" destOrd="0" presId="urn:microsoft.com/office/officeart/2005/8/layout/chevron2"/>
    <dgm:cxn modelId="{D648E83C-B3EC-4AFD-B5F8-8DC01F1B453D}" type="presParOf" srcId="{D1C69646-FF3B-411D-9E85-C63063E09D04}" destId="{79566662-0076-4BA2-B3A6-7D883E5A99F8}" srcOrd="1" destOrd="0" presId="urn:microsoft.com/office/officeart/2005/8/layout/chevron2"/>
  </dgm:cxnLst>
  <dgm:bg>
    <a:noFill/>
  </dgm:bg>
  <dgm:whole>
    <a:ln>
      <a:noFil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ABE135-5A38-428F-90B5-98D2DFDE7A9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9E23607-860D-4C66-A046-02FBA7C6785F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Understanding the audience persona</a:t>
          </a:r>
          <a:endParaRPr lang="en-IN" dirty="0">
            <a:solidFill>
              <a:schemeClr val="bg1"/>
            </a:solidFill>
          </a:endParaRPr>
        </a:p>
      </dgm:t>
    </dgm:pt>
    <dgm:pt modelId="{8BB128E5-C56A-4E4B-AC85-536C8D5B1C75}" type="parTrans" cxnId="{AE591CD5-6451-4843-8CCF-742F75F1BA26}">
      <dgm:prSet/>
      <dgm:spPr/>
      <dgm:t>
        <a:bodyPr/>
        <a:lstStyle/>
        <a:p>
          <a:endParaRPr lang="en-IN"/>
        </a:p>
      </dgm:t>
    </dgm:pt>
    <dgm:pt modelId="{55205408-9735-4BEE-AEB6-9ACCC90B9EBF}" type="sibTrans" cxnId="{AE591CD5-6451-4843-8CCF-742F75F1BA26}">
      <dgm:prSet/>
      <dgm:spPr>
        <a:solidFill>
          <a:srgbClr val="002060"/>
        </a:solidFill>
      </dgm:spPr>
      <dgm:t>
        <a:bodyPr/>
        <a:lstStyle/>
        <a:p>
          <a:endParaRPr lang="en-IN"/>
        </a:p>
      </dgm:t>
    </dgm:pt>
    <dgm:pt modelId="{2AF14974-582A-46E7-B478-CC6EBFF55B13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Themes and Topics for the content</a:t>
          </a:r>
          <a:endParaRPr lang="en-IN" dirty="0">
            <a:solidFill>
              <a:schemeClr val="bg1"/>
            </a:solidFill>
          </a:endParaRPr>
        </a:p>
      </dgm:t>
    </dgm:pt>
    <dgm:pt modelId="{C6837B74-36E0-4C4A-8BCF-7A1BCA8E4D52}" type="parTrans" cxnId="{89E43F6C-B85C-43F5-A0D2-0BF177835DE2}">
      <dgm:prSet/>
      <dgm:spPr/>
      <dgm:t>
        <a:bodyPr/>
        <a:lstStyle/>
        <a:p>
          <a:endParaRPr lang="en-IN"/>
        </a:p>
      </dgm:t>
    </dgm:pt>
    <dgm:pt modelId="{60FAED70-C518-4D4E-9EDB-300B2879F529}" type="sibTrans" cxnId="{89E43F6C-B85C-43F5-A0D2-0BF177835DE2}">
      <dgm:prSet/>
      <dgm:spPr>
        <a:solidFill>
          <a:srgbClr val="002060"/>
        </a:solidFill>
      </dgm:spPr>
      <dgm:t>
        <a:bodyPr/>
        <a:lstStyle/>
        <a:p>
          <a:endParaRPr lang="en-IN"/>
        </a:p>
      </dgm:t>
    </dgm:pt>
    <dgm:pt modelId="{D9C586D8-56E6-42D2-BBA0-D65B1DDB89D9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Creation and</a:t>
          </a:r>
        </a:p>
        <a:p>
          <a:r>
            <a:rPr lang="en-US" dirty="0" smtClean="0">
              <a:solidFill>
                <a:schemeClr val="bg1"/>
              </a:solidFill>
            </a:rPr>
            <a:t>Design  </a:t>
          </a:r>
          <a:endParaRPr lang="en-IN" dirty="0">
            <a:solidFill>
              <a:schemeClr val="bg1"/>
            </a:solidFill>
          </a:endParaRPr>
        </a:p>
      </dgm:t>
    </dgm:pt>
    <dgm:pt modelId="{77EFB2F1-97FF-4356-8BC2-B3DB2615B8EB}" type="parTrans" cxnId="{CE2A4DDB-8A2E-4E61-96C3-04D6E2F684EC}">
      <dgm:prSet/>
      <dgm:spPr/>
      <dgm:t>
        <a:bodyPr/>
        <a:lstStyle/>
        <a:p>
          <a:endParaRPr lang="en-IN"/>
        </a:p>
      </dgm:t>
    </dgm:pt>
    <dgm:pt modelId="{ECCF3E76-8E20-4A9C-AA5B-B0B018C9760A}" type="sibTrans" cxnId="{CE2A4DDB-8A2E-4E61-96C3-04D6E2F684EC}">
      <dgm:prSet/>
      <dgm:spPr>
        <a:solidFill>
          <a:srgbClr val="002060"/>
        </a:solidFill>
      </dgm:spPr>
      <dgm:t>
        <a:bodyPr/>
        <a:lstStyle/>
        <a:p>
          <a:endParaRPr lang="en-IN"/>
        </a:p>
      </dgm:t>
    </dgm:pt>
    <dgm:pt modelId="{B68F5672-C597-42AA-8FED-F91EAA745EDC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Selection of channels for content dissemination </a:t>
          </a:r>
          <a:endParaRPr lang="en-IN" dirty="0">
            <a:solidFill>
              <a:schemeClr val="bg1"/>
            </a:solidFill>
          </a:endParaRPr>
        </a:p>
      </dgm:t>
    </dgm:pt>
    <dgm:pt modelId="{0477BE04-F7DC-4FDA-B536-31F92A9DC19B}" type="parTrans" cxnId="{517FFD84-6341-4F08-A3C9-550252735A8B}">
      <dgm:prSet/>
      <dgm:spPr/>
      <dgm:t>
        <a:bodyPr/>
        <a:lstStyle/>
        <a:p>
          <a:endParaRPr lang="en-IN"/>
        </a:p>
      </dgm:t>
    </dgm:pt>
    <dgm:pt modelId="{39047B16-6F75-4C29-93C4-6025B4BEE6DF}" type="sibTrans" cxnId="{517FFD84-6341-4F08-A3C9-550252735A8B}">
      <dgm:prSet/>
      <dgm:spPr>
        <a:solidFill>
          <a:srgbClr val="002060"/>
        </a:solidFill>
      </dgm:spPr>
      <dgm:t>
        <a:bodyPr/>
        <a:lstStyle/>
        <a:p>
          <a:endParaRPr lang="en-IN"/>
        </a:p>
      </dgm:t>
    </dgm:pt>
    <dgm:pt modelId="{D1227DCF-0DE1-46AF-B58B-400F165DD764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Measure and Evaluation of the ROI</a:t>
          </a:r>
          <a:endParaRPr lang="en-IN" dirty="0">
            <a:solidFill>
              <a:schemeClr val="bg1"/>
            </a:solidFill>
          </a:endParaRPr>
        </a:p>
      </dgm:t>
    </dgm:pt>
    <dgm:pt modelId="{20D1F6C6-BA02-4A18-B67A-6B82319E2E53}" type="parTrans" cxnId="{B74FC54E-7145-435E-B8E3-F57CF52A53CA}">
      <dgm:prSet/>
      <dgm:spPr/>
      <dgm:t>
        <a:bodyPr/>
        <a:lstStyle/>
        <a:p>
          <a:endParaRPr lang="en-IN"/>
        </a:p>
      </dgm:t>
    </dgm:pt>
    <dgm:pt modelId="{41539B18-8CEE-4895-9A20-CADD968CDC8E}" type="sibTrans" cxnId="{B74FC54E-7145-435E-B8E3-F57CF52A53CA}">
      <dgm:prSet/>
      <dgm:spPr>
        <a:solidFill>
          <a:srgbClr val="002060"/>
        </a:solidFill>
      </dgm:spPr>
      <dgm:t>
        <a:bodyPr/>
        <a:lstStyle/>
        <a:p>
          <a:endParaRPr lang="en-IN"/>
        </a:p>
      </dgm:t>
    </dgm:pt>
    <dgm:pt modelId="{5DB7E460-AEEC-44F9-989B-2B044B76E17D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Repurposing the content</a:t>
          </a:r>
          <a:endParaRPr lang="en-IN" dirty="0">
            <a:solidFill>
              <a:schemeClr val="bg1"/>
            </a:solidFill>
          </a:endParaRPr>
        </a:p>
      </dgm:t>
    </dgm:pt>
    <dgm:pt modelId="{04B75035-45FC-415E-957D-1BFC49ACB97F}" type="parTrans" cxnId="{FFE19446-ED79-4094-A6A1-03784CA26451}">
      <dgm:prSet/>
      <dgm:spPr/>
      <dgm:t>
        <a:bodyPr/>
        <a:lstStyle/>
        <a:p>
          <a:endParaRPr lang="en-IN"/>
        </a:p>
      </dgm:t>
    </dgm:pt>
    <dgm:pt modelId="{849449AB-3EB0-42ED-A7BD-F1A37CEC4B7D}" type="sibTrans" cxnId="{FFE19446-ED79-4094-A6A1-03784CA26451}">
      <dgm:prSet/>
      <dgm:spPr>
        <a:solidFill>
          <a:srgbClr val="002060"/>
        </a:solidFill>
      </dgm:spPr>
      <dgm:t>
        <a:bodyPr/>
        <a:lstStyle/>
        <a:p>
          <a:endParaRPr lang="en-IN"/>
        </a:p>
      </dgm:t>
    </dgm:pt>
    <dgm:pt modelId="{38482B6D-7F78-4A82-82B3-FF9E03F79751}" type="pres">
      <dgm:prSet presAssocID="{A4ABE135-5A38-428F-90B5-98D2DFDE7A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05ED9EC-650B-4C0F-8657-572CAAEE2B0B}" type="pres">
      <dgm:prSet presAssocID="{09E23607-860D-4C66-A046-02FBA7C6785F}" presName="dummy" presStyleCnt="0"/>
      <dgm:spPr/>
    </dgm:pt>
    <dgm:pt modelId="{E4E83C7C-9067-4976-9BE7-AD4C143A73EB}" type="pres">
      <dgm:prSet presAssocID="{09E23607-860D-4C66-A046-02FBA7C6785F}" presName="node" presStyleLbl="revTx" presStyleIdx="0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IN"/>
        </a:p>
      </dgm:t>
    </dgm:pt>
    <dgm:pt modelId="{54EFCCC6-E510-40EB-8D18-1900642C9FB7}" type="pres">
      <dgm:prSet presAssocID="{55205408-9735-4BEE-AEB6-9ACCC90B9EBF}" presName="sibTrans" presStyleLbl="node1" presStyleIdx="0" presStyleCnt="6"/>
      <dgm:spPr/>
      <dgm:t>
        <a:bodyPr/>
        <a:lstStyle/>
        <a:p>
          <a:endParaRPr lang="en-IN"/>
        </a:p>
      </dgm:t>
    </dgm:pt>
    <dgm:pt modelId="{15BA66E7-FE61-4A6D-8E58-770CC9AC2C46}" type="pres">
      <dgm:prSet presAssocID="{2AF14974-582A-46E7-B478-CC6EBFF55B13}" presName="dummy" presStyleCnt="0"/>
      <dgm:spPr/>
    </dgm:pt>
    <dgm:pt modelId="{D03ADADF-5417-4866-A44A-FA4469F87D17}" type="pres">
      <dgm:prSet presAssocID="{2AF14974-582A-46E7-B478-CC6EBFF55B13}" presName="node" presStyleLbl="revTx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IN"/>
        </a:p>
      </dgm:t>
    </dgm:pt>
    <dgm:pt modelId="{BF4967F1-1122-4034-8000-BF63AFFC2349}" type="pres">
      <dgm:prSet presAssocID="{60FAED70-C518-4D4E-9EDB-300B2879F529}" presName="sibTrans" presStyleLbl="node1" presStyleIdx="1" presStyleCnt="6"/>
      <dgm:spPr/>
      <dgm:t>
        <a:bodyPr/>
        <a:lstStyle/>
        <a:p>
          <a:endParaRPr lang="en-IN"/>
        </a:p>
      </dgm:t>
    </dgm:pt>
    <dgm:pt modelId="{97E1A714-5441-4827-B93B-E87753E96886}" type="pres">
      <dgm:prSet presAssocID="{D9C586D8-56E6-42D2-BBA0-D65B1DDB89D9}" presName="dummy" presStyleCnt="0"/>
      <dgm:spPr/>
    </dgm:pt>
    <dgm:pt modelId="{374E3D55-C2B7-4F75-B0D5-1ABC49FAED5C}" type="pres">
      <dgm:prSet presAssocID="{D9C586D8-56E6-42D2-BBA0-D65B1DDB89D9}" presName="node" presStyleLbl="revTx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IN"/>
        </a:p>
      </dgm:t>
    </dgm:pt>
    <dgm:pt modelId="{DDB49441-3428-42BB-9D50-9641896164EF}" type="pres">
      <dgm:prSet presAssocID="{ECCF3E76-8E20-4A9C-AA5B-B0B018C9760A}" presName="sibTrans" presStyleLbl="node1" presStyleIdx="2" presStyleCnt="6"/>
      <dgm:spPr/>
      <dgm:t>
        <a:bodyPr/>
        <a:lstStyle/>
        <a:p>
          <a:endParaRPr lang="en-IN"/>
        </a:p>
      </dgm:t>
    </dgm:pt>
    <dgm:pt modelId="{93D29C28-6286-46D6-9F74-20ABEE9CD2AA}" type="pres">
      <dgm:prSet presAssocID="{B68F5672-C597-42AA-8FED-F91EAA745EDC}" presName="dummy" presStyleCnt="0"/>
      <dgm:spPr/>
    </dgm:pt>
    <dgm:pt modelId="{E35B6F29-AF29-42CD-8C2C-2C5B4945AC98}" type="pres">
      <dgm:prSet presAssocID="{B68F5672-C597-42AA-8FED-F91EAA745EDC}" presName="node" presStyleLbl="revTx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IN"/>
        </a:p>
      </dgm:t>
    </dgm:pt>
    <dgm:pt modelId="{4F960EAF-5596-46AF-B6BB-98B24F988E55}" type="pres">
      <dgm:prSet presAssocID="{39047B16-6F75-4C29-93C4-6025B4BEE6DF}" presName="sibTrans" presStyleLbl="node1" presStyleIdx="3" presStyleCnt="6"/>
      <dgm:spPr/>
      <dgm:t>
        <a:bodyPr/>
        <a:lstStyle/>
        <a:p>
          <a:endParaRPr lang="en-IN"/>
        </a:p>
      </dgm:t>
    </dgm:pt>
    <dgm:pt modelId="{D4D04C32-82E8-4A74-8C88-523F43C9CB91}" type="pres">
      <dgm:prSet presAssocID="{D1227DCF-0DE1-46AF-B58B-400F165DD764}" presName="dummy" presStyleCnt="0"/>
      <dgm:spPr/>
    </dgm:pt>
    <dgm:pt modelId="{3F57179B-1F7A-40E7-880D-002B411A3C10}" type="pres">
      <dgm:prSet presAssocID="{D1227DCF-0DE1-46AF-B58B-400F165DD764}" presName="node" presStyleLbl="revTx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IN"/>
        </a:p>
      </dgm:t>
    </dgm:pt>
    <dgm:pt modelId="{0C23216B-88B0-400F-9AB2-E137EA442C0A}" type="pres">
      <dgm:prSet presAssocID="{41539B18-8CEE-4895-9A20-CADD968CDC8E}" presName="sibTrans" presStyleLbl="node1" presStyleIdx="4" presStyleCnt="6"/>
      <dgm:spPr/>
      <dgm:t>
        <a:bodyPr/>
        <a:lstStyle/>
        <a:p>
          <a:endParaRPr lang="en-IN"/>
        </a:p>
      </dgm:t>
    </dgm:pt>
    <dgm:pt modelId="{D1EA08A8-A9B0-4FD4-BF89-27365DCBDE25}" type="pres">
      <dgm:prSet presAssocID="{5DB7E460-AEEC-44F9-989B-2B044B76E17D}" presName="dummy" presStyleCnt="0"/>
      <dgm:spPr/>
    </dgm:pt>
    <dgm:pt modelId="{8E470211-4F11-4F69-9133-3B35E354BC16}" type="pres">
      <dgm:prSet presAssocID="{5DB7E460-AEEC-44F9-989B-2B044B76E17D}" presName="node" presStyleLbl="revTx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IN"/>
        </a:p>
      </dgm:t>
    </dgm:pt>
    <dgm:pt modelId="{2FDF7141-8803-4136-A1BD-4730A0D24005}" type="pres">
      <dgm:prSet presAssocID="{849449AB-3EB0-42ED-A7BD-F1A37CEC4B7D}" presName="sibTrans" presStyleLbl="node1" presStyleIdx="5" presStyleCnt="6"/>
      <dgm:spPr/>
      <dgm:t>
        <a:bodyPr/>
        <a:lstStyle/>
        <a:p>
          <a:endParaRPr lang="en-IN"/>
        </a:p>
      </dgm:t>
    </dgm:pt>
  </dgm:ptLst>
  <dgm:cxnLst>
    <dgm:cxn modelId="{AE591CD5-6451-4843-8CCF-742F75F1BA26}" srcId="{A4ABE135-5A38-428F-90B5-98D2DFDE7A9E}" destId="{09E23607-860D-4C66-A046-02FBA7C6785F}" srcOrd="0" destOrd="0" parTransId="{8BB128E5-C56A-4E4B-AC85-536C8D5B1C75}" sibTransId="{55205408-9735-4BEE-AEB6-9ACCC90B9EBF}"/>
    <dgm:cxn modelId="{C099357A-FB0D-4DF0-9306-50E9E252D7AF}" type="presOf" srcId="{D9C586D8-56E6-42D2-BBA0-D65B1DDB89D9}" destId="{374E3D55-C2B7-4F75-B0D5-1ABC49FAED5C}" srcOrd="0" destOrd="0" presId="urn:microsoft.com/office/officeart/2005/8/layout/cycle1"/>
    <dgm:cxn modelId="{B74FC54E-7145-435E-B8E3-F57CF52A53CA}" srcId="{A4ABE135-5A38-428F-90B5-98D2DFDE7A9E}" destId="{D1227DCF-0DE1-46AF-B58B-400F165DD764}" srcOrd="4" destOrd="0" parTransId="{20D1F6C6-BA02-4A18-B67A-6B82319E2E53}" sibTransId="{41539B18-8CEE-4895-9A20-CADD968CDC8E}"/>
    <dgm:cxn modelId="{8F08946D-81E3-4B08-BC10-8E0AB02B06EB}" type="presOf" srcId="{D1227DCF-0DE1-46AF-B58B-400F165DD764}" destId="{3F57179B-1F7A-40E7-880D-002B411A3C10}" srcOrd="0" destOrd="0" presId="urn:microsoft.com/office/officeart/2005/8/layout/cycle1"/>
    <dgm:cxn modelId="{FFE19446-ED79-4094-A6A1-03784CA26451}" srcId="{A4ABE135-5A38-428F-90B5-98D2DFDE7A9E}" destId="{5DB7E460-AEEC-44F9-989B-2B044B76E17D}" srcOrd="5" destOrd="0" parTransId="{04B75035-45FC-415E-957D-1BFC49ACB97F}" sibTransId="{849449AB-3EB0-42ED-A7BD-F1A37CEC4B7D}"/>
    <dgm:cxn modelId="{1AC77CDD-F592-49F4-B36A-95120438D59F}" type="presOf" srcId="{41539B18-8CEE-4895-9A20-CADD968CDC8E}" destId="{0C23216B-88B0-400F-9AB2-E137EA442C0A}" srcOrd="0" destOrd="0" presId="urn:microsoft.com/office/officeart/2005/8/layout/cycle1"/>
    <dgm:cxn modelId="{517FFD84-6341-4F08-A3C9-550252735A8B}" srcId="{A4ABE135-5A38-428F-90B5-98D2DFDE7A9E}" destId="{B68F5672-C597-42AA-8FED-F91EAA745EDC}" srcOrd="3" destOrd="0" parTransId="{0477BE04-F7DC-4FDA-B536-31F92A9DC19B}" sibTransId="{39047B16-6F75-4C29-93C4-6025B4BEE6DF}"/>
    <dgm:cxn modelId="{2420BF6C-E6A0-4342-A492-B52811FA685D}" type="presOf" srcId="{ECCF3E76-8E20-4A9C-AA5B-B0B018C9760A}" destId="{DDB49441-3428-42BB-9D50-9641896164EF}" srcOrd="0" destOrd="0" presId="urn:microsoft.com/office/officeart/2005/8/layout/cycle1"/>
    <dgm:cxn modelId="{A1366FEF-BFC7-4B51-9F6A-143FC752D794}" type="presOf" srcId="{5DB7E460-AEEC-44F9-989B-2B044B76E17D}" destId="{8E470211-4F11-4F69-9133-3B35E354BC16}" srcOrd="0" destOrd="0" presId="urn:microsoft.com/office/officeart/2005/8/layout/cycle1"/>
    <dgm:cxn modelId="{CFDCC981-6F54-4C36-B096-6FB5CBAF62AE}" type="presOf" srcId="{B68F5672-C597-42AA-8FED-F91EAA745EDC}" destId="{E35B6F29-AF29-42CD-8C2C-2C5B4945AC98}" srcOrd="0" destOrd="0" presId="urn:microsoft.com/office/officeart/2005/8/layout/cycle1"/>
    <dgm:cxn modelId="{B839D6E3-677E-4343-A8FB-DC73FEAC8C00}" type="presOf" srcId="{55205408-9735-4BEE-AEB6-9ACCC90B9EBF}" destId="{54EFCCC6-E510-40EB-8D18-1900642C9FB7}" srcOrd="0" destOrd="0" presId="urn:microsoft.com/office/officeart/2005/8/layout/cycle1"/>
    <dgm:cxn modelId="{89E43F6C-B85C-43F5-A0D2-0BF177835DE2}" srcId="{A4ABE135-5A38-428F-90B5-98D2DFDE7A9E}" destId="{2AF14974-582A-46E7-B478-CC6EBFF55B13}" srcOrd="1" destOrd="0" parTransId="{C6837B74-36E0-4C4A-8BCF-7A1BCA8E4D52}" sibTransId="{60FAED70-C518-4D4E-9EDB-300B2879F529}"/>
    <dgm:cxn modelId="{47355367-F4FF-4473-87C1-39C2B1910BE4}" type="presOf" srcId="{39047B16-6F75-4C29-93C4-6025B4BEE6DF}" destId="{4F960EAF-5596-46AF-B6BB-98B24F988E55}" srcOrd="0" destOrd="0" presId="urn:microsoft.com/office/officeart/2005/8/layout/cycle1"/>
    <dgm:cxn modelId="{1901BD65-F5D2-4F90-85BA-0007E477F2D7}" type="presOf" srcId="{849449AB-3EB0-42ED-A7BD-F1A37CEC4B7D}" destId="{2FDF7141-8803-4136-A1BD-4730A0D24005}" srcOrd="0" destOrd="0" presId="urn:microsoft.com/office/officeart/2005/8/layout/cycle1"/>
    <dgm:cxn modelId="{85F7FDEA-4824-41A2-8876-217EC748E162}" type="presOf" srcId="{2AF14974-582A-46E7-B478-CC6EBFF55B13}" destId="{D03ADADF-5417-4866-A44A-FA4469F87D17}" srcOrd="0" destOrd="0" presId="urn:microsoft.com/office/officeart/2005/8/layout/cycle1"/>
    <dgm:cxn modelId="{79F1DB60-036F-41CF-9B33-F0954C81091F}" type="presOf" srcId="{60FAED70-C518-4D4E-9EDB-300B2879F529}" destId="{BF4967F1-1122-4034-8000-BF63AFFC2349}" srcOrd="0" destOrd="0" presId="urn:microsoft.com/office/officeart/2005/8/layout/cycle1"/>
    <dgm:cxn modelId="{465B6C32-6110-4B0E-B1D5-3B1705B2266E}" type="presOf" srcId="{09E23607-860D-4C66-A046-02FBA7C6785F}" destId="{E4E83C7C-9067-4976-9BE7-AD4C143A73EB}" srcOrd="0" destOrd="0" presId="urn:microsoft.com/office/officeart/2005/8/layout/cycle1"/>
    <dgm:cxn modelId="{5B266EF0-D4DE-47A8-B0DE-0C8D494B096A}" type="presOf" srcId="{A4ABE135-5A38-428F-90B5-98D2DFDE7A9E}" destId="{38482B6D-7F78-4A82-82B3-FF9E03F79751}" srcOrd="0" destOrd="0" presId="urn:microsoft.com/office/officeart/2005/8/layout/cycle1"/>
    <dgm:cxn modelId="{CE2A4DDB-8A2E-4E61-96C3-04D6E2F684EC}" srcId="{A4ABE135-5A38-428F-90B5-98D2DFDE7A9E}" destId="{D9C586D8-56E6-42D2-BBA0-D65B1DDB89D9}" srcOrd="2" destOrd="0" parTransId="{77EFB2F1-97FF-4356-8BC2-B3DB2615B8EB}" sibTransId="{ECCF3E76-8E20-4A9C-AA5B-B0B018C9760A}"/>
    <dgm:cxn modelId="{62315FC6-FB20-4FAF-A4F6-5EB9F7C4CE6E}" type="presParOf" srcId="{38482B6D-7F78-4A82-82B3-FF9E03F79751}" destId="{805ED9EC-650B-4C0F-8657-572CAAEE2B0B}" srcOrd="0" destOrd="0" presId="urn:microsoft.com/office/officeart/2005/8/layout/cycle1"/>
    <dgm:cxn modelId="{236EF175-4D4E-49B4-A7EF-8857F6D581AD}" type="presParOf" srcId="{38482B6D-7F78-4A82-82B3-FF9E03F79751}" destId="{E4E83C7C-9067-4976-9BE7-AD4C143A73EB}" srcOrd="1" destOrd="0" presId="urn:microsoft.com/office/officeart/2005/8/layout/cycle1"/>
    <dgm:cxn modelId="{0130C768-F207-4E7F-87FD-78E96ED8F484}" type="presParOf" srcId="{38482B6D-7F78-4A82-82B3-FF9E03F79751}" destId="{54EFCCC6-E510-40EB-8D18-1900642C9FB7}" srcOrd="2" destOrd="0" presId="urn:microsoft.com/office/officeart/2005/8/layout/cycle1"/>
    <dgm:cxn modelId="{8F352EF5-861A-4E69-A759-F44CEABC2516}" type="presParOf" srcId="{38482B6D-7F78-4A82-82B3-FF9E03F79751}" destId="{15BA66E7-FE61-4A6D-8E58-770CC9AC2C46}" srcOrd="3" destOrd="0" presId="urn:microsoft.com/office/officeart/2005/8/layout/cycle1"/>
    <dgm:cxn modelId="{E269C64D-D698-4465-8DDD-AD30A6023CD2}" type="presParOf" srcId="{38482B6D-7F78-4A82-82B3-FF9E03F79751}" destId="{D03ADADF-5417-4866-A44A-FA4469F87D17}" srcOrd="4" destOrd="0" presId="urn:microsoft.com/office/officeart/2005/8/layout/cycle1"/>
    <dgm:cxn modelId="{8C8E9BD3-6F2C-47FA-974B-F00B4BAA7387}" type="presParOf" srcId="{38482B6D-7F78-4A82-82B3-FF9E03F79751}" destId="{BF4967F1-1122-4034-8000-BF63AFFC2349}" srcOrd="5" destOrd="0" presId="urn:microsoft.com/office/officeart/2005/8/layout/cycle1"/>
    <dgm:cxn modelId="{B5B66827-2928-4BCC-806A-35A3530E1C39}" type="presParOf" srcId="{38482B6D-7F78-4A82-82B3-FF9E03F79751}" destId="{97E1A714-5441-4827-B93B-E87753E96886}" srcOrd="6" destOrd="0" presId="urn:microsoft.com/office/officeart/2005/8/layout/cycle1"/>
    <dgm:cxn modelId="{45AB2B16-7E03-46C0-B4AE-EC57A20E7418}" type="presParOf" srcId="{38482B6D-7F78-4A82-82B3-FF9E03F79751}" destId="{374E3D55-C2B7-4F75-B0D5-1ABC49FAED5C}" srcOrd="7" destOrd="0" presId="urn:microsoft.com/office/officeart/2005/8/layout/cycle1"/>
    <dgm:cxn modelId="{FB3D1D25-66E4-497C-BF10-C12AE93D0071}" type="presParOf" srcId="{38482B6D-7F78-4A82-82B3-FF9E03F79751}" destId="{DDB49441-3428-42BB-9D50-9641896164EF}" srcOrd="8" destOrd="0" presId="urn:microsoft.com/office/officeart/2005/8/layout/cycle1"/>
    <dgm:cxn modelId="{7853FC1C-AAE3-4FF6-BE14-D999511A3B07}" type="presParOf" srcId="{38482B6D-7F78-4A82-82B3-FF9E03F79751}" destId="{93D29C28-6286-46D6-9F74-20ABEE9CD2AA}" srcOrd="9" destOrd="0" presId="urn:microsoft.com/office/officeart/2005/8/layout/cycle1"/>
    <dgm:cxn modelId="{DFB9CF95-E0B1-4BD7-8DA4-DFD9F237DD59}" type="presParOf" srcId="{38482B6D-7F78-4A82-82B3-FF9E03F79751}" destId="{E35B6F29-AF29-42CD-8C2C-2C5B4945AC98}" srcOrd="10" destOrd="0" presId="urn:microsoft.com/office/officeart/2005/8/layout/cycle1"/>
    <dgm:cxn modelId="{3D6DF4E2-84AB-40B7-8A5D-46AF7FD036CA}" type="presParOf" srcId="{38482B6D-7F78-4A82-82B3-FF9E03F79751}" destId="{4F960EAF-5596-46AF-B6BB-98B24F988E55}" srcOrd="11" destOrd="0" presId="urn:microsoft.com/office/officeart/2005/8/layout/cycle1"/>
    <dgm:cxn modelId="{D91393F5-DBEB-4EE6-ACD9-29F9B7857863}" type="presParOf" srcId="{38482B6D-7F78-4A82-82B3-FF9E03F79751}" destId="{D4D04C32-82E8-4A74-8C88-523F43C9CB91}" srcOrd="12" destOrd="0" presId="urn:microsoft.com/office/officeart/2005/8/layout/cycle1"/>
    <dgm:cxn modelId="{5882917D-0535-442E-8332-CA50415F45E2}" type="presParOf" srcId="{38482B6D-7F78-4A82-82B3-FF9E03F79751}" destId="{3F57179B-1F7A-40E7-880D-002B411A3C10}" srcOrd="13" destOrd="0" presId="urn:microsoft.com/office/officeart/2005/8/layout/cycle1"/>
    <dgm:cxn modelId="{B3048F0E-C192-458B-81A6-952229A5490D}" type="presParOf" srcId="{38482B6D-7F78-4A82-82B3-FF9E03F79751}" destId="{0C23216B-88B0-400F-9AB2-E137EA442C0A}" srcOrd="14" destOrd="0" presId="urn:microsoft.com/office/officeart/2005/8/layout/cycle1"/>
    <dgm:cxn modelId="{F68A9058-6A47-450F-A25A-4DE72F9F2608}" type="presParOf" srcId="{38482B6D-7F78-4A82-82B3-FF9E03F79751}" destId="{D1EA08A8-A9B0-4FD4-BF89-27365DCBDE25}" srcOrd="15" destOrd="0" presId="urn:microsoft.com/office/officeart/2005/8/layout/cycle1"/>
    <dgm:cxn modelId="{24444284-1E8E-481F-9F01-84D27E443244}" type="presParOf" srcId="{38482B6D-7F78-4A82-82B3-FF9E03F79751}" destId="{8E470211-4F11-4F69-9133-3B35E354BC16}" srcOrd="16" destOrd="0" presId="urn:microsoft.com/office/officeart/2005/8/layout/cycle1"/>
    <dgm:cxn modelId="{CBEB17C3-497F-44BF-ADB9-9D4646504C0A}" type="presParOf" srcId="{38482B6D-7F78-4A82-82B3-FF9E03F79751}" destId="{2FDF7141-8803-4136-A1BD-4730A0D24005}" srcOrd="17" destOrd="0" presId="urn:microsoft.com/office/officeart/2005/8/layout/cycle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40F2B8-4E79-412C-8AAD-F1C21C5E9D8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901B085-2C4B-4B96-A5EE-4D48769021DD}">
      <dgm:prSet phldrT="[Text]" custT="1"/>
      <dgm:spPr>
        <a:solidFill>
          <a:srgbClr val="0070C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smtClean="0">
              <a:latin typeface="+mn-lt"/>
            </a:rPr>
            <a:t>Why Create Infographics?</a:t>
          </a:r>
          <a:endParaRPr lang="en-IN" sz="2400" b="1" dirty="0">
            <a:latin typeface="+mn-lt"/>
          </a:endParaRPr>
        </a:p>
      </dgm:t>
    </dgm:pt>
    <dgm:pt modelId="{91125182-7D09-47FE-93A3-2AFAFDBB571D}" type="parTrans" cxnId="{B08F8614-A64F-411A-9AEB-3A54919E7D98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02C0D2EA-0C1B-439B-8140-1D0982103ED2}" type="sibTrans" cxnId="{B08F8614-A64F-411A-9AEB-3A54919E7D98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25937049-AD32-4004-ADEA-C957F6E08105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IN" sz="1800" dirty="0" smtClean="0">
              <a:latin typeface="+mn-lt"/>
            </a:rPr>
            <a:t>Infographics drive 250% more traffic to websites than ordinary posts with pictures</a:t>
          </a:r>
          <a:endParaRPr lang="en-IN" sz="1800" dirty="0">
            <a:latin typeface="+mn-lt"/>
          </a:endParaRPr>
        </a:p>
      </dgm:t>
    </dgm:pt>
    <dgm:pt modelId="{2E017BDC-4578-4C63-AFBE-889C3DAC5891}" type="parTrans" cxnId="{56B3E7E6-9857-4C8B-863A-E5EDD6CA818B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789F296B-060A-43AE-9A6B-F23BD9BD88F7}" type="sibTrans" cxnId="{56B3E7E6-9857-4C8B-863A-E5EDD6CA818B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910988B9-2712-4BAB-B822-FD2A3027E333}">
      <dgm:prSet phldrT="[Text]" custT="1"/>
      <dgm:spPr>
        <a:solidFill>
          <a:srgbClr val="0070C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smtClean="0">
              <a:latin typeface="+mn-lt"/>
            </a:rPr>
            <a:t>Infographic Sharing Platforms</a:t>
          </a:r>
          <a:r>
            <a:rPr lang="en-US" sz="2000" dirty="0" smtClean="0">
              <a:latin typeface="+mn-lt"/>
            </a:rPr>
            <a:t>:</a:t>
          </a:r>
          <a:endParaRPr lang="en-IN" sz="2000" dirty="0">
            <a:latin typeface="+mn-lt"/>
          </a:endParaRPr>
        </a:p>
      </dgm:t>
    </dgm:pt>
    <dgm:pt modelId="{FEF9F452-0D66-43C2-86CA-610AD6F67744}" type="parTrans" cxnId="{339DFF9C-F80B-4C4B-9443-3559D2B1E11D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7F970082-7216-4826-A072-F2B260B1C97D}" type="sibTrans" cxnId="{339DFF9C-F80B-4C4B-9443-3559D2B1E11D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76BB02FB-B835-4A45-A27D-77DE7A55F9EE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IN" sz="1800" dirty="0" smtClean="0">
              <a:latin typeface="+mn-lt"/>
            </a:rPr>
            <a:t>Facebook</a:t>
          </a:r>
          <a:endParaRPr lang="en-IN" sz="1800" dirty="0">
            <a:latin typeface="+mn-lt"/>
          </a:endParaRPr>
        </a:p>
      </dgm:t>
    </dgm:pt>
    <dgm:pt modelId="{FF15BF0F-030A-42D3-8CC2-8AACEA5C6F31}" type="parTrans" cxnId="{C4D97AC0-252F-4B19-AD88-0C1F5ACAFC5B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81CC50A2-E021-486C-99CD-FDB4E990F315}" type="sibTrans" cxnId="{C4D97AC0-252F-4B19-AD88-0C1F5ACAFC5B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8CC27208-F95B-4463-99A7-4C5CF543F6DA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IN" sz="1800" dirty="0" err="1" smtClean="0">
              <a:latin typeface="+mn-lt"/>
            </a:rPr>
            <a:t>Infographics</a:t>
          </a:r>
          <a:r>
            <a:rPr lang="en-IN" sz="1800" dirty="0" smtClean="0">
              <a:latin typeface="+mn-lt"/>
            </a:rPr>
            <a:t> are 40 times more likely to get shared </a:t>
          </a:r>
          <a:endParaRPr lang="en-IN" sz="1800" dirty="0">
            <a:latin typeface="+mn-lt"/>
          </a:endParaRPr>
        </a:p>
      </dgm:t>
    </dgm:pt>
    <dgm:pt modelId="{E5C04CD1-5D11-46A8-A36E-30672D954341}" type="parTrans" cxnId="{FAE85266-BA2A-4832-90A2-51FC73C3DF31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62DFCE00-39B1-4A21-B1B0-BB781C8886AE}" type="sibTrans" cxnId="{FAE85266-BA2A-4832-90A2-51FC73C3DF31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AE50C8AD-2129-48DD-9DFB-4F6A600385C4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IN" sz="1800" dirty="0" smtClean="0">
              <a:latin typeface="+mn-lt"/>
            </a:rPr>
            <a:t>On an average, Infographics get 832% more </a:t>
          </a:r>
          <a:r>
            <a:rPr lang="en-IN" sz="1800" dirty="0" err="1" smtClean="0">
              <a:latin typeface="+mn-lt"/>
            </a:rPr>
            <a:t>retweets</a:t>
          </a:r>
          <a:endParaRPr lang="en-IN" sz="1800" dirty="0">
            <a:latin typeface="+mn-lt"/>
          </a:endParaRPr>
        </a:p>
      </dgm:t>
    </dgm:pt>
    <dgm:pt modelId="{0DBD8357-F01E-4469-B0CA-0F6A951FAB16}" type="parTrans" cxnId="{113DC737-D3DA-4D75-9B1A-BB03C03AFE0A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0CBF6F80-1F5B-427B-AFDF-4A00046CAA11}" type="sibTrans" cxnId="{113DC737-D3DA-4D75-9B1A-BB03C03AFE0A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9A4DE2F6-5C69-4836-8541-0FD5A8475C3D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IN" sz="1800" dirty="0" smtClean="0">
              <a:latin typeface="+mn-lt"/>
            </a:rPr>
            <a:t>Twitter</a:t>
          </a:r>
          <a:endParaRPr lang="en-IN" sz="1800" dirty="0">
            <a:latin typeface="+mn-lt"/>
          </a:endParaRPr>
        </a:p>
      </dgm:t>
    </dgm:pt>
    <dgm:pt modelId="{B75C3A3F-24D4-4038-AF42-C9996FA4962C}" type="parTrans" cxnId="{AA5C024B-26D0-4316-A2F4-3D9482C0445E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73BDB7AE-1D7C-4C2E-85BA-DB40397275A3}" type="sibTrans" cxnId="{AA5C024B-26D0-4316-A2F4-3D9482C0445E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EEDE51B5-F65F-41B3-AC71-369C8A16280E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IN" sz="1800" dirty="0" smtClean="0">
              <a:latin typeface="+mn-lt"/>
            </a:rPr>
            <a:t>Website</a:t>
          </a:r>
          <a:endParaRPr lang="en-IN" sz="1800" dirty="0">
            <a:latin typeface="+mn-lt"/>
          </a:endParaRPr>
        </a:p>
      </dgm:t>
    </dgm:pt>
    <dgm:pt modelId="{7120B35F-ED54-417E-B3E9-3CA4BE028349}" type="parTrans" cxnId="{8D4BDD6F-5250-456E-9CF8-E6C7439E64F0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5C8EF6FF-05FA-4604-B2CF-A7903B894C65}" type="sibTrans" cxnId="{8D4BDD6F-5250-456E-9CF8-E6C7439E64F0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56D05BE3-2E21-4D8C-BE56-BE109CC4B675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IN" sz="1800" dirty="0" smtClean="0">
              <a:latin typeface="+mn-lt"/>
            </a:rPr>
            <a:t>Infographic sharing websites like visual.ly,</a:t>
          </a:r>
          <a:endParaRPr lang="en-IN" sz="1800" dirty="0">
            <a:latin typeface="+mn-lt"/>
          </a:endParaRPr>
        </a:p>
      </dgm:t>
    </dgm:pt>
    <dgm:pt modelId="{E21E68BE-5A9C-41B0-BD65-0C96656F1F7C}" type="parTrans" cxnId="{D137FE54-C6CF-4FC5-ADFF-8328D3B36600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3F84C1C3-ABE1-47A6-892E-A5E1468DCCA6}" type="sibTrans" cxnId="{D137FE54-C6CF-4FC5-ADFF-8328D3B36600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608B616D-0BDC-4755-9021-BCC83347F964}">
      <dgm:prSet phldrT="[Text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IN" sz="1800" dirty="0" smtClean="0">
              <a:latin typeface="+mn-lt"/>
            </a:rPr>
            <a:t>As an add-on with press releases</a:t>
          </a:r>
          <a:endParaRPr lang="en-IN" sz="1800" dirty="0">
            <a:latin typeface="+mn-lt"/>
          </a:endParaRPr>
        </a:p>
      </dgm:t>
    </dgm:pt>
    <dgm:pt modelId="{EA880EE3-AAF2-4A58-8CE9-0EC4D0AA0C7B}" type="parTrans" cxnId="{C7EC6F28-5C59-4C81-9C0C-8CE9B71DBA9D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BEF320D6-6D00-4026-BD47-2EA3B74D70AB}" type="sibTrans" cxnId="{C7EC6F28-5C59-4C81-9C0C-8CE9B71DBA9D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8D075FDC-94CF-465A-AB5D-316DAC432EC4}" type="pres">
      <dgm:prSet presAssocID="{4B40F2B8-4E79-412C-8AAD-F1C21C5E9D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B727CAA-7E3B-4CEF-B42C-B55FB84D9F01}" type="pres">
      <dgm:prSet presAssocID="{9901B085-2C4B-4B96-A5EE-4D48769021DD}" presName="composite" presStyleCnt="0"/>
      <dgm:spPr/>
    </dgm:pt>
    <dgm:pt modelId="{2AC2CAE7-2403-47AC-A93C-FA0BDBD3B3A4}" type="pres">
      <dgm:prSet presAssocID="{9901B085-2C4B-4B96-A5EE-4D48769021DD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9513396-60C0-4FB6-83B5-64077B975363}" type="pres">
      <dgm:prSet presAssocID="{9901B085-2C4B-4B96-A5EE-4D48769021DD}" presName="desTx" presStyleLbl="alignAccFollowNode1" presStyleIdx="0" presStyleCnt="2" custScaleY="100000" custLinFactNeighborX="-196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10A5E6-0356-4D4B-8C7E-6C866CCC6CF4}" type="pres">
      <dgm:prSet presAssocID="{02C0D2EA-0C1B-439B-8140-1D0982103ED2}" presName="space" presStyleCnt="0"/>
      <dgm:spPr/>
    </dgm:pt>
    <dgm:pt modelId="{F7B144FF-0D97-44C9-B58B-09C3703EB3CD}" type="pres">
      <dgm:prSet presAssocID="{910988B9-2712-4BAB-B822-FD2A3027E333}" presName="composite" presStyleCnt="0"/>
      <dgm:spPr/>
    </dgm:pt>
    <dgm:pt modelId="{3D9D14DD-3AE4-4F16-AA8B-24E4F1456458}" type="pres">
      <dgm:prSet presAssocID="{910988B9-2712-4BAB-B822-FD2A3027E333}" presName="parTx" presStyleLbl="alignNode1" presStyleIdx="1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2DEE760-31FC-4823-A6E6-BC56A9EFED2E}" type="pres">
      <dgm:prSet presAssocID="{910988B9-2712-4BAB-B822-FD2A3027E333}" presName="desTx" presStyleLbl="alignAccFollowNode1" presStyleIdx="1" presStyleCnt="2" custLinFactNeighborY="3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A5C024B-26D0-4316-A2F4-3D9482C0445E}" srcId="{910988B9-2712-4BAB-B822-FD2A3027E333}" destId="{9A4DE2F6-5C69-4836-8541-0FD5A8475C3D}" srcOrd="1" destOrd="0" parTransId="{B75C3A3F-24D4-4038-AF42-C9996FA4962C}" sibTransId="{73BDB7AE-1D7C-4C2E-85BA-DB40397275A3}"/>
    <dgm:cxn modelId="{56B3E7E6-9857-4C8B-863A-E5EDD6CA818B}" srcId="{9901B085-2C4B-4B96-A5EE-4D48769021DD}" destId="{25937049-AD32-4004-ADEA-C957F6E08105}" srcOrd="0" destOrd="0" parTransId="{2E017BDC-4578-4C63-AFBE-889C3DAC5891}" sibTransId="{789F296B-060A-43AE-9A6B-F23BD9BD88F7}"/>
    <dgm:cxn modelId="{0FA8E16E-1C5A-4A0F-9C04-BB2FBC54AAB2}" type="presOf" srcId="{9901B085-2C4B-4B96-A5EE-4D48769021DD}" destId="{2AC2CAE7-2403-47AC-A93C-FA0BDBD3B3A4}" srcOrd="0" destOrd="0" presId="urn:microsoft.com/office/officeart/2005/8/layout/hList1"/>
    <dgm:cxn modelId="{B58E3840-FC96-47E4-9A71-1532016614A9}" type="presOf" srcId="{910988B9-2712-4BAB-B822-FD2A3027E333}" destId="{3D9D14DD-3AE4-4F16-AA8B-24E4F1456458}" srcOrd="0" destOrd="0" presId="urn:microsoft.com/office/officeart/2005/8/layout/hList1"/>
    <dgm:cxn modelId="{C4D97AC0-252F-4B19-AD88-0C1F5ACAFC5B}" srcId="{910988B9-2712-4BAB-B822-FD2A3027E333}" destId="{76BB02FB-B835-4A45-A27D-77DE7A55F9EE}" srcOrd="0" destOrd="0" parTransId="{FF15BF0F-030A-42D3-8CC2-8AACEA5C6F31}" sibTransId="{81CC50A2-E021-486C-99CD-FDB4E990F315}"/>
    <dgm:cxn modelId="{113DC737-D3DA-4D75-9B1A-BB03C03AFE0A}" srcId="{9901B085-2C4B-4B96-A5EE-4D48769021DD}" destId="{AE50C8AD-2129-48DD-9DFB-4F6A600385C4}" srcOrd="2" destOrd="0" parTransId="{0DBD8357-F01E-4469-B0CA-0F6A951FAB16}" sibTransId="{0CBF6F80-1F5B-427B-AFDF-4A00046CAA11}"/>
    <dgm:cxn modelId="{16DAEEF4-7F0C-4902-84DE-72BCB731CAC7}" type="presOf" srcId="{4B40F2B8-4E79-412C-8AAD-F1C21C5E9D8F}" destId="{8D075FDC-94CF-465A-AB5D-316DAC432EC4}" srcOrd="0" destOrd="0" presId="urn:microsoft.com/office/officeart/2005/8/layout/hList1"/>
    <dgm:cxn modelId="{C7EC6F28-5C59-4C81-9C0C-8CE9B71DBA9D}" srcId="{910988B9-2712-4BAB-B822-FD2A3027E333}" destId="{608B616D-0BDC-4755-9021-BCC83347F964}" srcOrd="4" destOrd="0" parTransId="{EA880EE3-AAF2-4A58-8CE9-0EC4D0AA0C7B}" sibTransId="{BEF320D6-6D00-4026-BD47-2EA3B74D70AB}"/>
    <dgm:cxn modelId="{64CBE017-57BC-4B09-9A44-73EFE23BF2F8}" type="presOf" srcId="{EEDE51B5-F65F-41B3-AC71-369C8A16280E}" destId="{22DEE760-31FC-4823-A6E6-BC56A9EFED2E}" srcOrd="0" destOrd="2" presId="urn:microsoft.com/office/officeart/2005/8/layout/hList1"/>
    <dgm:cxn modelId="{4D8E548E-165B-4A92-B290-FD5FA0F8C55E}" type="presOf" srcId="{8CC27208-F95B-4463-99A7-4C5CF543F6DA}" destId="{F9513396-60C0-4FB6-83B5-64077B975363}" srcOrd="0" destOrd="1" presId="urn:microsoft.com/office/officeart/2005/8/layout/hList1"/>
    <dgm:cxn modelId="{3C83EEB9-617B-4AD3-A428-1F9E2F6A1BEE}" type="presOf" srcId="{56D05BE3-2E21-4D8C-BE56-BE109CC4B675}" destId="{22DEE760-31FC-4823-A6E6-BC56A9EFED2E}" srcOrd="0" destOrd="3" presId="urn:microsoft.com/office/officeart/2005/8/layout/hList1"/>
    <dgm:cxn modelId="{AAA23FC0-C78E-4B7E-8045-2D73D6BBC780}" type="presOf" srcId="{76BB02FB-B835-4A45-A27D-77DE7A55F9EE}" destId="{22DEE760-31FC-4823-A6E6-BC56A9EFED2E}" srcOrd="0" destOrd="0" presId="urn:microsoft.com/office/officeart/2005/8/layout/hList1"/>
    <dgm:cxn modelId="{8D4BDD6F-5250-456E-9CF8-E6C7439E64F0}" srcId="{910988B9-2712-4BAB-B822-FD2A3027E333}" destId="{EEDE51B5-F65F-41B3-AC71-369C8A16280E}" srcOrd="2" destOrd="0" parTransId="{7120B35F-ED54-417E-B3E9-3CA4BE028349}" sibTransId="{5C8EF6FF-05FA-4604-B2CF-A7903B894C65}"/>
    <dgm:cxn modelId="{B08F8614-A64F-411A-9AEB-3A54919E7D98}" srcId="{4B40F2B8-4E79-412C-8AAD-F1C21C5E9D8F}" destId="{9901B085-2C4B-4B96-A5EE-4D48769021DD}" srcOrd="0" destOrd="0" parTransId="{91125182-7D09-47FE-93A3-2AFAFDBB571D}" sibTransId="{02C0D2EA-0C1B-439B-8140-1D0982103ED2}"/>
    <dgm:cxn modelId="{0434A73F-3F72-4BC4-A2D9-E13E921CDBD7}" type="presOf" srcId="{AE50C8AD-2129-48DD-9DFB-4F6A600385C4}" destId="{F9513396-60C0-4FB6-83B5-64077B975363}" srcOrd="0" destOrd="2" presId="urn:microsoft.com/office/officeart/2005/8/layout/hList1"/>
    <dgm:cxn modelId="{D137FE54-C6CF-4FC5-ADFF-8328D3B36600}" srcId="{910988B9-2712-4BAB-B822-FD2A3027E333}" destId="{56D05BE3-2E21-4D8C-BE56-BE109CC4B675}" srcOrd="3" destOrd="0" parTransId="{E21E68BE-5A9C-41B0-BD65-0C96656F1F7C}" sibTransId="{3F84C1C3-ABE1-47A6-892E-A5E1468DCCA6}"/>
    <dgm:cxn modelId="{FA48EA14-ABED-4D66-AC84-2D92F82872D3}" type="presOf" srcId="{9A4DE2F6-5C69-4836-8541-0FD5A8475C3D}" destId="{22DEE760-31FC-4823-A6E6-BC56A9EFED2E}" srcOrd="0" destOrd="1" presId="urn:microsoft.com/office/officeart/2005/8/layout/hList1"/>
    <dgm:cxn modelId="{339DFF9C-F80B-4C4B-9443-3559D2B1E11D}" srcId="{4B40F2B8-4E79-412C-8AAD-F1C21C5E9D8F}" destId="{910988B9-2712-4BAB-B822-FD2A3027E333}" srcOrd="1" destOrd="0" parTransId="{FEF9F452-0D66-43C2-86CA-610AD6F67744}" sibTransId="{7F970082-7216-4826-A072-F2B260B1C97D}"/>
    <dgm:cxn modelId="{0ECF5668-D04B-46AE-B79E-EE3670479A79}" type="presOf" srcId="{608B616D-0BDC-4755-9021-BCC83347F964}" destId="{22DEE760-31FC-4823-A6E6-BC56A9EFED2E}" srcOrd="0" destOrd="4" presId="urn:microsoft.com/office/officeart/2005/8/layout/hList1"/>
    <dgm:cxn modelId="{E10A0BF7-EF78-4B16-813F-7CA3E74F3489}" type="presOf" srcId="{25937049-AD32-4004-ADEA-C957F6E08105}" destId="{F9513396-60C0-4FB6-83B5-64077B975363}" srcOrd="0" destOrd="0" presId="urn:microsoft.com/office/officeart/2005/8/layout/hList1"/>
    <dgm:cxn modelId="{FAE85266-BA2A-4832-90A2-51FC73C3DF31}" srcId="{9901B085-2C4B-4B96-A5EE-4D48769021DD}" destId="{8CC27208-F95B-4463-99A7-4C5CF543F6DA}" srcOrd="1" destOrd="0" parTransId="{E5C04CD1-5D11-46A8-A36E-30672D954341}" sibTransId="{62DFCE00-39B1-4A21-B1B0-BB781C8886AE}"/>
    <dgm:cxn modelId="{EF946272-C9BA-4595-B3EC-0BB8652D8269}" type="presParOf" srcId="{8D075FDC-94CF-465A-AB5D-316DAC432EC4}" destId="{CB727CAA-7E3B-4CEF-B42C-B55FB84D9F01}" srcOrd="0" destOrd="0" presId="urn:microsoft.com/office/officeart/2005/8/layout/hList1"/>
    <dgm:cxn modelId="{9DA5E115-677A-45B4-9557-85299BD8FD4D}" type="presParOf" srcId="{CB727CAA-7E3B-4CEF-B42C-B55FB84D9F01}" destId="{2AC2CAE7-2403-47AC-A93C-FA0BDBD3B3A4}" srcOrd="0" destOrd="0" presId="urn:microsoft.com/office/officeart/2005/8/layout/hList1"/>
    <dgm:cxn modelId="{8D013FA7-1080-46F1-9CEC-63D140D9F5AB}" type="presParOf" srcId="{CB727CAA-7E3B-4CEF-B42C-B55FB84D9F01}" destId="{F9513396-60C0-4FB6-83B5-64077B975363}" srcOrd="1" destOrd="0" presId="urn:microsoft.com/office/officeart/2005/8/layout/hList1"/>
    <dgm:cxn modelId="{35571524-13C8-4C10-8C7A-49A77678AC2F}" type="presParOf" srcId="{8D075FDC-94CF-465A-AB5D-316DAC432EC4}" destId="{7D10A5E6-0356-4D4B-8C7E-6C866CCC6CF4}" srcOrd="1" destOrd="0" presId="urn:microsoft.com/office/officeart/2005/8/layout/hList1"/>
    <dgm:cxn modelId="{BF4538E0-313E-4079-8BC4-7BCDB49F8316}" type="presParOf" srcId="{8D075FDC-94CF-465A-AB5D-316DAC432EC4}" destId="{F7B144FF-0D97-44C9-B58B-09C3703EB3CD}" srcOrd="2" destOrd="0" presId="urn:microsoft.com/office/officeart/2005/8/layout/hList1"/>
    <dgm:cxn modelId="{760599E6-7593-4D49-9CB4-CC4F2AF838B9}" type="presParOf" srcId="{F7B144FF-0D97-44C9-B58B-09C3703EB3CD}" destId="{3D9D14DD-3AE4-4F16-AA8B-24E4F1456458}" srcOrd="0" destOrd="0" presId="urn:microsoft.com/office/officeart/2005/8/layout/hList1"/>
    <dgm:cxn modelId="{726E3B09-B6A5-4707-87FC-32279D1F6B9C}" type="presParOf" srcId="{F7B144FF-0D97-44C9-B58B-09C3703EB3CD}" destId="{22DEE760-31FC-4823-A6E6-BC56A9EFED2E}" srcOrd="1" destOrd="0" presId="urn:microsoft.com/office/officeart/2005/8/layout/h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5E0847-6D43-4AB8-8669-F6187ACDCE47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32525B7-7389-4F29-995A-7FE482A54B30}">
      <dgm:prSet phldrT="[Text]"/>
      <dgm:spPr>
        <a:solidFill>
          <a:schemeClr val="bg1">
            <a:alpha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Online reputation management</a:t>
          </a:r>
          <a:endParaRPr lang="en-US" dirty="0"/>
        </a:p>
      </dgm:t>
    </dgm:pt>
    <dgm:pt modelId="{9CC6773F-B5F4-4809-AD94-D59412E044E7}" type="parTrans" cxnId="{B6477FFB-A232-479A-94F1-2A2976F86AE4}">
      <dgm:prSet/>
      <dgm:spPr/>
      <dgm:t>
        <a:bodyPr/>
        <a:lstStyle/>
        <a:p>
          <a:endParaRPr lang="en-US"/>
        </a:p>
      </dgm:t>
    </dgm:pt>
    <dgm:pt modelId="{AB87216B-DB43-42C1-B0F5-168DA8B45FE8}" type="sibTrans" cxnId="{B6477FFB-A232-479A-94F1-2A2976F86AE4}">
      <dgm:prSet/>
      <dgm:spPr/>
      <dgm:t>
        <a:bodyPr/>
        <a:lstStyle/>
        <a:p>
          <a:endParaRPr lang="en-US"/>
        </a:p>
      </dgm:t>
    </dgm:pt>
    <dgm:pt modelId="{AFC7EA4C-A241-401C-93A9-902DB4773EEA}">
      <dgm:prSet phldrT="[Text]"/>
      <dgm:spPr>
        <a:solidFill>
          <a:srgbClr val="C00000">
            <a:alpha val="99000"/>
          </a:srgbClr>
        </a:solidFill>
      </dgm:spPr>
      <dgm:t>
        <a:bodyPr/>
        <a:lstStyle/>
        <a:p>
          <a:r>
            <a:rPr lang="en-US" dirty="0" smtClean="0"/>
            <a:t>Blog posts</a:t>
          </a:r>
          <a:endParaRPr lang="en-US" dirty="0"/>
        </a:p>
      </dgm:t>
    </dgm:pt>
    <dgm:pt modelId="{560DAEDB-208E-4B56-8B81-36981AEB5CCD}" type="parTrans" cxnId="{5BE1A4B7-013C-4269-BDEC-5906336C6BB9}">
      <dgm:prSet/>
      <dgm:spPr/>
      <dgm:t>
        <a:bodyPr/>
        <a:lstStyle/>
        <a:p>
          <a:endParaRPr lang="en-US"/>
        </a:p>
      </dgm:t>
    </dgm:pt>
    <dgm:pt modelId="{9B6D3637-5EA9-4DED-8ADF-708DAAB7C8FB}" type="sibTrans" cxnId="{5BE1A4B7-013C-4269-BDEC-5906336C6BB9}">
      <dgm:prSet/>
      <dgm:spPr/>
      <dgm:t>
        <a:bodyPr/>
        <a:lstStyle/>
        <a:p>
          <a:endParaRPr lang="en-US"/>
        </a:p>
      </dgm:t>
    </dgm:pt>
    <dgm:pt modelId="{B29C7E2F-7D1B-4145-9CB2-E46C5EAA032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Forums</a:t>
          </a:r>
          <a:endParaRPr lang="en-US" dirty="0"/>
        </a:p>
      </dgm:t>
    </dgm:pt>
    <dgm:pt modelId="{18974B30-F006-45A6-A8D6-6E7442A3F3EB}" type="parTrans" cxnId="{04CA3BD7-58E6-4F97-9FEB-C895791CD2D7}">
      <dgm:prSet/>
      <dgm:spPr/>
      <dgm:t>
        <a:bodyPr/>
        <a:lstStyle/>
        <a:p>
          <a:endParaRPr lang="en-US"/>
        </a:p>
      </dgm:t>
    </dgm:pt>
    <dgm:pt modelId="{33A770E0-E304-4740-BA9B-B6751579905E}" type="sibTrans" cxnId="{04CA3BD7-58E6-4F97-9FEB-C895791CD2D7}">
      <dgm:prSet/>
      <dgm:spPr/>
      <dgm:t>
        <a:bodyPr/>
        <a:lstStyle/>
        <a:p>
          <a:endParaRPr lang="en-US"/>
        </a:p>
      </dgm:t>
    </dgm:pt>
    <dgm:pt modelId="{E6C1682A-D035-4C40-98C5-EE7E0AC82409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Review sites</a:t>
          </a:r>
          <a:endParaRPr lang="en-US" dirty="0"/>
        </a:p>
      </dgm:t>
    </dgm:pt>
    <dgm:pt modelId="{4BE23491-40EA-4C6B-A0FA-4B6A546C505D}" type="parTrans" cxnId="{5F293049-5BF1-4892-8EDD-C263D6143781}">
      <dgm:prSet/>
      <dgm:spPr/>
      <dgm:t>
        <a:bodyPr/>
        <a:lstStyle/>
        <a:p>
          <a:endParaRPr lang="en-US"/>
        </a:p>
      </dgm:t>
    </dgm:pt>
    <dgm:pt modelId="{29E36316-FFB4-4503-BF8F-BDB71C5CA789}" type="sibTrans" cxnId="{5F293049-5BF1-4892-8EDD-C263D6143781}">
      <dgm:prSet/>
      <dgm:spPr/>
      <dgm:t>
        <a:bodyPr/>
        <a:lstStyle/>
        <a:p>
          <a:endParaRPr lang="en-US"/>
        </a:p>
      </dgm:t>
    </dgm:pt>
    <dgm:pt modelId="{6B2947A2-79AE-4AD5-A869-74930C6CE04C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Social media sites</a:t>
          </a:r>
          <a:endParaRPr lang="en-US" dirty="0"/>
        </a:p>
      </dgm:t>
    </dgm:pt>
    <dgm:pt modelId="{9C3B0917-117C-47A8-9F93-05D7FC0DF29B}" type="parTrans" cxnId="{4AB75138-66BE-410D-B5E1-949C9A3CB37A}">
      <dgm:prSet/>
      <dgm:spPr/>
      <dgm:t>
        <a:bodyPr/>
        <a:lstStyle/>
        <a:p>
          <a:endParaRPr lang="en-US"/>
        </a:p>
      </dgm:t>
    </dgm:pt>
    <dgm:pt modelId="{3E8F0FB9-8E02-4C83-B2BA-10AA98B09F77}" type="sibTrans" cxnId="{4AB75138-66BE-410D-B5E1-949C9A3CB37A}">
      <dgm:prSet/>
      <dgm:spPr/>
      <dgm:t>
        <a:bodyPr/>
        <a:lstStyle/>
        <a:p>
          <a:endParaRPr lang="en-US"/>
        </a:p>
      </dgm:t>
    </dgm:pt>
    <dgm:pt modelId="{02F4DEB6-B7B6-4FAE-A577-4CCFCB01ABA1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Press releases</a:t>
          </a:r>
          <a:endParaRPr lang="en-US" dirty="0"/>
        </a:p>
      </dgm:t>
    </dgm:pt>
    <dgm:pt modelId="{0FB94292-2DB7-4444-B5F5-F2762D1A7970}" type="parTrans" cxnId="{5D373EE2-7F34-4C66-A400-595149E4E397}">
      <dgm:prSet/>
      <dgm:spPr/>
      <dgm:t>
        <a:bodyPr/>
        <a:lstStyle/>
        <a:p>
          <a:endParaRPr lang="en-US"/>
        </a:p>
      </dgm:t>
    </dgm:pt>
    <dgm:pt modelId="{2D01FC87-5DB7-4D93-917C-FD4F84B17F7E}" type="sibTrans" cxnId="{5D373EE2-7F34-4C66-A400-595149E4E397}">
      <dgm:prSet/>
      <dgm:spPr/>
      <dgm:t>
        <a:bodyPr/>
        <a:lstStyle/>
        <a:p>
          <a:endParaRPr lang="en-US"/>
        </a:p>
      </dgm:t>
    </dgm:pt>
    <dgm:pt modelId="{4BE8BC09-F922-4D83-85CB-FE099335145F}" type="pres">
      <dgm:prSet presAssocID="{0F5E0847-6D43-4AB8-8669-F6187ACDCE4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0547F0-D702-40E4-B11E-2CE5205DDB8A}" type="pres">
      <dgm:prSet presAssocID="{0F5E0847-6D43-4AB8-8669-F6187ACDCE47}" presName="radial" presStyleCnt="0">
        <dgm:presLayoutVars>
          <dgm:animLvl val="ctr"/>
        </dgm:presLayoutVars>
      </dgm:prSet>
      <dgm:spPr/>
    </dgm:pt>
    <dgm:pt modelId="{A2F6D3C9-FA74-4FEF-834D-F7A24618A58F}" type="pres">
      <dgm:prSet presAssocID="{B32525B7-7389-4F29-995A-7FE482A54B30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6A22711A-213F-4C46-BBFF-0195BC9D06EF}" type="pres">
      <dgm:prSet presAssocID="{AFC7EA4C-A241-401C-93A9-902DB4773EEA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DAF9C-3073-4CA6-AD6C-3B88AAAC440A}" type="pres">
      <dgm:prSet presAssocID="{B29C7E2F-7D1B-4145-9CB2-E46C5EAA0320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77E7A-D17E-4CB7-8884-5E1B8C3052C7}" type="pres">
      <dgm:prSet presAssocID="{02F4DEB6-B7B6-4FAE-A577-4CCFCB01ABA1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94289-FDE2-41B8-8557-2EA5B9119979}" type="pres">
      <dgm:prSet presAssocID="{E6C1682A-D035-4C40-98C5-EE7E0AC82409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85F83-81C5-44A0-A9A8-7ABB3E79901C}" type="pres">
      <dgm:prSet presAssocID="{6B2947A2-79AE-4AD5-A869-74930C6CE04C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293049-5BF1-4892-8EDD-C263D6143781}" srcId="{B32525B7-7389-4F29-995A-7FE482A54B30}" destId="{E6C1682A-D035-4C40-98C5-EE7E0AC82409}" srcOrd="3" destOrd="0" parTransId="{4BE23491-40EA-4C6B-A0FA-4B6A546C505D}" sibTransId="{29E36316-FFB4-4503-BF8F-BDB71C5CA789}"/>
    <dgm:cxn modelId="{EF9EA83F-F570-477E-941E-06F85A7A9903}" type="presOf" srcId="{02F4DEB6-B7B6-4FAE-A577-4CCFCB01ABA1}" destId="{0BA77E7A-D17E-4CB7-8884-5E1B8C3052C7}" srcOrd="0" destOrd="0" presId="urn:microsoft.com/office/officeart/2005/8/layout/radial3"/>
    <dgm:cxn modelId="{5BE1A4B7-013C-4269-BDEC-5906336C6BB9}" srcId="{B32525B7-7389-4F29-995A-7FE482A54B30}" destId="{AFC7EA4C-A241-401C-93A9-902DB4773EEA}" srcOrd="0" destOrd="0" parTransId="{560DAEDB-208E-4B56-8B81-36981AEB5CCD}" sibTransId="{9B6D3637-5EA9-4DED-8ADF-708DAAB7C8FB}"/>
    <dgm:cxn modelId="{C61EFBD7-FAB9-4DD4-9A92-3B5CDD51D0AF}" type="presOf" srcId="{E6C1682A-D035-4C40-98C5-EE7E0AC82409}" destId="{BCD94289-FDE2-41B8-8557-2EA5B9119979}" srcOrd="0" destOrd="0" presId="urn:microsoft.com/office/officeart/2005/8/layout/radial3"/>
    <dgm:cxn modelId="{491A13D0-87CD-4EDF-9DB9-944BC93A3C2A}" type="presOf" srcId="{AFC7EA4C-A241-401C-93A9-902DB4773EEA}" destId="{6A22711A-213F-4C46-BBFF-0195BC9D06EF}" srcOrd="0" destOrd="0" presId="urn:microsoft.com/office/officeart/2005/8/layout/radial3"/>
    <dgm:cxn modelId="{4AB75138-66BE-410D-B5E1-949C9A3CB37A}" srcId="{B32525B7-7389-4F29-995A-7FE482A54B30}" destId="{6B2947A2-79AE-4AD5-A869-74930C6CE04C}" srcOrd="4" destOrd="0" parTransId="{9C3B0917-117C-47A8-9F93-05D7FC0DF29B}" sibTransId="{3E8F0FB9-8E02-4C83-B2BA-10AA98B09F77}"/>
    <dgm:cxn modelId="{5D373EE2-7F34-4C66-A400-595149E4E397}" srcId="{B32525B7-7389-4F29-995A-7FE482A54B30}" destId="{02F4DEB6-B7B6-4FAE-A577-4CCFCB01ABA1}" srcOrd="2" destOrd="0" parTransId="{0FB94292-2DB7-4444-B5F5-F2762D1A7970}" sibTransId="{2D01FC87-5DB7-4D93-917C-FD4F84B17F7E}"/>
    <dgm:cxn modelId="{7477E1DB-4237-409B-A3B5-0304AC1D8447}" type="presOf" srcId="{0F5E0847-6D43-4AB8-8669-F6187ACDCE47}" destId="{4BE8BC09-F922-4D83-85CB-FE099335145F}" srcOrd="0" destOrd="0" presId="urn:microsoft.com/office/officeart/2005/8/layout/radial3"/>
    <dgm:cxn modelId="{C0CFDB0F-D664-4703-A390-CA6F94ECD61A}" type="presOf" srcId="{B29C7E2F-7D1B-4145-9CB2-E46C5EAA0320}" destId="{A14DAF9C-3073-4CA6-AD6C-3B88AAAC440A}" srcOrd="0" destOrd="0" presId="urn:microsoft.com/office/officeart/2005/8/layout/radial3"/>
    <dgm:cxn modelId="{04CA3BD7-58E6-4F97-9FEB-C895791CD2D7}" srcId="{B32525B7-7389-4F29-995A-7FE482A54B30}" destId="{B29C7E2F-7D1B-4145-9CB2-E46C5EAA0320}" srcOrd="1" destOrd="0" parTransId="{18974B30-F006-45A6-A8D6-6E7442A3F3EB}" sibTransId="{33A770E0-E304-4740-BA9B-B6751579905E}"/>
    <dgm:cxn modelId="{BF09842A-2784-4265-A27B-9D40D009045F}" type="presOf" srcId="{6B2947A2-79AE-4AD5-A869-74930C6CE04C}" destId="{45285F83-81C5-44A0-A9A8-7ABB3E79901C}" srcOrd="0" destOrd="0" presId="urn:microsoft.com/office/officeart/2005/8/layout/radial3"/>
    <dgm:cxn modelId="{B0145072-1FE7-418C-A1CD-2DAE3C8253E4}" type="presOf" srcId="{B32525B7-7389-4F29-995A-7FE482A54B30}" destId="{A2F6D3C9-FA74-4FEF-834D-F7A24618A58F}" srcOrd="0" destOrd="0" presId="urn:microsoft.com/office/officeart/2005/8/layout/radial3"/>
    <dgm:cxn modelId="{B6477FFB-A232-479A-94F1-2A2976F86AE4}" srcId="{0F5E0847-6D43-4AB8-8669-F6187ACDCE47}" destId="{B32525B7-7389-4F29-995A-7FE482A54B30}" srcOrd="0" destOrd="0" parTransId="{9CC6773F-B5F4-4809-AD94-D59412E044E7}" sibTransId="{AB87216B-DB43-42C1-B0F5-168DA8B45FE8}"/>
    <dgm:cxn modelId="{E756CB70-5A67-4992-9D41-61C75873EAF4}" type="presParOf" srcId="{4BE8BC09-F922-4D83-85CB-FE099335145F}" destId="{7D0547F0-D702-40E4-B11E-2CE5205DDB8A}" srcOrd="0" destOrd="0" presId="urn:microsoft.com/office/officeart/2005/8/layout/radial3"/>
    <dgm:cxn modelId="{E04CB740-FE27-4583-B6BF-13F2F8CEC24F}" type="presParOf" srcId="{7D0547F0-D702-40E4-B11E-2CE5205DDB8A}" destId="{A2F6D3C9-FA74-4FEF-834D-F7A24618A58F}" srcOrd="0" destOrd="0" presId="urn:microsoft.com/office/officeart/2005/8/layout/radial3"/>
    <dgm:cxn modelId="{B434B5CF-2B9B-4B5D-9F2F-680529DA2898}" type="presParOf" srcId="{7D0547F0-D702-40E4-B11E-2CE5205DDB8A}" destId="{6A22711A-213F-4C46-BBFF-0195BC9D06EF}" srcOrd="1" destOrd="0" presId="urn:microsoft.com/office/officeart/2005/8/layout/radial3"/>
    <dgm:cxn modelId="{7DAFC20D-1D5F-421F-A6DA-F92F004EE9B0}" type="presParOf" srcId="{7D0547F0-D702-40E4-B11E-2CE5205DDB8A}" destId="{A14DAF9C-3073-4CA6-AD6C-3B88AAAC440A}" srcOrd="2" destOrd="0" presId="urn:microsoft.com/office/officeart/2005/8/layout/radial3"/>
    <dgm:cxn modelId="{1BC0D9EE-6CD7-4C57-8B73-C2703063EF69}" type="presParOf" srcId="{7D0547F0-D702-40E4-B11E-2CE5205DDB8A}" destId="{0BA77E7A-D17E-4CB7-8884-5E1B8C3052C7}" srcOrd="3" destOrd="0" presId="urn:microsoft.com/office/officeart/2005/8/layout/radial3"/>
    <dgm:cxn modelId="{22BFEC01-BF70-41DC-B034-38BB1F6085B0}" type="presParOf" srcId="{7D0547F0-D702-40E4-B11E-2CE5205DDB8A}" destId="{BCD94289-FDE2-41B8-8557-2EA5B9119979}" srcOrd="4" destOrd="0" presId="urn:microsoft.com/office/officeart/2005/8/layout/radial3"/>
    <dgm:cxn modelId="{15750B3A-36A8-4957-AD55-1885CD3478EC}" type="presParOf" srcId="{7D0547F0-D702-40E4-B11E-2CE5205DDB8A}" destId="{45285F83-81C5-44A0-A9A8-7ABB3E79901C}" srcOrd="5" destOrd="0" presId="urn:microsoft.com/office/officeart/2005/8/layout/radial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0759B3-199D-4AB5-8F00-154FA5F3BDD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2C21682-92E9-4185-ABA3-D35FBF5827D7}">
      <dgm:prSet phldrT="[Text]"/>
      <dgm:spPr>
        <a:solidFill>
          <a:srgbClr val="0070C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Analyze the situation. Does the negative review have any merit?</a:t>
          </a:r>
          <a:endParaRPr lang="en-US" dirty="0"/>
        </a:p>
      </dgm:t>
    </dgm:pt>
    <dgm:pt modelId="{6DBF6780-9990-4C78-BCF0-B3A917FD8CA8}" type="parTrans" cxnId="{3CA16996-49A8-436F-95A2-489BAA4EEECA}">
      <dgm:prSet/>
      <dgm:spPr/>
      <dgm:t>
        <a:bodyPr/>
        <a:lstStyle/>
        <a:p>
          <a:endParaRPr lang="en-US"/>
        </a:p>
      </dgm:t>
    </dgm:pt>
    <dgm:pt modelId="{88E4951F-1F64-4909-B536-F02F4305124A}" type="sibTrans" cxnId="{3CA16996-49A8-436F-95A2-489BAA4EEECA}">
      <dgm:prSet/>
      <dgm:spPr/>
      <dgm:t>
        <a:bodyPr/>
        <a:lstStyle/>
        <a:p>
          <a:endParaRPr lang="en-US"/>
        </a:p>
      </dgm:t>
    </dgm:pt>
    <dgm:pt modelId="{708BAD2D-95DC-4A85-AB42-A709584297DE}">
      <dgm:prSet phldrT="[Text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If Yes</a:t>
          </a:r>
          <a:endParaRPr lang="en-US" dirty="0"/>
        </a:p>
      </dgm:t>
    </dgm:pt>
    <dgm:pt modelId="{43DC60A2-86A3-4938-BA41-A56C4E643756}" type="parTrans" cxnId="{31F66911-087C-454A-8330-5BEBA8746DC8}">
      <dgm:prSet/>
      <dgm:spPr/>
      <dgm:t>
        <a:bodyPr/>
        <a:lstStyle/>
        <a:p>
          <a:endParaRPr lang="en-US" dirty="0"/>
        </a:p>
      </dgm:t>
    </dgm:pt>
    <dgm:pt modelId="{8539B90F-FA89-4583-86E1-2669713BB907}" type="sibTrans" cxnId="{31F66911-087C-454A-8330-5BEBA8746DC8}">
      <dgm:prSet/>
      <dgm:spPr/>
      <dgm:t>
        <a:bodyPr/>
        <a:lstStyle/>
        <a:p>
          <a:endParaRPr lang="en-US"/>
        </a:p>
      </dgm:t>
    </dgm:pt>
    <dgm:pt modelId="{F62A2BB1-78FE-4095-94F4-996CD3402631}">
      <dgm:prSet phldrT="[Text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Offer to discuss and sort out the issues being faced</a:t>
          </a:r>
          <a:r>
            <a:rPr lang="en-US" dirty="0" smtClean="0"/>
            <a:t>.</a:t>
          </a:r>
          <a:endParaRPr lang="en-US" dirty="0"/>
        </a:p>
      </dgm:t>
    </dgm:pt>
    <dgm:pt modelId="{FE44322C-3B76-4615-8E9A-401F7380C43E}" type="parTrans" cxnId="{7061D44E-A298-41B0-BE41-D03F9F1F1D00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5CF836C0-C32A-425A-9368-D00719120341}" type="sibTrans" cxnId="{7061D44E-A298-41B0-BE41-D03F9F1F1D00}">
      <dgm:prSet/>
      <dgm:spPr/>
      <dgm:t>
        <a:bodyPr/>
        <a:lstStyle/>
        <a:p>
          <a:endParaRPr lang="en-US"/>
        </a:p>
      </dgm:t>
    </dgm:pt>
    <dgm:pt modelId="{63A07DB5-FCDF-48E7-9447-F1C39A04F562}">
      <dgm:prSet phldrT="[Text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Use real brand names while replying and provide means for the customer to contact in a quick way. </a:t>
          </a:r>
          <a:endParaRPr lang="en-US" dirty="0">
            <a:solidFill>
              <a:schemeClr val="tx1"/>
            </a:solidFill>
          </a:endParaRPr>
        </a:p>
      </dgm:t>
    </dgm:pt>
    <dgm:pt modelId="{B476C094-5B5D-4E0B-B44B-5483BED2E923}" type="parTrans" cxnId="{B3034B28-C2BE-4572-BBCE-959FBC20B885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2EC73A30-382B-4502-BC9C-B999082CF54E}" type="sibTrans" cxnId="{B3034B28-C2BE-4572-BBCE-959FBC20B885}">
      <dgm:prSet/>
      <dgm:spPr/>
      <dgm:t>
        <a:bodyPr/>
        <a:lstStyle/>
        <a:p>
          <a:endParaRPr lang="en-US"/>
        </a:p>
      </dgm:t>
    </dgm:pt>
    <dgm:pt modelId="{683D6139-20EF-4449-B677-B409DB25B86D}">
      <dgm:prSet phldrT="[Text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If No</a:t>
          </a:r>
          <a:endParaRPr lang="en-US" dirty="0"/>
        </a:p>
      </dgm:t>
    </dgm:pt>
    <dgm:pt modelId="{F03EB5CE-F7C9-461A-81C3-A37545C0B8EB}" type="parTrans" cxnId="{13320FF7-2BC1-40AF-B0E6-48C4A95378F0}">
      <dgm:prSet/>
      <dgm:spPr/>
      <dgm:t>
        <a:bodyPr/>
        <a:lstStyle/>
        <a:p>
          <a:endParaRPr lang="en-US" dirty="0"/>
        </a:p>
      </dgm:t>
    </dgm:pt>
    <dgm:pt modelId="{DA37B399-728B-4C58-8BB8-E7B5F2963FF9}" type="sibTrans" cxnId="{13320FF7-2BC1-40AF-B0E6-48C4A95378F0}">
      <dgm:prSet/>
      <dgm:spPr/>
      <dgm:t>
        <a:bodyPr/>
        <a:lstStyle/>
        <a:p>
          <a:endParaRPr lang="en-US"/>
        </a:p>
      </dgm:t>
    </dgm:pt>
    <dgm:pt modelId="{4E8CEC61-7AF3-43CE-9F8C-2D42E63C5ED0}">
      <dgm:prSet phldrT="[Text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Provide facts and ask for corrections</a:t>
          </a:r>
          <a:endParaRPr lang="en-US" dirty="0">
            <a:solidFill>
              <a:schemeClr val="tx1"/>
            </a:solidFill>
          </a:endParaRPr>
        </a:p>
      </dgm:t>
    </dgm:pt>
    <dgm:pt modelId="{3BF46885-3EF5-4226-9172-4C37B737F73B}" type="parTrans" cxnId="{93130A25-70AB-412C-82D3-02C061AEEBD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268FD0CA-F292-44AD-B669-8653CEBF6E83}" type="sibTrans" cxnId="{93130A25-70AB-412C-82D3-02C061AEEBD9}">
      <dgm:prSet/>
      <dgm:spPr/>
      <dgm:t>
        <a:bodyPr/>
        <a:lstStyle/>
        <a:p>
          <a:endParaRPr lang="en-US"/>
        </a:p>
      </dgm:t>
    </dgm:pt>
    <dgm:pt modelId="{AA4763E1-FC03-4450-A484-16ACA9A071D7}" type="pres">
      <dgm:prSet presAssocID="{3F0759B3-199D-4AB5-8F00-154FA5F3BDD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784331-B9B9-4BAC-86AA-2077A71AA9AF}" type="pres">
      <dgm:prSet presAssocID="{42C21682-92E9-4185-ABA3-D35FBF5827D7}" presName="root1" presStyleCnt="0"/>
      <dgm:spPr/>
    </dgm:pt>
    <dgm:pt modelId="{1253EA38-B8C6-4B35-A7A9-E0D0AD35FFC0}" type="pres">
      <dgm:prSet presAssocID="{42C21682-92E9-4185-ABA3-D35FBF5827D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FA0B13-569E-4879-901D-E5A4DD16088F}" type="pres">
      <dgm:prSet presAssocID="{42C21682-92E9-4185-ABA3-D35FBF5827D7}" presName="level2hierChild" presStyleCnt="0"/>
      <dgm:spPr/>
    </dgm:pt>
    <dgm:pt modelId="{FBA1CA95-6544-4438-87C1-A7C98A634984}" type="pres">
      <dgm:prSet presAssocID="{43DC60A2-86A3-4938-BA41-A56C4E643756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7FE46D39-A95B-4820-A9B4-D8480BE6F085}" type="pres">
      <dgm:prSet presAssocID="{43DC60A2-86A3-4938-BA41-A56C4E64375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4CCDC22-898B-4A97-8FDC-DECEC1FB2865}" type="pres">
      <dgm:prSet presAssocID="{708BAD2D-95DC-4A85-AB42-A709584297DE}" presName="root2" presStyleCnt="0"/>
      <dgm:spPr/>
    </dgm:pt>
    <dgm:pt modelId="{1255048B-5AF4-4B85-9E91-B67C077E1F17}" type="pres">
      <dgm:prSet presAssocID="{708BAD2D-95DC-4A85-AB42-A709584297D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F26BF6-60D6-465A-B114-A216259F5625}" type="pres">
      <dgm:prSet presAssocID="{708BAD2D-95DC-4A85-AB42-A709584297DE}" presName="level3hierChild" presStyleCnt="0"/>
      <dgm:spPr/>
    </dgm:pt>
    <dgm:pt modelId="{E06B37F5-DBAC-441E-960C-073EBE93AC2D}" type="pres">
      <dgm:prSet presAssocID="{FE44322C-3B76-4615-8E9A-401F7380C43E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A942680A-45DE-4163-98D1-E1CCD97B0700}" type="pres">
      <dgm:prSet presAssocID="{FE44322C-3B76-4615-8E9A-401F7380C43E}" presName="connTx" presStyleLbl="parChTrans1D3" presStyleIdx="0" presStyleCnt="3"/>
      <dgm:spPr/>
      <dgm:t>
        <a:bodyPr/>
        <a:lstStyle/>
        <a:p>
          <a:endParaRPr lang="en-US"/>
        </a:p>
      </dgm:t>
    </dgm:pt>
    <dgm:pt modelId="{7A929970-1C11-4C44-BC27-412EE314AD10}" type="pres">
      <dgm:prSet presAssocID="{F62A2BB1-78FE-4095-94F4-996CD3402631}" presName="root2" presStyleCnt="0"/>
      <dgm:spPr/>
    </dgm:pt>
    <dgm:pt modelId="{28C4562C-9D01-4DA0-8DA3-63821C6F3777}" type="pres">
      <dgm:prSet presAssocID="{F62A2BB1-78FE-4095-94F4-996CD3402631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A2888B-0D8B-4236-B7F5-7C964F5289E3}" type="pres">
      <dgm:prSet presAssocID="{F62A2BB1-78FE-4095-94F4-996CD3402631}" presName="level3hierChild" presStyleCnt="0"/>
      <dgm:spPr/>
    </dgm:pt>
    <dgm:pt modelId="{2E7E859C-8D27-4BA9-BD2E-843C4F16E562}" type="pres">
      <dgm:prSet presAssocID="{B476C094-5B5D-4E0B-B44B-5483BED2E923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52D72741-DFA9-419E-8DC4-FD060B1680DE}" type="pres">
      <dgm:prSet presAssocID="{B476C094-5B5D-4E0B-B44B-5483BED2E923}" presName="connTx" presStyleLbl="parChTrans1D3" presStyleIdx="1" presStyleCnt="3"/>
      <dgm:spPr/>
      <dgm:t>
        <a:bodyPr/>
        <a:lstStyle/>
        <a:p>
          <a:endParaRPr lang="en-US"/>
        </a:p>
      </dgm:t>
    </dgm:pt>
    <dgm:pt modelId="{F391BCAD-3430-4A3B-9262-C9DCF518FBFD}" type="pres">
      <dgm:prSet presAssocID="{63A07DB5-FCDF-48E7-9447-F1C39A04F562}" presName="root2" presStyleCnt="0"/>
      <dgm:spPr/>
    </dgm:pt>
    <dgm:pt modelId="{476D2331-57E7-481D-A421-FF98C24329E7}" type="pres">
      <dgm:prSet presAssocID="{63A07DB5-FCDF-48E7-9447-F1C39A04F562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C51798-9F41-4C49-8A7C-55D5CA145E53}" type="pres">
      <dgm:prSet presAssocID="{63A07DB5-FCDF-48E7-9447-F1C39A04F562}" presName="level3hierChild" presStyleCnt="0"/>
      <dgm:spPr/>
    </dgm:pt>
    <dgm:pt modelId="{C1863641-0C8F-4AB4-B791-C3438842FB9E}" type="pres">
      <dgm:prSet presAssocID="{F03EB5CE-F7C9-461A-81C3-A37545C0B8E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75D35D07-7A09-41F4-B9D4-4CC93B110435}" type="pres">
      <dgm:prSet presAssocID="{F03EB5CE-F7C9-461A-81C3-A37545C0B8E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D4E55CB-8A23-46FF-B3DE-9261653CC069}" type="pres">
      <dgm:prSet presAssocID="{683D6139-20EF-4449-B677-B409DB25B86D}" presName="root2" presStyleCnt="0"/>
      <dgm:spPr/>
    </dgm:pt>
    <dgm:pt modelId="{34482B8F-790F-4286-A881-3ADB987AA415}" type="pres">
      <dgm:prSet presAssocID="{683D6139-20EF-4449-B677-B409DB25B86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21BB07-B2F6-4DD8-A314-7601DEE0D255}" type="pres">
      <dgm:prSet presAssocID="{683D6139-20EF-4449-B677-B409DB25B86D}" presName="level3hierChild" presStyleCnt="0"/>
      <dgm:spPr/>
    </dgm:pt>
    <dgm:pt modelId="{D5806CD6-A4EC-4386-AADD-A25777EE084B}" type="pres">
      <dgm:prSet presAssocID="{3BF46885-3EF5-4226-9172-4C37B737F73B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00A5FA68-2CD5-49F5-A144-4A24107E452C}" type="pres">
      <dgm:prSet presAssocID="{3BF46885-3EF5-4226-9172-4C37B737F73B}" presName="connTx" presStyleLbl="parChTrans1D3" presStyleIdx="2" presStyleCnt="3"/>
      <dgm:spPr/>
      <dgm:t>
        <a:bodyPr/>
        <a:lstStyle/>
        <a:p>
          <a:endParaRPr lang="en-US"/>
        </a:p>
      </dgm:t>
    </dgm:pt>
    <dgm:pt modelId="{EB0771B5-0247-4635-92ED-0124A5FF6204}" type="pres">
      <dgm:prSet presAssocID="{4E8CEC61-7AF3-43CE-9F8C-2D42E63C5ED0}" presName="root2" presStyleCnt="0"/>
      <dgm:spPr/>
    </dgm:pt>
    <dgm:pt modelId="{00FDB5C9-91B4-41B7-96C8-F76733E3D5A9}" type="pres">
      <dgm:prSet presAssocID="{4E8CEC61-7AF3-43CE-9F8C-2D42E63C5ED0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D688FA-098C-4272-815E-05F3CB116631}" type="pres">
      <dgm:prSet presAssocID="{4E8CEC61-7AF3-43CE-9F8C-2D42E63C5ED0}" presName="level3hierChild" presStyleCnt="0"/>
      <dgm:spPr/>
    </dgm:pt>
  </dgm:ptLst>
  <dgm:cxnLst>
    <dgm:cxn modelId="{1998B8C2-2887-42D9-8829-0EB8ABF918C5}" type="presOf" srcId="{43DC60A2-86A3-4938-BA41-A56C4E643756}" destId="{FBA1CA95-6544-4438-87C1-A7C98A634984}" srcOrd="0" destOrd="0" presId="urn:microsoft.com/office/officeart/2005/8/layout/hierarchy2"/>
    <dgm:cxn modelId="{86BC9BC8-ADD1-4B63-8505-179870F5424B}" type="presOf" srcId="{F62A2BB1-78FE-4095-94F4-996CD3402631}" destId="{28C4562C-9D01-4DA0-8DA3-63821C6F3777}" srcOrd="0" destOrd="0" presId="urn:microsoft.com/office/officeart/2005/8/layout/hierarchy2"/>
    <dgm:cxn modelId="{93130A25-70AB-412C-82D3-02C061AEEBD9}" srcId="{683D6139-20EF-4449-B677-B409DB25B86D}" destId="{4E8CEC61-7AF3-43CE-9F8C-2D42E63C5ED0}" srcOrd="0" destOrd="0" parTransId="{3BF46885-3EF5-4226-9172-4C37B737F73B}" sibTransId="{268FD0CA-F292-44AD-B669-8653CEBF6E83}"/>
    <dgm:cxn modelId="{28DA6B7C-BC67-4754-B749-04BEF987EEB2}" type="presOf" srcId="{683D6139-20EF-4449-B677-B409DB25B86D}" destId="{34482B8F-790F-4286-A881-3ADB987AA415}" srcOrd="0" destOrd="0" presId="urn:microsoft.com/office/officeart/2005/8/layout/hierarchy2"/>
    <dgm:cxn modelId="{1CF6ABDA-267E-401A-8303-43B843922A39}" type="presOf" srcId="{F03EB5CE-F7C9-461A-81C3-A37545C0B8EB}" destId="{75D35D07-7A09-41F4-B9D4-4CC93B110435}" srcOrd="1" destOrd="0" presId="urn:microsoft.com/office/officeart/2005/8/layout/hierarchy2"/>
    <dgm:cxn modelId="{FAB8256C-0C19-44AA-8F8F-C651D1F9186F}" type="presOf" srcId="{42C21682-92E9-4185-ABA3-D35FBF5827D7}" destId="{1253EA38-B8C6-4B35-A7A9-E0D0AD35FFC0}" srcOrd="0" destOrd="0" presId="urn:microsoft.com/office/officeart/2005/8/layout/hierarchy2"/>
    <dgm:cxn modelId="{3CA16996-49A8-436F-95A2-489BAA4EEECA}" srcId="{3F0759B3-199D-4AB5-8F00-154FA5F3BDDB}" destId="{42C21682-92E9-4185-ABA3-D35FBF5827D7}" srcOrd="0" destOrd="0" parTransId="{6DBF6780-9990-4C78-BCF0-B3A917FD8CA8}" sibTransId="{88E4951F-1F64-4909-B536-F02F4305124A}"/>
    <dgm:cxn modelId="{7061D44E-A298-41B0-BE41-D03F9F1F1D00}" srcId="{708BAD2D-95DC-4A85-AB42-A709584297DE}" destId="{F62A2BB1-78FE-4095-94F4-996CD3402631}" srcOrd="0" destOrd="0" parTransId="{FE44322C-3B76-4615-8E9A-401F7380C43E}" sibTransId="{5CF836C0-C32A-425A-9368-D00719120341}"/>
    <dgm:cxn modelId="{A8F23368-50C8-4C86-ADFA-159CF9E2003D}" type="presOf" srcId="{F03EB5CE-F7C9-461A-81C3-A37545C0B8EB}" destId="{C1863641-0C8F-4AB4-B791-C3438842FB9E}" srcOrd="0" destOrd="0" presId="urn:microsoft.com/office/officeart/2005/8/layout/hierarchy2"/>
    <dgm:cxn modelId="{D082EC9E-4946-41C1-BB1F-B3887D0DFDCF}" type="presOf" srcId="{43DC60A2-86A3-4938-BA41-A56C4E643756}" destId="{7FE46D39-A95B-4820-A9B4-D8480BE6F085}" srcOrd="1" destOrd="0" presId="urn:microsoft.com/office/officeart/2005/8/layout/hierarchy2"/>
    <dgm:cxn modelId="{CCB64F69-78D0-45D9-95D1-2B1AC795F3F8}" type="presOf" srcId="{FE44322C-3B76-4615-8E9A-401F7380C43E}" destId="{E06B37F5-DBAC-441E-960C-073EBE93AC2D}" srcOrd="0" destOrd="0" presId="urn:microsoft.com/office/officeart/2005/8/layout/hierarchy2"/>
    <dgm:cxn modelId="{13320FF7-2BC1-40AF-B0E6-48C4A95378F0}" srcId="{42C21682-92E9-4185-ABA3-D35FBF5827D7}" destId="{683D6139-20EF-4449-B677-B409DB25B86D}" srcOrd="1" destOrd="0" parTransId="{F03EB5CE-F7C9-461A-81C3-A37545C0B8EB}" sibTransId="{DA37B399-728B-4C58-8BB8-E7B5F2963FF9}"/>
    <dgm:cxn modelId="{1440C44F-D23D-4789-9050-5BE1B13DE99E}" type="presOf" srcId="{FE44322C-3B76-4615-8E9A-401F7380C43E}" destId="{A942680A-45DE-4163-98D1-E1CCD97B0700}" srcOrd="1" destOrd="0" presId="urn:microsoft.com/office/officeart/2005/8/layout/hierarchy2"/>
    <dgm:cxn modelId="{6138FA9D-9A1E-4B70-91AB-5FD2C615B500}" type="presOf" srcId="{4E8CEC61-7AF3-43CE-9F8C-2D42E63C5ED0}" destId="{00FDB5C9-91B4-41B7-96C8-F76733E3D5A9}" srcOrd="0" destOrd="0" presId="urn:microsoft.com/office/officeart/2005/8/layout/hierarchy2"/>
    <dgm:cxn modelId="{B3034B28-C2BE-4572-BBCE-959FBC20B885}" srcId="{708BAD2D-95DC-4A85-AB42-A709584297DE}" destId="{63A07DB5-FCDF-48E7-9447-F1C39A04F562}" srcOrd="1" destOrd="0" parTransId="{B476C094-5B5D-4E0B-B44B-5483BED2E923}" sibTransId="{2EC73A30-382B-4502-BC9C-B999082CF54E}"/>
    <dgm:cxn modelId="{C1DD58EE-C5E3-413D-93CE-A1CBF76B447C}" type="presOf" srcId="{B476C094-5B5D-4E0B-B44B-5483BED2E923}" destId="{52D72741-DFA9-419E-8DC4-FD060B1680DE}" srcOrd="1" destOrd="0" presId="urn:microsoft.com/office/officeart/2005/8/layout/hierarchy2"/>
    <dgm:cxn modelId="{0039E59C-C7BD-4E7C-A6FA-0B81D1ABD854}" type="presOf" srcId="{3F0759B3-199D-4AB5-8F00-154FA5F3BDDB}" destId="{AA4763E1-FC03-4450-A484-16ACA9A071D7}" srcOrd="0" destOrd="0" presId="urn:microsoft.com/office/officeart/2005/8/layout/hierarchy2"/>
    <dgm:cxn modelId="{B2EBA489-4341-41EA-AFAC-62A4F71F9593}" type="presOf" srcId="{B476C094-5B5D-4E0B-B44B-5483BED2E923}" destId="{2E7E859C-8D27-4BA9-BD2E-843C4F16E562}" srcOrd="0" destOrd="0" presId="urn:microsoft.com/office/officeart/2005/8/layout/hierarchy2"/>
    <dgm:cxn modelId="{31F66911-087C-454A-8330-5BEBA8746DC8}" srcId="{42C21682-92E9-4185-ABA3-D35FBF5827D7}" destId="{708BAD2D-95DC-4A85-AB42-A709584297DE}" srcOrd="0" destOrd="0" parTransId="{43DC60A2-86A3-4938-BA41-A56C4E643756}" sibTransId="{8539B90F-FA89-4583-86E1-2669713BB907}"/>
    <dgm:cxn modelId="{1E977FBB-A2A6-48A3-B145-2A13E07B3E44}" type="presOf" srcId="{3BF46885-3EF5-4226-9172-4C37B737F73B}" destId="{00A5FA68-2CD5-49F5-A144-4A24107E452C}" srcOrd="1" destOrd="0" presId="urn:microsoft.com/office/officeart/2005/8/layout/hierarchy2"/>
    <dgm:cxn modelId="{ED83BDEA-38B7-45C4-8246-5D75603BE2C8}" type="presOf" srcId="{3BF46885-3EF5-4226-9172-4C37B737F73B}" destId="{D5806CD6-A4EC-4386-AADD-A25777EE084B}" srcOrd="0" destOrd="0" presId="urn:microsoft.com/office/officeart/2005/8/layout/hierarchy2"/>
    <dgm:cxn modelId="{4082F55E-0E5D-43DF-B9F0-3FAE30C59CB2}" type="presOf" srcId="{708BAD2D-95DC-4A85-AB42-A709584297DE}" destId="{1255048B-5AF4-4B85-9E91-B67C077E1F17}" srcOrd="0" destOrd="0" presId="urn:microsoft.com/office/officeart/2005/8/layout/hierarchy2"/>
    <dgm:cxn modelId="{F9287766-349B-41FF-AE34-358CAD3ED8BC}" type="presOf" srcId="{63A07DB5-FCDF-48E7-9447-F1C39A04F562}" destId="{476D2331-57E7-481D-A421-FF98C24329E7}" srcOrd="0" destOrd="0" presId="urn:microsoft.com/office/officeart/2005/8/layout/hierarchy2"/>
    <dgm:cxn modelId="{CA81E497-C27E-44E5-BCCF-61C2342BC72A}" type="presParOf" srcId="{AA4763E1-FC03-4450-A484-16ACA9A071D7}" destId="{3F784331-B9B9-4BAC-86AA-2077A71AA9AF}" srcOrd="0" destOrd="0" presId="urn:microsoft.com/office/officeart/2005/8/layout/hierarchy2"/>
    <dgm:cxn modelId="{17FA6F6B-0907-44CD-A9C9-06FB5EFD09AE}" type="presParOf" srcId="{3F784331-B9B9-4BAC-86AA-2077A71AA9AF}" destId="{1253EA38-B8C6-4B35-A7A9-E0D0AD35FFC0}" srcOrd="0" destOrd="0" presId="urn:microsoft.com/office/officeart/2005/8/layout/hierarchy2"/>
    <dgm:cxn modelId="{F2542A8D-D3B5-4FD7-BC0A-D87A7D358B82}" type="presParOf" srcId="{3F784331-B9B9-4BAC-86AA-2077A71AA9AF}" destId="{E3FA0B13-569E-4879-901D-E5A4DD16088F}" srcOrd="1" destOrd="0" presId="urn:microsoft.com/office/officeart/2005/8/layout/hierarchy2"/>
    <dgm:cxn modelId="{D8427A5B-3E02-4C4D-A269-4E6D08D26084}" type="presParOf" srcId="{E3FA0B13-569E-4879-901D-E5A4DD16088F}" destId="{FBA1CA95-6544-4438-87C1-A7C98A634984}" srcOrd="0" destOrd="0" presId="urn:microsoft.com/office/officeart/2005/8/layout/hierarchy2"/>
    <dgm:cxn modelId="{99C47A42-F424-464F-A9EA-A8174EF472F6}" type="presParOf" srcId="{FBA1CA95-6544-4438-87C1-A7C98A634984}" destId="{7FE46D39-A95B-4820-A9B4-D8480BE6F085}" srcOrd="0" destOrd="0" presId="urn:microsoft.com/office/officeart/2005/8/layout/hierarchy2"/>
    <dgm:cxn modelId="{93CED369-844D-45FC-9F1D-FAE9664B7578}" type="presParOf" srcId="{E3FA0B13-569E-4879-901D-E5A4DD16088F}" destId="{A4CCDC22-898B-4A97-8FDC-DECEC1FB2865}" srcOrd="1" destOrd="0" presId="urn:microsoft.com/office/officeart/2005/8/layout/hierarchy2"/>
    <dgm:cxn modelId="{5709DCE3-E08E-4CA9-85C0-EEDA012CCEF0}" type="presParOf" srcId="{A4CCDC22-898B-4A97-8FDC-DECEC1FB2865}" destId="{1255048B-5AF4-4B85-9E91-B67C077E1F17}" srcOrd="0" destOrd="0" presId="urn:microsoft.com/office/officeart/2005/8/layout/hierarchy2"/>
    <dgm:cxn modelId="{CF729B68-2577-47FE-ADA1-43D31FA899C3}" type="presParOf" srcId="{A4CCDC22-898B-4A97-8FDC-DECEC1FB2865}" destId="{FCF26BF6-60D6-465A-B114-A216259F5625}" srcOrd="1" destOrd="0" presId="urn:microsoft.com/office/officeart/2005/8/layout/hierarchy2"/>
    <dgm:cxn modelId="{1AEAB7E9-EF18-42D6-B773-BDD3D4E2393E}" type="presParOf" srcId="{FCF26BF6-60D6-465A-B114-A216259F5625}" destId="{E06B37F5-DBAC-441E-960C-073EBE93AC2D}" srcOrd="0" destOrd="0" presId="urn:microsoft.com/office/officeart/2005/8/layout/hierarchy2"/>
    <dgm:cxn modelId="{7F776F08-85DE-42EF-96B5-DB72865C6B84}" type="presParOf" srcId="{E06B37F5-DBAC-441E-960C-073EBE93AC2D}" destId="{A942680A-45DE-4163-98D1-E1CCD97B0700}" srcOrd="0" destOrd="0" presId="urn:microsoft.com/office/officeart/2005/8/layout/hierarchy2"/>
    <dgm:cxn modelId="{C758A54A-A837-4C10-98DA-7056CEA1A2DF}" type="presParOf" srcId="{FCF26BF6-60D6-465A-B114-A216259F5625}" destId="{7A929970-1C11-4C44-BC27-412EE314AD10}" srcOrd="1" destOrd="0" presId="urn:microsoft.com/office/officeart/2005/8/layout/hierarchy2"/>
    <dgm:cxn modelId="{A86F7624-8592-4CE0-B4DE-229492342B09}" type="presParOf" srcId="{7A929970-1C11-4C44-BC27-412EE314AD10}" destId="{28C4562C-9D01-4DA0-8DA3-63821C6F3777}" srcOrd="0" destOrd="0" presId="urn:microsoft.com/office/officeart/2005/8/layout/hierarchy2"/>
    <dgm:cxn modelId="{3E54F25A-0C4F-4D16-A5A0-5E2FCF14E401}" type="presParOf" srcId="{7A929970-1C11-4C44-BC27-412EE314AD10}" destId="{5DA2888B-0D8B-4236-B7F5-7C964F5289E3}" srcOrd="1" destOrd="0" presId="urn:microsoft.com/office/officeart/2005/8/layout/hierarchy2"/>
    <dgm:cxn modelId="{E86E3F19-18D8-4690-9057-C79B221DAB39}" type="presParOf" srcId="{FCF26BF6-60D6-465A-B114-A216259F5625}" destId="{2E7E859C-8D27-4BA9-BD2E-843C4F16E562}" srcOrd="2" destOrd="0" presId="urn:microsoft.com/office/officeart/2005/8/layout/hierarchy2"/>
    <dgm:cxn modelId="{C9DDEDC6-4D59-4884-8B61-57A2C7E34520}" type="presParOf" srcId="{2E7E859C-8D27-4BA9-BD2E-843C4F16E562}" destId="{52D72741-DFA9-419E-8DC4-FD060B1680DE}" srcOrd="0" destOrd="0" presId="urn:microsoft.com/office/officeart/2005/8/layout/hierarchy2"/>
    <dgm:cxn modelId="{D55CEE50-1EA6-40F7-B94F-9AADC5DC0984}" type="presParOf" srcId="{FCF26BF6-60D6-465A-B114-A216259F5625}" destId="{F391BCAD-3430-4A3B-9262-C9DCF518FBFD}" srcOrd="3" destOrd="0" presId="urn:microsoft.com/office/officeart/2005/8/layout/hierarchy2"/>
    <dgm:cxn modelId="{E909B6E8-F5C3-4909-9224-4E7F5B583D5E}" type="presParOf" srcId="{F391BCAD-3430-4A3B-9262-C9DCF518FBFD}" destId="{476D2331-57E7-481D-A421-FF98C24329E7}" srcOrd="0" destOrd="0" presId="urn:microsoft.com/office/officeart/2005/8/layout/hierarchy2"/>
    <dgm:cxn modelId="{B1205B9E-3752-4AB7-B9A7-2D83484219B6}" type="presParOf" srcId="{F391BCAD-3430-4A3B-9262-C9DCF518FBFD}" destId="{E0C51798-9F41-4C49-8A7C-55D5CA145E53}" srcOrd="1" destOrd="0" presId="urn:microsoft.com/office/officeart/2005/8/layout/hierarchy2"/>
    <dgm:cxn modelId="{854114EE-FA4C-4B8A-A7BF-6C4B972A48F2}" type="presParOf" srcId="{E3FA0B13-569E-4879-901D-E5A4DD16088F}" destId="{C1863641-0C8F-4AB4-B791-C3438842FB9E}" srcOrd="2" destOrd="0" presId="urn:microsoft.com/office/officeart/2005/8/layout/hierarchy2"/>
    <dgm:cxn modelId="{C9B115F4-BB31-4C55-9E39-5F8FE5EA217B}" type="presParOf" srcId="{C1863641-0C8F-4AB4-B791-C3438842FB9E}" destId="{75D35D07-7A09-41F4-B9D4-4CC93B110435}" srcOrd="0" destOrd="0" presId="urn:microsoft.com/office/officeart/2005/8/layout/hierarchy2"/>
    <dgm:cxn modelId="{A2584A8A-9E32-4974-933D-678224B02F15}" type="presParOf" srcId="{E3FA0B13-569E-4879-901D-E5A4DD16088F}" destId="{2D4E55CB-8A23-46FF-B3DE-9261653CC069}" srcOrd="3" destOrd="0" presId="urn:microsoft.com/office/officeart/2005/8/layout/hierarchy2"/>
    <dgm:cxn modelId="{835FB75D-B8BB-4EAF-8AAF-A332E30C8A87}" type="presParOf" srcId="{2D4E55CB-8A23-46FF-B3DE-9261653CC069}" destId="{34482B8F-790F-4286-A881-3ADB987AA415}" srcOrd="0" destOrd="0" presId="urn:microsoft.com/office/officeart/2005/8/layout/hierarchy2"/>
    <dgm:cxn modelId="{04C483DF-39AA-48B2-92F2-3C196CC087CA}" type="presParOf" srcId="{2D4E55CB-8A23-46FF-B3DE-9261653CC069}" destId="{C821BB07-B2F6-4DD8-A314-7601DEE0D255}" srcOrd="1" destOrd="0" presId="urn:microsoft.com/office/officeart/2005/8/layout/hierarchy2"/>
    <dgm:cxn modelId="{B4E065BE-1D8E-4E00-BA94-EB6A463E70EF}" type="presParOf" srcId="{C821BB07-B2F6-4DD8-A314-7601DEE0D255}" destId="{D5806CD6-A4EC-4386-AADD-A25777EE084B}" srcOrd="0" destOrd="0" presId="urn:microsoft.com/office/officeart/2005/8/layout/hierarchy2"/>
    <dgm:cxn modelId="{F6FD2D55-7CF3-4A54-AF9D-F7237B932392}" type="presParOf" srcId="{D5806CD6-A4EC-4386-AADD-A25777EE084B}" destId="{00A5FA68-2CD5-49F5-A144-4A24107E452C}" srcOrd="0" destOrd="0" presId="urn:microsoft.com/office/officeart/2005/8/layout/hierarchy2"/>
    <dgm:cxn modelId="{63145261-9C22-4C53-94A5-CACBAB84CB93}" type="presParOf" srcId="{C821BB07-B2F6-4DD8-A314-7601DEE0D255}" destId="{EB0771B5-0247-4635-92ED-0124A5FF6204}" srcOrd="1" destOrd="0" presId="urn:microsoft.com/office/officeart/2005/8/layout/hierarchy2"/>
    <dgm:cxn modelId="{9B279D83-D0BD-4017-93E9-EFC9638DACC4}" type="presParOf" srcId="{EB0771B5-0247-4635-92ED-0124A5FF6204}" destId="{00FDB5C9-91B4-41B7-96C8-F76733E3D5A9}" srcOrd="0" destOrd="0" presId="urn:microsoft.com/office/officeart/2005/8/layout/hierarchy2"/>
    <dgm:cxn modelId="{F9B88A99-A874-4D82-BD7F-EF2B70B7AB30}" type="presParOf" srcId="{EB0771B5-0247-4635-92ED-0124A5FF6204}" destId="{6ED688FA-098C-4272-815E-05F3CB116631}" srcOrd="1" destOrd="0" presId="urn:microsoft.com/office/officeart/2005/8/layout/hierarchy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5D664F-CD64-414B-894B-373FE6D56437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68DB3644-A443-422B-B302-7A3B9A7B11BD}">
      <dgm:prSet phldrT="[Text]"/>
      <dgm:spPr>
        <a:ln>
          <a:solidFill>
            <a:srgbClr val="123B4E"/>
          </a:solidFill>
        </a:ln>
      </dgm:spPr>
      <dgm:t>
        <a:bodyPr/>
        <a:lstStyle/>
        <a:p>
          <a:r>
            <a:rPr lang="en-US" dirty="0" smtClean="0"/>
            <a:t>Identifying the keywords where negative reviews are prominent</a:t>
          </a:r>
          <a:endParaRPr lang="en-US" dirty="0"/>
        </a:p>
      </dgm:t>
    </dgm:pt>
    <dgm:pt modelId="{D8BAD353-898B-4E42-9454-3744053E30BF}" type="parTrans" cxnId="{332AB416-0EEE-4CE6-B825-96C1844E2AE1}">
      <dgm:prSet/>
      <dgm:spPr/>
      <dgm:t>
        <a:bodyPr/>
        <a:lstStyle/>
        <a:p>
          <a:endParaRPr lang="en-US"/>
        </a:p>
      </dgm:t>
    </dgm:pt>
    <dgm:pt modelId="{C76AA03A-1A65-4C8F-945F-710CDC85133C}" type="sibTrans" cxnId="{332AB416-0EEE-4CE6-B825-96C1844E2AE1}">
      <dgm:prSet/>
      <dgm:spPr/>
      <dgm:t>
        <a:bodyPr/>
        <a:lstStyle/>
        <a:p>
          <a:endParaRPr lang="en-US"/>
        </a:p>
      </dgm:t>
    </dgm:pt>
    <dgm:pt modelId="{289BFFAB-4861-4D9E-B4A4-1EAE2EA4FF62}">
      <dgm:prSet phldrT="[Text]"/>
      <dgm:spPr>
        <a:ln>
          <a:solidFill>
            <a:srgbClr val="123B4E"/>
          </a:solidFill>
        </a:ln>
      </dgm:spPr>
      <dgm:t>
        <a:bodyPr/>
        <a:lstStyle/>
        <a:p>
          <a:r>
            <a:rPr lang="en-US" dirty="0" smtClean="0"/>
            <a:t>Create positive content/reviews and optimize them to appear above the negative reviews</a:t>
          </a:r>
          <a:endParaRPr lang="en-US" dirty="0"/>
        </a:p>
      </dgm:t>
    </dgm:pt>
    <dgm:pt modelId="{B4C5B2A9-024B-43CD-BB01-86CBCCED2EAF}" type="parTrans" cxnId="{8A3ACB63-294C-484C-A37F-7DFD950492FB}">
      <dgm:prSet/>
      <dgm:spPr/>
      <dgm:t>
        <a:bodyPr/>
        <a:lstStyle/>
        <a:p>
          <a:endParaRPr lang="en-US"/>
        </a:p>
      </dgm:t>
    </dgm:pt>
    <dgm:pt modelId="{E551D802-0E04-48E8-A683-0ED89C393E3B}" type="sibTrans" cxnId="{8A3ACB63-294C-484C-A37F-7DFD950492FB}">
      <dgm:prSet/>
      <dgm:spPr/>
      <dgm:t>
        <a:bodyPr/>
        <a:lstStyle/>
        <a:p>
          <a:endParaRPr lang="en-US"/>
        </a:p>
      </dgm:t>
    </dgm:pt>
    <dgm:pt modelId="{0B81AF02-1459-4288-8F6C-3FE0C6A47163}">
      <dgm:prSet phldrT="[Text]"/>
      <dgm:spPr>
        <a:ln>
          <a:solidFill>
            <a:srgbClr val="123B4E"/>
          </a:solidFill>
        </a:ln>
      </dgm:spPr>
      <dgm:t>
        <a:bodyPr/>
        <a:lstStyle/>
        <a:p>
          <a:r>
            <a:rPr lang="en-US" dirty="0" smtClean="0"/>
            <a:t>Create an identity hub by linking all the content to one place.</a:t>
          </a:r>
          <a:endParaRPr lang="en-US" dirty="0"/>
        </a:p>
      </dgm:t>
    </dgm:pt>
    <dgm:pt modelId="{7B2D51F8-F3F6-4363-95C1-A373A82E63AE}" type="parTrans" cxnId="{07FE479D-74BB-4170-8F14-C38365901D9F}">
      <dgm:prSet/>
      <dgm:spPr/>
      <dgm:t>
        <a:bodyPr/>
        <a:lstStyle/>
        <a:p>
          <a:endParaRPr lang="en-US"/>
        </a:p>
      </dgm:t>
    </dgm:pt>
    <dgm:pt modelId="{EAD35120-08A6-4CD0-81CE-B0F15E2C3320}" type="sibTrans" cxnId="{07FE479D-74BB-4170-8F14-C38365901D9F}">
      <dgm:prSet/>
      <dgm:spPr/>
      <dgm:t>
        <a:bodyPr/>
        <a:lstStyle/>
        <a:p>
          <a:endParaRPr lang="en-US"/>
        </a:p>
      </dgm:t>
    </dgm:pt>
    <dgm:pt modelId="{CD012076-F22A-4750-A2B2-09B4298A6553}" type="pres">
      <dgm:prSet presAssocID="{085D664F-CD64-414B-894B-373FE6D56437}" presName="CompostProcess" presStyleCnt="0">
        <dgm:presLayoutVars>
          <dgm:dir/>
          <dgm:resizeHandles val="exact"/>
        </dgm:presLayoutVars>
      </dgm:prSet>
      <dgm:spPr/>
    </dgm:pt>
    <dgm:pt modelId="{3961F603-6F1C-4FA9-83B5-E734A053C1F2}" type="pres">
      <dgm:prSet presAssocID="{085D664F-CD64-414B-894B-373FE6D56437}" presName="arrow" presStyleLbl="bgShp" presStyleIdx="0" presStyleCnt="1"/>
      <dgm:spPr>
        <a:solidFill>
          <a:srgbClr val="123B4E"/>
        </a:solidFill>
      </dgm:spPr>
    </dgm:pt>
    <dgm:pt modelId="{5509FD17-F45E-4B24-9AD6-BC879A77D505}" type="pres">
      <dgm:prSet presAssocID="{085D664F-CD64-414B-894B-373FE6D56437}" presName="linearProcess" presStyleCnt="0"/>
      <dgm:spPr/>
    </dgm:pt>
    <dgm:pt modelId="{042FCC53-8CDB-4455-BCAC-D549E2345169}" type="pres">
      <dgm:prSet presAssocID="{68DB3644-A443-422B-B302-7A3B9A7B11B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90C8A-844B-4C92-AA9E-A946B728284F}" type="pres">
      <dgm:prSet presAssocID="{C76AA03A-1A65-4C8F-945F-710CDC85133C}" presName="sibTrans" presStyleCnt="0"/>
      <dgm:spPr/>
    </dgm:pt>
    <dgm:pt modelId="{11883377-ECD6-4A26-969B-7EED6DC24360}" type="pres">
      <dgm:prSet presAssocID="{289BFFAB-4861-4D9E-B4A4-1EAE2EA4FF6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9419B-6EB0-4B09-B62B-690A35ACFCA7}" type="pres">
      <dgm:prSet presAssocID="{E551D802-0E04-48E8-A683-0ED89C393E3B}" presName="sibTrans" presStyleCnt="0"/>
      <dgm:spPr/>
    </dgm:pt>
    <dgm:pt modelId="{CC8CCDCA-71D0-450A-8588-7C6EE23ECCA6}" type="pres">
      <dgm:prSet presAssocID="{0B81AF02-1459-4288-8F6C-3FE0C6A4716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538576-3D26-4CA9-B76F-2C146EB6B9AF}" type="presOf" srcId="{289BFFAB-4861-4D9E-B4A4-1EAE2EA4FF62}" destId="{11883377-ECD6-4A26-969B-7EED6DC24360}" srcOrd="0" destOrd="0" presId="urn:microsoft.com/office/officeart/2005/8/layout/hProcess9"/>
    <dgm:cxn modelId="{58EC1AA9-AF2C-4964-B716-6BC98E71B647}" type="presOf" srcId="{0B81AF02-1459-4288-8F6C-3FE0C6A47163}" destId="{CC8CCDCA-71D0-450A-8588-7C6EE23ECCA6}" srcOrd="0" destOrd="0" presId="urn:microsoft.com/office/officeart/2005/8/layout/hProcess9"/>
    <dgm:cxn modelId="{8A3ACB63-294C-484C-A37F-7DFD950492FB}" srcId="{085D664F-CD64-414B-894B-373FE6D56437}" destId="{289BFFAB-4861-4D9E-B4A4-1EAE2EA4FF62}" srcOrd="1" destOrd="0" parTransId="{B4C5B2A9-024B-43CD-BB01-86CBCCED2EAF}" sibTransId="{E551D802-0E04-48E8-A683-0ED89C393E3B}"/>
    <dgm:cxn modelId="{07FE479D-74BB-4170-8F14-C38365901D9F}" srcId="{085D664F-CD64-414B-894B-373FE6D56437}" destId="{0B81AF02-1459-4288-8F6C-3FE0C6A47163}" srcOrd="2" destOrd="0" parTransId="{7B2D51F8-F3F6-4363-95C1-A373A82E63AE}" sibTransId="{EAD35120-08A6-4CD0-81CE-B0F15E2C3320}"/>
    <dgm:cxn modelId="{332AB416-0EEE-4CE6-B825-96C1844E2AE1}" srcId="{085D664F-CD64-414B-894B-373FE6D56437}" destId="{68DB3644-A443-422B-B302-7A3B9A7B11BD}" srcOrd="0" destOrd="0" parTransId="{D8BAD353-898B-4E42-9454-3744053E30BF}" sibTransId="{C76AA03A-1A65-4C8F-945F-710CDC85133C}"/>
    <dgm:cxn modelId="{1DB08709-50A7-4CD8-A192-D8183C8F27E2}" type="presOf" srcId="{68DB3644-A443-422B-B302-7A3B9A7B11BD}" destId="{042FCC53-8CDB-4455-BCAC-D549E2345169}" srcOrd="0" destOrd="0" presId="urn:microsoft.com/office/officeart/2005/8/layout/hProcess9"/>
    <dgm:cxn modelId="{76D912E9-F7AA-404B-AABA-EB585CEE0570}" type="presOf" srcId="{085D664F-CD64-414B-894B-373FE6D56437}" destId="{CD012076-F22A-4750-A2B2-09B4298A6553}" srcOrd="0" destOrd="0" presId="urn:microsoft.com/office/officeart/2005/8/layout/hProcess9"/>
    <dgm:cxn modelId="{9FBDC9F7-9270-4C50-866F-A6557306BDF1}" type="presParOf" srcId="{CD012076-F22A-4750-A2B2-09B4298A6553}" destId="{3961F603-6F1C-4FA9-83B5-E734A053C1F2}" srcOrd="0" destOrd="0" presId="urn:microsoft.com/office/officeart/2005/8/layout/hProcess9"/>
    <dgm:cxn modelId="{5A3B3BC5-18EA-40FA-A112-80721A7191F2}" type="presParOf" srcId="{CD012076-F22A-4750-A2B2-09B4298A6553}" destId="{5509FD17-F45E-4B24-9AD6-BC879A77D505}" srcOrd="1" destOrd="0" presId="urn:microsoft.com/office/officeart/2005/8/layout/hProcess9"/>
    <dgm:cxn modelId="{6211E309-5411-4B5B-8977-4B8C58F5DC72}" type="presParOf" srcId="{5509FD17-F45E-4B24-9AD6-BC879A77D505}" destId="{042FCC53-8CDB-4455-BCAC-D549E2345169}" srcOrd="0" destOrd="0" presId="urn:microsoft.com/office/officeart/2005/8/layout/hProcess9"/>
    <dgm:cxn modelId="{4C4E2096-846E-48D5-9BAB-5740C764226D}" type="presParOf" srcId="{5509FD17-F45E-4B24-9AD6-BC879A77D505}" destId="{C9990C8A-844B-4C92-AA9E-A946B728284F}" srcOrd="1" destOrd="0" presId="urn:microsoft.com/office/officeart/2005/8/layout/hProcess9"/>
    <dgm:cxn modelId="{BAEDF086-D47B-4BB5-A9FF-EB1DA2755AD7}" type="presParOf" srcId="{5509FD17-F45E-4B24-9AD6-BC879A77D505}" destId="{11883377-ECD6-4A26-969B-7EED6DC24360}" srcOrd="2" destOrd="0" presId="urn:microsoft.com/office/officeart/2005/8/layout/hProcess9"/>
    <dgm:cxn modelId="{A9627A0D-F854-4374-8D8C-42245C9F6007}" type="presParOf" srcId="{5509FD17-F45E-4B24-9AD6-BC879A77D505}" destId="{F669419B-6EB0-4B09-B62B-690A35ACFCA7}" srcOrd="3" destOrd="0" presId="urn:microsoft.com/office/officeart/2005/8/layout/hProcess9"/>
    <dgm:cxn modelId="{72DA6AB1-31D0-45ED-B14B-87AA775034EE}" type="presParOf" srcId="{5509FD17-F45E-4B24-9AD6-BC879A77D505}" destId="{CC8CCDCA-71D0-450A-8588-7C6EE23ECCA6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D538C-4C47-4EB4-B882-C01EC6F5C6E6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B5977-C594-497F-A943-F50AE25ECE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5977-C594-497F-A943-F50AE25ECEB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5977-C594-497F-A943-F50AE25ECEB1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5977-C594-497F-A943-F50AE25ECEB1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5977-C594-497F-A943-F50AE25ECEB1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5977-C594-497F-A943-F50AE25ECEB1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5977-C594-497F-A943-F50AE25ECEB1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5977-C594-497F-A943-F50AE25ECEB1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5977-C594-497F-A943-F50AE25ECEB1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5977-C594-497F-A943-F50AE25ECEB1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5977-C594-497F-A943-F50AE25ECEB1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5977-C594-497F-A943-F50AE25ECEB1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5977-C594-497F-A943-F50AE25ECEB1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5977-C594-497F-A943-F50AE25ECEB1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5977-C594-497F-A943-F50AE25ECEB1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5977-C594-497F-A943-F50AE25ECEB1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5977-C594-497F-A943-F50AE25ECEB1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5977-C594-497F-A943-F50AE25ECEB1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5977-C594-497F-A943-F50AE25ECEB1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5977-C594-497F-A943-F50AE25ECEB1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5977-C594-497F-A943-F50AE25ECEB1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5977-C594-497F-A943-F50AE25ECEB1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5977-C594-497F-A943-F50AE25ECEB1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5977-C594-497F-A943-F50AE25ECEB1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2C22-9E53-423F-A5DB-8210A57D64D1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F31F-6FCE-4D11-8FC1-CED867B4C4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2C22-9E53-423F-A5DB-8210A57D64D1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F31F-6FCE-4D11-8FC1-CED867B4C4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2C22-9E53-423F-A5DB-8210A57D64D1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F31F-6FCE-4D11-8FC1-CED867B4C4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2C22-9E53-423F-A5DB-8210A57D64D1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F31F-6FCE-4D11-8FC1-CED867B4C4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2C22-9E53-423F-A5DB-8210A57D64D1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F31F-6FCE-4D11-8FC1-CED867B4C4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2C22-9E53-423F-A5DB-8210A57D64D1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F31F-6FCE-4D11-8FC1-CED867B4C4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2C22-9E53-423F-A5DB-8210A57D64D1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F31F-6FCE-4D11-8FC1-CED867B4C4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2C22-9E53-423F-A5DB-8210A57D64D1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F31F-6FCE-4D11-8FC1-CED867B4C4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990600" y="742950"/>
            <a:ext cx="7010400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2C22-9E53-423F-A5DB-8210A57D64D1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F31F-6FCE-4D11-8FC1-CED867B4C4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2C22-9E53-423F-A5DB-8210A57D64D1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F31F-6FCE-4D11-8FC1-CED867B4C4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D2C22-9E53-423F-A5DB-8210A57D64D1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3F31F-6FCE-4D11-8FC1-CED867B4C4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44.png"/><Relationship Id="rId2" Type="http://schemas.openxmlformats.org/officeDocument/2006/relationships/image" Target="../media/image45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hyperlink" Target="mailto:siddharth.hegde@ethinos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hellawella.com/sites/hellawella.com/files/styles/default/public/images/eats_viv/pears/whisky.jpg?itok=Ivo_kJ2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51625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" y="4120575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DIGITAL MARKETING PROPOSAL 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270" name="Picture 6" descr="https://scontent.cdninstagram.com/t51.2885-15/s480x480/e35/11925736_262347400771482_1431535849_n.jpg?ig_cache_key=MTIxODY2Mzc2NzUzNDQzOTkwOA%3D%3D.2.l"/>
          <p:cNvPicPr>
            <a:picLocks noChangeAspect="1" noChangeArrowheads="1"/>
          </p:cNvPicPr>
          <p:nvPr/>
        </p:nvPicPr>
        <p:blipFill>
          <a:blip r:embed="rId3"/>
          <a:srcRect t="24149" b="25697"/>
          <a:stretch>
            <a:fillRect/>
          </a:stretch>
        </p:blipFill>
        <p:spPr bwMode="auto">
          <a:xfrm>
            <a:off x="0" y="-19050"/>
            <a:ext cx="2667000" cy="1337628"/>
          </a:xfrm>
          <a:prstGeom prst="rect">
            <a:avLst/>
          </a:prstGeom>
          <a:noFill/>
        </p:spPr>
      </p:pic>
      <p:grpSp>
        <p:nvGrpSpPr>
          <p:cNvPr id="8" name="Group 12"/>
          <p:cNvGrpSpPr/>
          <p:nvPr/>
        </p:nvGrpSpPr>
        <p:grpSpPr>
          <a:xfrm>
            <a:off x="7848600" y="3943350"/>
            <a:ext cx="1185874" cy="1143000"/>
            <a:chOff x="8912489" y="1080450"/>
            <a:chExt cx="2520000" cy="25200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Oval 8"/>
            <p:cNvSpPr/>
            <p:nvPr/>
          </p:nvSpPr>
          <p:spPr>
            <a:xfrm>
              <a:off x="8912489" y="1080450"/>
              <a:ext cx="2520000" cy="252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00" b="1" dirty="0"/>
            </a:p>
          </p:txBody>
        </p:sp>
        <p:pic>
          <p:nvPicPr>
            <p:cNvPr id="10" name="Picture 2" descr="http://www.socialsamosa.com/wp-content/uploads/2012/06/Ethino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9301183" y="1509078"/>
              <a:ext cx="1785950" cy="16532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>
              <a:softEdge rad="1270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Target Audience Persona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401" y="895350"/>
            <a:ext cx="8305799" cy="4127099"/>
            <a:chOff x="371433" y="1466850"/>
            <a:chExt cx="11614002" cy="5725991"/>
          </a:xfrm>
        </p:grpSpPr>
        <p:sp>
          <p:nvSpPr>
            <p:cNvPr id="5" name="TextBox 4"/>
            <p:cNvSpPr txBox="1"/>
            <p:nvPr/>
          </p:nvSpPr>
          <p:spPr>
            <a:xfrm>
              <a:off x="371433" y="4672727"/>
              <a:ext cx="3143273" cy="24339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169863" indent="-169863">
                <a:buFont typeface="Arial" pitchFamily="34" charset="0"/>
                <a:buChar char="•"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Sudhir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Iyer</a:t>
              </a:r>
              <a:endParaRPr lang="en-US" sz="1200" dirty="0" smtClean="0">
                <a:solidFill>
                  <a:schemeClr val="bg1"/>
                </a:solidFill>
              </a:endParaRPr>
            </a:p>
            <a:p>
              <a:pPr marL="169863" indent="-169863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</a:rPr>
                <a:t>Age - 25</a:t>
              </a:r>
            </a:p>
            <a:p>
              <a:pPr marL="169863" indent="-169863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</a:rPr>
                <a:t>IIT Bombay final year student</a:t>
              </a:r>
            </a:p>
            <a:p>
              <a:pPr marL="169863" indent="-169863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</a:rPr>
                <a:t>Works at an MNC as a Sr. HR &amp; Admin </a:t>
              </a:r>
            </a:p>
            <a:p>
              <a:pPr marL="169863" indent="-169863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</a:rPr>
                <a:t>Active on social media platforms</a:t>
              </a:r>
            </a:p>
            <a:p>
              <a:pPr marL="169863" indent="-169863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</a:rPr>
                <a:t>Loves </a:t>
              </a:r>
              <a:r>
                <a:rPr lang="en-US" sz="1200" dirty="0" smtClean="0">
                  <a:solidFill>
                    <a:schemeClr val="bg1"/>
                  </a:solidFill>
                </a:rPr>
                <a:t>discounts and chilling with his buds on weekends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20350" y="4758866"/>
              <a:ext cx="3143273" cy="24339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107950" indent="-107950">
                <a:buFont typeface="Arial" pitchFamily="34" charset="0"/>
                <a:buChar char="•"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Rakesh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Agarwal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</a:p>
            <a:p>
              <a:pPr marL="107950" indent="-1079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</a:rPr>
                <a:t>Age - </a:t>
              </a:r>
              <a:r>
                <a:rPr lang="en-US" sz="1200" dirty="0" smtClean="0">
                  <a:solidFill>
                    <a:schemeClr val="bg1"/>
                  </a:solidFill>
                </a:rPr>
                <a:t>28</a:t>
              </a:r>
              <a:endParaRPr lang="en-US" sz="1200" dirty="0" smtClean="0">
                <a:solidFill>
                  <a:schemeClr val="bg1"/>
                </a:solidFill>
              </a:endParaRPr>
            </a:p>
            <a:p>
              <a:pPr marL="107950" indent="-1079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</a:rPr>
                <a:t>MBA in HR from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Welingkars</a:t>
              </a:r>
              <a:endParaRPr lang="en-US" sz="1200" dirty="0" smtClean="0">
                <a:solidFill>
                  <a:schemeClr val="bg1"/>
                </a:solidFill>
              </a:endParaRPr>
            </a:p>
            <a:p>
              <a:pPr marL="107950" indent="-1079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</a:rPr>
                <a:t>Works at YES Bank head office as a Sr. Marketing Manager</a:t>
              </a:r>
            </a:p>
            <a:p>
              <a:pPr marL="107950" indent="-1079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</a:rPr>
                <a:t>Heavy usage of mobile to access the internet </a:t>
              </a:r>
              <a:endParaRPr lang="en-US" sz="1200" dirty="0" smtClean="0">
                <a:solidFill>
                  <a:schemeClr val="bg1"/>
                </a:solidFill>
              </a:endParaRPr>
            </a:p>
            <a:p>
              <a:pPr marL="107950" indent="-1079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</a:rPr>
                <a:t>Organizes and attends corporate parties quite often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42162" y="4713923"/>
              <a:ext cx="3143273" cy="24339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107950" indent="-107950">
                <a:buFont typeface="Arial" pitchFamily="34" charset="0"/>
                <a:buChar char="•"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Anoop</a:t>
              </a:r>
              <a:r>
                <a:rPr lang="en-US" sz="1200" dirty="0" smtClean="0">
                  <a:solidFill>
                    <a:schemeClr val="bg1"/>
                  </a:solidFill>
                </a:rPr>
                <a:t> Singh </a:t>
              </a:r>
            </a:p>
            <a:p>
              <a:pPr marL="107950" indent="-1079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</a:rPr>
                <a:t>Age - </a:t>
              </a:r>
              <a:r>
                <a:rPr lang="en-US" sz="1200" dirty="0" smtClean="0">
                  <a:solidFill>
                    <a:schemeClr val="bg1"/>
                  </a:solidFill>
                </a:rPr>
                <a:t>32</a:t>
              </a:r>
              <a:endParaRPr lang="en-US" sz="1200" dirty="0" smtClean="0">
                <a:solidFill>
                  <a:schemeClr val="bg1"/>
                </a:solidFill>
              </a:endParaRPr>
            </a:p>
            <a:p>
              <a:pPr marL="107950" indent="-1079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</a:rPr>
                <a:t>Diploma in Operations from Sp Jain College</a:t>
              </a:r>
            </a:p>
            <a:p>
              <a:pPr marL="107950" indent="-1079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</a:rPr>
                <a:t>With an experience of around 12 yrs 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</a:rPr>
                <a:t>works with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Indiabulls</a:t>
              </a:r>
              <a:r>
                <a:rPr lang="en-US" sz="1200" dirty="0" smtClean="0">
                  <a:solidFill>
                    <a:schemeClr val="bg1"/>
                  </a:solidFill>
                </a:rPr>
                <a:t> finance as a Marketing and purchase head and highly mobile </a:t>
              </a:r>
              <a:r>
                <a:rPr lang="en-US" sz="1200" dirty="0" smtClean="0">
                  <a:solidFill>
                    <a:schemeClr val="bg1"/>
                  </a:solidFill>
                </a:rPr>
                <a:t>savvy and likes partying</a:t>
              </a:r>
              <a:endParaRPr lang="en-US" sz="12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8" name="Picture 12" descr="http://www.visualphotos.com/photo/2x3536497/indian_businessman_smiling_EDW16031.jpg"/>
            <p:cNvPicPr>
              <a:picLocks noChangeAspect="1" noChangeArrowheads="1"/>
            </p:cNvPicPr>
            <p:nvPr/>
          </p:nvPicPr>
          <p:blipFill>
            <a:blip r:embed="rId2" cstate="email">
              <a:lum contrast="30000"/>
            </a:blip>
            <a:srcRect b="23945"/>
            <a:stretch>
              <a:fillRect/>
            </a:stretch>
          </p:blipFill>
          <p:spPr bwMode="auto">
            <a:xfrm>
              <a:off x="4776787" y="1466850"/>
              <a:ext cx="2428892" cy="26670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0" name="Straight Connector 9"/>
            <p:cNvCxnSpPr/>
            <p:nvPr/>
          </p:nvCxnSpPr>
          <p:spPr>
            <a:xfrm rot="5400000">
              <a:off x="2338387" y="4286250"/>
              <a:ext cx="30480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6680992" y="4209256"/>
              <a:ext cx="30480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D:\Abhishek Backup\Decks\Ogle\09teamlease1.jpg"/>
            <p:cNvPicPr>
              <a:picLocks noChangeAspect="1" noChangeArrowheads="1"/>
            </p:cNvPicPr>
            <p:nvPr/>
          </p:nvPicPr>
          <p:blipFill>
            <a:blip r:embed="rId3"/>
            <a:srcRect b="22572"/>
            <a:stretch>
              <a:fillRect/>
            </a:stretch>
          </p:blipFill>
          <p:spPr bwMode="auto">
            <a:xfrm>
              <a:off x="9196387" y="1466850"/>
              <a:ext cx="2362200" cy="26347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3" descr="D:\Abhishek Backup\Decks\Ogle\ss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5787" y="1466850"/>
              <a:ext cx="2466975" cy="2667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Platforms (Scope of Activities)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71433" y="895350"/>
            <a:ext cx="8543968" cy="3962400"/>
            <a:chOff x="228600" y="1108177"/>
            <a:chExt cx="8633959" cy="3619387"/>
          </a:xfrm>
        </p:grpSpPr>
        <p:sp>
          <p:nvSpPr>
            <p:cNvPr id="15" name="Rounded Rectangle 14"/>
            <p:cNvSpPr/>
            <p:nvPr/>
          </p:nvSpPr>
          <p:spPr>
            <a:xfrm>
              <a:off x="6477000" y="2406748"/>
              <a:ext cx="2363170" cy="989095"/>
            </a:xfrm>
            <a:prstGeom prst="roundRect">
              <a:avLst/>
            </a:prstGeom>
            <a:solidFill>
              <a:srgbClr val="FFC000">
                <a:alpha val="4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Email marketing to drive registrations and subscriptions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499389" y="1108177"/>
              <a:ext cx="2363170" cy="989095"/>
            </a:xfrm>
            <a:prstGeom prst="roundRect">
              <a:avLst/>
            </a:prstGeom>
            <a:solidFill>
              <a:srgbClr val="0070C0">
                <a:alpha val="4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Social Media Management for organic growth and brand awareness, as well as advertising to reach a greater audience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86468" y="3726571"/>
              <a:ext cx="2282161" cy="989095"/>
            </a:xfrm>
            <a:prstGeom prst="roundRect">
              <a:avLst/>
            </a:prstGeom>
            <a:solidFill>
              <a:srgbClr val="00B050">
                <a:alpha val="4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Remarketing to ensure that the ads remain top of mind and increase the probability of conversion 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94560" y="2382280"/>
              <a:ext cx="2282161" cy="989095"/>
            </a:xfrm>
            <a:prstGeom prst="roundRect">
              <a:avLst/>
            </a:prstGeom>
            <a:solidFill>
              <a:srgbClr val="FFC000">
                <a:alpha val="4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Display/banner ads on websites related to entertainment, lifestyle, gaming, technology, etc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133600" y="1124022"/>
              <a:ext cx="2282161" cy="989095"/>
            </a:xfrm>
            <a:prstGeom prst="roundRect">
              <a:avLst/>
            </a:prstGeom>
            <a:solidFill>
              <a:srgbClr val="0070C0">
                <a:alpha val="4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SEM for searches that target all the four types of audience and  the primary geographies</a:t>
              </a:r>
            </a:p>
          </p:txBody>
        </p:sp>
        <p:grpSp>
          <p:nvGrpSpPr>
            <p:cNvPr id="20" name="Group 36"/>
            <p:cNvGrpSpPr/>
            <p:nvPr/>
          </p:nvGrpSpPr>
          <p:grpSpPr>
            <a:xfrm>
              <a:off x="249695" y="1123950"/>
              <a:ext cx="1661541" cy="977112"/>
              <a:chOff x="55" y="1672280"/>
              <a:chExt cx="1764531" cy="1475749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55" y="1672280"/>
                <a:ext cx="1764531" cy="1475749"/>
              </a:xfrm>
              <a:prstGeom prst="roundRect">
                <a:avLst>
                  <a:gd name="adj" fmla="val 10000"/>
                </a:avLst>
              </a:prstGeom>
              <a:solidFill>
                <a:srgbClr val="0070C0"/>
              </a:solidFill>
              <a:ln>
                <a:solidFill>
                  <a:srgbClr val="FF33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ounded Rectangle 4"/>
              <p:cNvSpPr/>
              <p:nvPr/>
            </p:nvSpPr>
            <p:spPr>
              <a:xfrm>
                <a:off x="43278" y="1715503"/>
                <a:ext cx="1678085" cy="1389303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>
                    <a:solidFill>
                      <a:schemeClr val="bg1"/>
                    </a:solidFill>
                  </a:rPr>
                  <a:t>Search Engine Marketing</a:t>
                </a:r>
                <a:endParaRPr lang="en-US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39"/>
            <p:cNvGrpSpPr/>
            <p:nvPr/>
          </p:nvGrpSpPr>
          <p:grpSpPr>
            <a:xfrm>
              <a:off x="228600" y="2394264"/>
              <a:ext cx="1725707" cy="977112"/>
              <a:chOff x="55" y="1672280"/>
              <a:chExt cx="1764531" cy="1475749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55" y="1672280"/>
                <a:ext cx="1764531" cy="1475749"/>
              </a:xfrm>
              <a:prstGeom prst="roundRect">
                <a:avLst>
                  <a:gd name="adj" fmla="val 10000"/>
                </a:avLst>
              </a:prstGeom>
              <a:solidFill>
                <a:srgbClr val="FFC000"/>
              </a:solidFill>
              <a:ln>
                <a:solidFill>
                  <a:srgbClr val="FF33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Rounded Rectangle 4"/>
              <p:cNvSpPr/>
              <p:nvPr/>
            </p:nvSpPr>
            <p:spPr>
              <a:xfrm>
                <a:off x="43278" y="1715503"/>
                <a:ext cx="1678085" cy="13893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solidFill>
                      <a:schemeClr val="bg1"/>
                    </a:solidFill>
                  </a:rPr>
                  <a:t>Display and Banner Advertising</a:t>
                </a:r>
                <a:endParaRPr lang="en-US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oup 42"/>
            <p:cNvGrpSpPr/>
            <p:nvPr/>
          </p:nvGrpSpPr>
          <p:grpSpPr>
            <a:xfrm>
              <a:off x="228600" y="3726499"/>
              <a:ext cx="1725707" cy="977112"/>
              <a:chOff x="55" y="1672280"/>
              <a:chExt cx="1764531" cy="1475749"/>
            </a:xfrm>
            <a:solidFill>
              <a:srgbClr val="00B050"/>
            </a:solidFill>
          </p:grpSpPr>
          <p:sp>
            <p:nvSpPr>
              <p:cNvPr id="33" name="Rounded Rectangle 32"/>
              <p:cNvSpPr/>
              <p:nvPr/>
            </p:nvSpPr>
            <p:spPr>
              <a:xfrm>
                <a:off x="55" y="1672280"/>
                <a:ext cx="1764531" cy="1475749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rgbClr val="FF33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Rounded Rectangle 4"/>
              <p:cNvSpPr/>
              <p:nvPr/>
            </p:nvSpPr>
            <p:spPr>
              <a:xfrm>
                <a:off x="43278" y="1715503"/>
                <a:ext cx="1678085" cy="138930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solidFill>
                      <a:schemeClr val="bg1"/>
                    </a:solidFill>
                  </a:rPr>
                  <a:t>Remarketing</a:t>
                </a:r>
                <a:endParaRPr lang="en-US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oup 45"/>
            <p:cNvGrpSpPr/>
            <p:nvPr/>
          </p:nvGrpSpPr>
          <p:grpSpPr>
            <a:xfrm>
              <a:off x="4648925" y="1123950"/>
              <a:ext cx="1534746" cy="977112"/>
              <a:chOff x="55" y="1672280"/>
              <a:chExt cx="1764531" cy="1475749"/>
            </a:xfrm>
            <a:solidFill>
              <a:srgbClr val="0070C0"/>
            </a:solidFill>
          </p:grpSpPr>
          <p:sp>
            <p:nvSpPr>
              <p:cNvPr id="31" name="Rounded Rectangle 30"/>
              <p:cNvSpPr/>
              <p:nvPr/>
            </p:nvSpPr>
            <p:spPr>
              <a:xfrm>
                <a:off x="55" y="1672280"/>
                <a:ext cx="1764531" cy="1475749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rgbClr val="FF33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Rounded Rectangle 4"/>
              <p:cNvSpPr/>
              <p:nvPr/>
            </p:nvSpPr>
            <p:spPr>
              <a:xfrm>
                <a:off x="43278" y="1715503"/>
                <a:ext cx="1678085" cy="138930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>
                    <a:solidFill>
                      <a:schemeClr val="bg1"/>
                    </a:solidFill>
                  </a:rPr>
                  <a:t>Social</a:t>
                </a: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>
                    <a:solidFill>
                      <a:schemeClr val="bg1"/>
                    </a:solidFill>
                  </a:rPr>
                  <a:t> Media</a:t>
                </a:r>
                <a:endParaRPr lang="en-US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 48"/>
            <p:cNvGrpSpPr/>
            <p:nvPr/>
          </p:nvGrpSpPr>
          <p:grpSpPr>
            <a:xfrm>
              <a:off x="4648200" y="2440945"/>
              <a:ext cx="1534746" cy="977112"/>
              <a:chOff x="55" y="1672280"/>
              <a:chExt cx="1764531" cy="1475749"/>
            </a:xfrm>
            <a:solidFill>
              <a:srgbClr val="FFC000"/>
            </a:solidFill>
          </p:grpSpPr>
          <p:sp>
            <p:nvSpPr>
              <p:cNvPr id="29" name="Rounded Rectangle 28"/>
              <p:cNvSpPr/>
              <p:nvPr/>
            </p:nvSpPr>
            <p:spPr>
              <a:xfrm>
                <a:off x="55" y="1672280"/>
                <a:ext cx="1764531" cy="1475749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rgbClr val="FF33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ounded Rectangle 4"/>
              <p:cNvSpPr/>
              <p:nvPr/>
            </p:nvSpPr>
            <p:spPr>
              <a:xfrm>
                <a:off x="43278" y="1715503"/>
                <a:ext cx="1678085" cy="138930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solidFill>
                      <a:schemeClr val="bg1"/>
                    </a:solidFill>
                  </a:rPr>
                  <a:t>Email</a:t>
                </a: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solidFill>
                      <a:schemeClr val="bg1"/>
                    </a:solidFill>
                  </a:rPr>
                  <a:t> Marketing</a:t>
                </a:r>
                <a:endParaRPr lang="en-US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Rounded Rectangle 24"/>
            <p:cNvSpPr/>
            <p:nvPr/>
          </p:nvSpPr>
          <p:spPr>
            <a:xfrm>
              <a:off x="6499388" y="3716255"/>
              <a:ext cx="2363170" cy="98909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Tata Genuine parts  website should rank for keywords related to the services they provide</a:t>
              </a:r>
            </a:p>
          </p:txBody>
        </p:sp>
        <p:grpSp>
          <p:nvGrpSpPr>
            <p:cNvPr id="26" name="Group 52"/>
            <p:cNvGrpSpPr/>
            <p:nvPr/>
          </p:nvGrpSpPr>
          <p:grpSpPr>
            <a:xfrm>
              <a:off x="4692251" y="3750452"/>
              <a:ext cx="1534746" cy="977112"/>
              <a:chOff x="55" y="1672280"/>
              <a:chExt cx="1764531" cy="1475749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55" y="1672280"/>
                <a:ext cx="1764531" cy="1475749"/>
              </a:xfrm>
              <a:prstGeom prst="roundRect">
                <a:avLst>
                  <a:gd name="adj" fmla="val 10000"/>
                </a:avLst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Rounded Rectangle 4"/>
              <p:cNvSpPr/>
              <p:nvPr/>
            </p:nvSpPr>
            <p:spPr>
              <a:xfrm>
                <a:off x="43278" y="1715503"/>
                <a:ext cx="1678085" cy="1389303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solidFill>
                      <a:schemeClr val="bg1"/>
                    </a:solidFill>
                  </a:rPr>
                  <a:t>Search Engine Optimization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slate.com/content/dam/slate/articles/life/drink/2013/06/130613_DRINK_WhiskeyGlasses.jpg.CROP.original-original.jpg"/>
          <p:cNvPicPr>
            <a:picLocks noChangeAspect="1" noChangeArrowheads="1"/>
          </p:cNvPicPr>
          <p:nvPr/>
        </p:nvPicPr>
        <p:blipFill>
          <a:blip r:embed="rId2">
            <a:lum bright="-28000"/>
          </a:blip>
          <a:srcRect/>
          <a:stretch>
            <a:fillRect/>
          </a:stretch>
        </p:blipFill>
        <p:spPr bwMode="auto">
          <a:xfrm>
            <a:off x="0" y="0"/>
            <a:ext cx="9144000" cy="51681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768864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COMPETITIVE ANALYSIS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Blenders Pride Social Media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19150"/>
            <a:ext cx="2590800" cy="417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9" name="Straight Connector 38"/>
          <p:cNvCxnSpPr/>
          <p:nvPr/>
        </p:nvCxnSpPr>
        <p:spPr>
          <a:xfrm rot="5400000">
            <a:off x="2591598" y="2952748"/>
            <a:ext cx="4114005" cy="7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819400" y="1047750"/>
            <a:ext cx="1676400" cy="24929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07950" indent="-1079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Campaign name - #</a:t>
            </a:r>
            <a:r>
              <a:rPr lang="en-US" sz="1200" dirty="0" err="1" smtClean="0">
                <a:solidFill>
                  <a:schemeClr val="bg1"/>
                </a:solidFill>
              </a:rPr>
              <a:t>Tasefuldestinations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</a:p>
          <a:p>
            <a:pPr marL="107950" indent="-1079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Concept – Send us your tasteful travel destination photo or video and win a trip to Prague</a:t>
            </a:r>
          </a:p>
          <a:p>
            <a:pPr marL="107950" indent="-1079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Sentiment – Classy, Travel, leisure, relaxing and chilling</a:t>
            </a:r>
          </a:p>
          <a:p>
            <a:pPr marL="107950" indent="-1079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Likes – 73K,  Shares – 951 and Comments 100+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819150"/>
            <a:ext cx="271698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4876800" y="4171951"/>
            <a:ext cx="403860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07950" indent="-107950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bg1"/>
                </a:solidFill>
              </a:rPr>
              <a:t>Plaform</a:t>
            </a:r>
            <a:r>
              <a:rPr lang="en-US" sz="1200" dirty="0" smtClean="0">
                <a:solidFill>
                  <a:schemeClr val="bg1"/>
                </a:solidFill>
              </a:rPr>
              <a:t> – Twitter </a:t>
            </a:r>
          </a:p>
          <a:p>
            <a:pPr marL="107950" indent="-107950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bg1"/>
                </a:solidFill>
              </a:rPr>
              <a:t>Hashtag</a:t>
            </a:r>
            <a:r>
              <a:rPr lang="en-US" sz="1200" dirty="0" smtClean="0">
                <a:solidFill>
                  <a:schemeClr val="bg1"/>
                </a:solidFill>
              </a:rPr>
              <a:t> - #</a:t>
            </a:r>
            <a:r>
              <a:rPr lang="en-US" sz="1200" dirty="0" err="1" smtClean="0">
                <a:solidFill>
                  <a:schemeClr val="bg1"/>
                </a:solidFill>
              </a:rPr>
              <a:t>MyIdealDestination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</a:p>
          <a:p>
            <a:pPr marL="107950" indent="-1079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Concept – same as #</a:t>
            </a:r>
            <a:r>
              <a:rPr lang="en-US" sz="1200" dirty="0" err="1" smtClean="0">
                <a:solidFill>
                  <a:schemeClr val="bg1"/>
                </a:solidFill>
              </a:rPr>
              <a:t>TastefulDestinations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107950" indent="-1079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RT – 3 </a:t>
            </a:r>
            <a:r>
              <a:rPr lang="en-US" sz="1200" dirty="0" err="1" smtClean="0">
                <a:solidFill>
                  <a:schemeClr val="bg1"/>
                </a:solidFill>
              </a:rPr>
              <a:t>Favs</a:t>
            </a:r>
            <a:r>
              <a:rPr lang="en-US" sz="1200" dirty="0" smtClean="0">
                <a:solidFill>
                  <a:schemeClr val="bg1"/>
                </a:solidFill>
              </a:rPr>
              <a:t> - 3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Antiquity Blue’s Social Media</a:t>
            </a: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591598" y="2952748"/>
            <a:ext cx="4114005" cy="7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895600" y="1047750"/>
            <a:ext cx="1600200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07950" indent="-1079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This page is not active anymore </a:t>
            </a:r>
          </a:p>
          <a:p>
            <a:pPr marL="107950" indent="-107950">
              <a:buFont typeface="Arial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107950" indent="-1079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But their content was similar to what Blenders pride is doing currently </a:t>
            </a:r>
          </a:p>
          <a:p>
            <a:pPr marL="107950" indent="-107950">
              <a:buFont typeface="Arial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107950" indent="-1079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Rationale – Our competitors have taken the route of destinations to travel to and the whiskey to enjoy at those places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76800" y="4171951"/>
            <a:ext cx="40386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07950" indent="-1079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On twitter they shared a cocktail recipe using their product as an ingredient but it has no engagement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14" y="819150"/>
            <a:ext cx="276277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819150"/>
            <a:ext cx="2819400" cy="321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tatic.feber.se/article_images/39/13/82/391382_1920.jpg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 t="15378"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76886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SOCIAL MEDIA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Social Media Game Plan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81000" y="971550"/>
            <a:ext cx="8534400" cy="4038600"/>
            <a:chOff x="523914" y="1028682"/>
            <a:chExt cx="11420476" cy="5888070"/>
          </a:xfrm>
          <a:solidFill>
            <a:schemeClr val="bg1">
              <a:lumMod val="50000"/>
            </a:schemeClr>
          </a:solidFill>
        </p:grpSpPr>
        <p:cxnSp>
          <p:nvCxnSpPr>
            <p:cNvPr id="40" name="Elbow Connector 39"/>
            <p:cNvCxnSpPr/>
            <p:nvPr/>
          </p:nvCxnSpPr>
          <p:spPr>
            <a:xfrm flipV="1">
              <a:off x="7683548" y="3886203"/>
              <a:ext cx="1219200" cy="600075"/>
            </a:xfrm>
            <a:prstGeom prst="bentConnector3">
              <a:avLst>
                <a:gd name="adj1" fmla="val 50000"/>
              </a:avLst>
            </a:prstGeom>
            <a:grpFill/>
            <a:ln w="38100" cap="flat" cmpd="sng" algn="ctr">
              <a:solidFill>
                <a:schemeClr val="bg1"/>
              </a:solidFill>
              <a:prstDash val="solid"/>
              <a:headEnd type="oval" w="med" len="med"/>
              <a:tailEnd type="triangle" w="med" len="med"/>
            </a:ln>
            <a:effectLst/>
          </p:spPr>
        </p:cxnSp>
        <p:cxnSp>
          <p:nvCxnSpPr>
            <p:cNvPr id="41" name="Elbow Connector 40"/>
            <p:cNvCxnSpPr/>
            <p:nvPr/>
          </p:nvCxnSpPr>
          <p:spPr>
            <a:xfrm>
              <a:off x="8239166" y="4656138"/>
              <a:ext cx="730268" cy="515948"/>
            </a:xfrm>
            <a:prstGeom prst="bentConnector3">
              <a:avLst>
                <a:gd name="adj1" fmla="val 50000"/>
              </a:avLst>
            </a:prstGeom>
            <a:grpFill/>
            <a:ln w="38100" cap="flat" cmpd="sng" algn="ctr">
              <a:solidFill>
                <a:schemeClr val="bg1"/>
              </a:solidFill>
              <a:prstDash val="solid"/>
              <a:headEnd type="oval" w="med" len="med"/>
              <a:tailEnd type="triangle" w="med" len="med"/>
            </a:ln>
            <a:effectLst/>
          </p:spPr>
        </p:cxnSp>
        <p:cxnSp>
          <p:nvCxnSpPr>
            <p:cNvPr id="42" name="Elbow Connector 41"/>
            <p:cNvCxnSpPr/>
            <p:nvPr/>
          </p:nvCxnSpPr>
          <p:spPr>
            <a:xfrm rot="10800000" flipV="1">
              <a:off x="3557627" y="4038604"/>
              <a:ext cx="1371600" cy="1752600"/>
            </a:xfrm>
            <a:prstGeom prst="bentConnector3">
              <a:avLst>
                <a:gd name="adj1" fmla="val 50000"/>
              </a:avLst>
            </a:prstGeom>
            <a:grpFill/>
            <a:ln w="38100" cap="flat" cmpd="sng" algn="ctr">
              <a:solidFill>
                <a:schemeClr val="bg1"/>
              </a:solidFill>
              <a:prstDash val="solid"/>
              <a:headEnd type="oval" w="med" len="med"/>
              <a:tailEnd type="triangle" w="med" len="med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>
            <a:xfrm rot="10800000">
              <a:off x="3571916" y="3656017"/>
              <a:ext cx="1320801" cy="1588"/>
            </a:xfrm>
            <a:prstGeom prst="straightConnector1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  <a:headEnd type="oval" w="med" len="med"/>
              <a:tailEnd type="triangle" w="med" len="med"/>
            </a:ln>
            <a:effectLst/>
          </p:spPr>
        </p:cxnSp>
        <p:cxnSp>
          <p:nvCxnSpPr>
            <p:cNvPr id="44" name="Shape 43"/>
            <p:cNvCxnSpPr>
              <a:endCxn id="48" idx="3"/>
            </p:cNvCxnSpPr>
            <p:nvPr/>
          </p:nvCxnSpPr>
          <p:spPr>
            <a:xfrm rot="16200000" flipV="1">
              <a:off x="3332597" y="2138768"/>
              <a:ext cx="1788305" cy="1309667"/>
            </a:xfrm>
            <a:prstGeom prst="bentConnector2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  <a:headEnd type="oval" w="med" len="med"/>
              <a:tailEnd type="triangle" w="med" len="med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>
            <a:xfrm rot="5400000" flipH="1" flipV="1">
              <a:off x="6391320" y="3211513"/>
              <a:ext cx="457199" cy="3175"/>
            </a:xfrm>
            <a:prstGeom prst="straightConnector1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  <a:headEnd type="oval" w="med" len="med"/>
              <a:tailEnd type="triangle" w="med" len="med"/>
            </a:ln>
            <a:effectLst/>
          </p:spPr>
        </p:cxnSp>
        <p:cxnSp>
          <p:nvCxnSpPr>
            <p:cNvPr id="46" name="Elbow Connector 45"/>
            <p:cNvCxnSpPr/>
            <p:nvPr/>
          </p:nvCxnSpPr>
          <p:spPr>
            <a:xfrm flipV="1">
              <a:off x="7969304" y="2743194"/>
              <a:ext cx="928694" cy="857258"/>
            </a:xfrm>
            <a:prstGeom prst="bentConnector3">
              <a:avLst>
                <a:gd name="adj1" fmla="val 50000"/>
              </a:avLst>
            </a:prstGeom>
            <a:grpFill/>
            <a:ln w="38100" cap="flat" cmpd="sng" algn="ctr">
              <a:solidFill>
                <a:schemeClr val="bg1"/>
              </a:solidFill>
              <a:prstDash val="solid"/>
              <a:headEnd type="oval" w="med" len="med"/>
              <a:tailEnd type="triangle" w="med" len="med"/>
            </a:ln>
            <a:effectLst/>
          </p:spPr>
        </p:cxnSp>
        <p:sp>
          <p:nvSpPr>
            <p:cNvPr id="47" name="Rectangle 46"/>
            <p:cNvSpPr/>
            <p:nvPr/>
          </p:nvSpPr>
          <p:spPr>
            <a:xfrm>
              <a:off x="8896390" y="1171558"/>
              <a:ext cx="3048000" cy="1606550"/>
            </a:xfrm>
            <a:prstGeom prst="rect">
              <a:avLst/>
            </a:prstGeom>
            <a:grpFill/>
            <a:ln w="25400" cap="flat" cmpd="sng" algn="ctr">
              <a:solidFill>
                <a:srgbClr val="C00000"/>
              </a:solidFill>
              <a:prstDash val="solid"/>
            </a:ln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r>
                <a:rPr lang="en-US" sz="1400" b="1" kern="0" dirty="0">
                  <a:solidFill>
                    <a:schemeClr val="bg1"/>
                  </a:solidFill>
                  <a:cs typeface="Calibri" pitchFamily="34" charset="0"/>
                </a:rPr>
                <a:t>Trends</a:t>
              </a:r>
              <a:endParaRPr lang="en-US" sz="1050" b="1" kern="0" dirty="0">
                <a:solidFill>
                  <a:schemeClr val="bg1"/>
                </a:solidFill>
                <a:cs typeface="Calibri" pitchFamily="34" charset="0"/>
              </a:endParaRPr>
            </a:p>
            <a:p>
              <a:pPr defTabSz="914213">
                <a:buFontTx/>
                <a:buChar char="-"/>
                <a:defRPr/>
              </a:pPr>
              <a:r>
                <a:rPr lang="en-US" sz="1050" kern="0" dirty="0">
                  <a:solidFill>
                    <a:schemeClr val="bg1"/>
                  </a:solidFill>
                  <a:cs typeface="Calibri" pitchFamily="34" charset="0"/>
                </a:rPr>
                <a:t> Keeping finger on the pulse of the trends	</a:t>
              </a:r>
            </a:p>
            <a:p>
              <a:pPr defTabSz="914213">
                <a:buFontTx/>
                <a:buChar char="-"/>
                <a:defRPr/>
              </a:pPr>
              <a:r>
                <a:rPr lang="en-US" sz="1050" kern="0" dirty="0">
                  <a:solidFill>
                    <a:schemeClr val="bg1"/>
                  </a:solidFill>
                  <a:cs typeface="Calibri" pitchFamily="34" charset="0"/>
                </a:rPr>
                <a:t> Keeping our eyes open</a:t>
              </a:r>
            </a:p>
            <a:p>
              <a:pPr defTabSz="914213">
                <a:buFontTx/>
                <a:buChar char="-"/>
                <a:defRPr/>
              </a:pPr>
              <a:r>
                <a:rPr lang="en-US" sz="1050" kern="0" dirty="0">
                  <a:solidFill>
                    <a:schemeClr val="bg1"/>
                  </a:solidFill>
                  <a:cs typeface="Calibri" pitchFamily="34" charset="0"/>
                </a:rPr>
                <a:t> Making most of any opportunity that comes up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23914" y="1076325"/>
              <a:ext cx="3048000" cy="1646238"/>
            </a:xfrm>
            <a:prstGeom prst="rect">
              <a:avLst/>
            </a:prstGeom>
            <a:grpFill/>
            <a:ln w="25400" cap="flat" cmpd="sng" algn="ctr">
              <a:solidFill>
                <a:schemeClr val="accent1"/>
              </a:solidFill>
              <a:prstDash val="solid"/>
            </a:ln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r>
                <a:rPr lang="en-US" sz="1400" b="1" kern="0" dirty="0">
                  <a:solidFill>
                    <a:schemeClr val="bg1"/>
                  </a:solidFill>
                  <a:cs typeface="Calibri" pitchFamily="34" charset="0"/>
                </a:rPr>
                <a:t>Content</a:t>
              </a:r>
              <a:endParaRPr lang="en-US" sz="1200" b="1" kern="0" dirty="0">
                <a:solidFill>
                  <a:schemeClr val="bg1"/>
                </a:solidFill>
                <a:cs typeface="Calibri" pitchFamily="34" charset="0"/>
              </a:endParaRPr>
            </a:p>
            <a:p>
              <a:pPr defTabSz="914213">
                <a:buFontTx/>
                <a:buChar char="-"/>
                <a:defRPr/>
              </a:pPr>
              <a:r>
                <a:rPr lang="en-US" sz="1050" kern="0" dirty="0">
                  <a:solidFill>
                    <a:schemeClr val="bg1"/>
                  </a:solidFill>
                  <a:cs typeface="Calibri" pitchFamily="34" charset="0"/>
                </a:rPr>
                <a:t> Interesting content baskets</a:t>
              </a:r>
            </a:p>
            <a:p>
              <a:pPr defTabSz="914213">
                <a:buFontTx/>
                <a:buChar char="-"/>
                <a:defRPr/>
              </a:pPr>
              <a:r>
                <a:rPr lang="en-US" sz="1050" kern="0" dirty="0">
                  <a:solidFill>
                    <a:schemeClr val="bg1"/>
                  </a:solidFill>
                  <a:cs typeface="Calibri" pitchFamily="34" charset="0"/>
                </a:rPr>
                <a:t> Sharable content</a:t>
              </a:r>
            </a:p>
            <a:p>
              <a:pPr defTabSz="914213">
                <a:buFontTx/>
                <a:buChar char="-"/>
                <a:defRPr/>
              </a:pPr>
              <a:r>
                <a:rPr lang="en-US" sz="1050" kern="0" dirty="0">
                  <a:solidFill>
                    <a:schemeClr val="bg1"/>
                  </a:solidFill>
                  <a:cs typeface="Calibri" pitchFamily="34" charset="0"/>
                </a:rPr>
                <a:t> Providing Value</a:t>
              </a:r>
            </a:p>
            <a:p>
              <a:pPr defTabSz="914213">
                <a:buFontTx/>
                <a:buChar char="-"/>
                <a:defRPr/>
              </a:pPr>
              <a:r>
                <a:rPr lang="en-US" sz="1050" kern="0" dirty="0">
                  <a:solidFill>
                    <a:schemeClr val="bg1"/>
                  </a:solidFill>
                  <a:cs typeface="Calibri" pitchFamily="34" charset="0"/>
                </a:rPr>
                <a:t> Giving out information</a:t>
              </a:r>
            </a:p>
            <a:p>
              <a:pPr defTabSz="914213">
                <a:buFontTx/>
                <a:buChar char="-"/>
                <a:defRPr/>
              </a:pPr>
              <a:r>
                <a:rPr lang="en-US" sz="1050" kern="0" dirty="0">
                  <a:solidFill>
                    <a:schemeClr val="bg1"/>
                  </a:solidFill>
                  <a:cs typeface="Calibri" pitchFamily="34" charset="0"/>
                </a:rPr>
                <a:t> Being useful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3914" y="2982918"/>
              <a:ext cx="3048000" cy="1978025"/>
            </a:xfrm>
            <a:prstGeom prst="rect">
              <a:avLst/>
            </a:prstGeom>
            <a:grpFill/>
            <a:ln w="25400" cap="flat" cmpd="sng" algn="ctr">
              <a:solidFill>
                <a:srgbClr val="C00000"/>
              </a:solidFill>
              <a:prstDash val="solid"/>
            </a:ln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r>
                <a:rPr lang="en-US" sz="1400" b="1" kern="0" dirty="0">
                  <a:solidFill>
                    <a:schemeClr val="bg1"/>
                  </a:solidFill>
                  <a:cs typeface="Calibri" pitchFamily="34" charset="0"/>
                </a:rPr>
                <a:t>Branding</a:t>
              </a:r>
              <a:endParaRPr lang="en-US" sz="1050" b="1" kern="0" dirty="0">
                <a:solidFill>
                  <a:schemeClr val="bg1"/>
                </a:solidFill>
                <a:cs typeface="Calibri" pitchFamily="34" charset="0"/>
              </a:endParaRPr>
            </a:p>
            <a:p>
              <a:pPr defTabSz="914213">
                <a:buFontTx/>
                <a:buChar char="-"/>
                <a:defRPr/>
              </a:pPr>
              <a:r>
                <a:rPr lang="en-US" sz="1050" kern="0" dirty="0">
                  <a:solidFill>
                    <a:schemeClr val="bg1"/>
                  </a:solidFill>
                  <a:cs typeface="Calibri" pitchFamily="34" charset="0"/>
                </a:rPr>
                <a:t> Templatizing brand related posts </a:t>
              </a:r>
            </a:p>
            <a:p>
              <a:pPr defTabSz="914213">
                <a:buFontTx/>
                <a:buChar char="-"/>
                <a:defRPr/>
              </a:pPr>
              <a:r>
                <a:rPr lang="en-US" sz="1050" kern="0" dirty="0">
                  <a:solidFill>
                    <a:schemeClr val="bg1"/>
                  </a:solidFill>
                  <a:cs typeface="Calibri" pitchFamily="34" charset="0"/>
                </a:rPr>
                <a:t> Adding brand elements to crafted posts </a:t>
              </a:r>
            </a:p>
            <a:p>
              <a:pPr defTabSz="914213">
                <a:buFontTx/>
                <a:buChar char="-"/>
                <a:defRPr/>
              </a:pPr>
              <a:r>
                <a:rPr lang="en-US" sz="1050" kern="0" dirty="0">
                  <a:solidFill>
                    <a:schemeClr val="bg1"/>
                  </a:solidFill>
                  <a:cs typeface="Calibri" pitchFamily="34" charset="0"/>
                </a:rPr>
                <a:t> Consistency with logo, colors, fonts &amp; graphics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40344" y="1100127"/>
              <a:ext cx="3048000" cy="1889125"/>
            </a:xfrm>
            <a:prstGeom prst="rect">
              <a:avLst/>
            </a:prstGeom>
            <a:grpFill/>
            <a:ln w="25400" cap="flat" cmpd="sng" algn="ctr">
              <a:solidFill>
                <a:schemeClr val="bg1"/>
              </a:solidFill>
              <a:prstDash val="solid"/>
            </a:ln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r>
                <a:rPr lang="en-US" sz="1400" b="1" kern="0" dirty="0">
                  <a:solidFill>
                    <a:schemeClr val="bg1"/>
                  </a:solidFill>
                  <a:cs typeface="Calibri" pitchFamily="34" charset="0"/>
                </a:rPr>
                <a:t>Expand</a:t>
              </a:r>
              <a:endParaRPr lang="en-US" sz="1050" b="1" kern="0" dirty="0">
                <a:solidFill>
                  <a:schemeClr val="bg1"/>
                </a:solidFill>
                <a:cs typeface="Calibri" pitchFamily="34" charset="0"/>
              </a:endParaRPr>
            </a:p>
            <a:p>
              <a:pPr defTabSz="914213">
                <a:buFontTx/>
                <a:buChar char="-"/>
                <a:defRPr/>
              </a:pPr>
              <a:r>
                <a:rPr lang="en-US" sz="1000" kern="0" dirty="0">
                  <a:solidFill>
                    <a:schemeClr val="bg1"/>
                  </a:solidFill>
                  <a:cs typeface="Calibri" pitchFamily="34" charset="0"/>
                </a:rPr>
                <a:t> Utilizing multiple social media platforms more efficiently</a:t>
              </a:r>
            </a:p>
            <a:p>
              <a:pPr defTabSz="914213">
                <a:buFontTx/>
                <a:buChar char="-"/>
                <a:defRPr/>
              </a:pPr>
              <a:r>
                <a:rPr lang="en-US" sz="1000" kern="0" dirty="0">
                  <a:solidFill>
                    <a:schemeClr val="bg1"/>
                  </a:solidFill>
                  <a:cs typeface="Calibri" pitchFamily="34" charset="0"/>
                </a:rPr>
                <a:t> Using specific features of different social media platforms to reach out to more &amp; more audience </a:t>
              </a:r>
            </a:p>
            <a:p>
              <a:pPr defTabSz="914213">
                <a:buFontTx/>
                <a:buChar char="-"/>
                <a:defRPr/>
              </a:pPr>
              <a:r>
                <a:rPr lang="en-US" sz="1000" kern="0" dirty="0">
                  <a:solidFill>
                    <a:schemeClr val="bg1"/>
                  </a:solidFill>
                  <a:cs typeface="Calibri" pitchFamily="34" charset="0"/>
                </a:rPr>
                <a:t> Optimum utilization of integrated social media platforms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23914" y="5275270"/>
              <a:ext cx="3048000" cy="1444625"/>
            </a:xfrm>
            <a:prstGeom prst="rect">
              <a:avLst/>
            </a:prstGeom>
            <a:grpFill/>
            <a:ln w="38100" cap="flat" cmpd="sng" algn="ctr">
              <a:solidFill>
                <a:srgbClr val="FFC000"/>
              </a:solidFill>
              <a:prstDash val="solid"/>
            </a:ln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r>
                <a:rPr lang="en-US" sz="1400" b="1" kern="0" dirty="0">
                  <a:solidFill>
                    <a:schemeClr val="bg1"/>
                  </a:solidFill>
                  <a:cs typeface="Calibri" pitchFamily="34" charset="0"/>
                </a:rPr>
                <a:t>Tactic</a:t>
              </a:r>
              <a:endParaRPr lang="en-US" sz="1050" b="1" kern="0" dirty="0">
                <a:solidFill>
                  <a:schemeClr val="bg1"/>
                </a:solidFill>
                <a:cs typeface="Calibri" pitchFamily="34" charset="0"/>
              </a:endParaRPr>
            </a:p>
            <a:p>
              <a:pPr defTabSz="914213">
                <a:buFontTx/>
                <a:buChar char="-"/>
                <a:defRPr/>
              </a:pPr>
              <a:r>
                <a:rPr lang="en-US" sz="1050" kern="0" dirty="0">
                  <a:solidFill>
                    <a:schemeClr val="bg1"/>
                  </a:solidFill>
                  <a:cs typeface="Calibri" pitchFamily="34" charset="0"/>
                </a:rPr>
                <a:t> Efficient mix of different content pieces</a:t>
              </a:r>
            </a:p>
            <a:p>
              <a:pPr defTabSz="914213">
                <a:buFontTx/>
                <a:buChar char="-"/>
                <a:defRPr/>
              </a:pPr>
              <a:r>
                <a:rPr lang="en-US" sz="1050" kern="0" dirty="0">
                  <a:solidFill>
                    <a:schemeClr val="bg1"/>
                  </a:solidFill>
                  <a:cs typeface="Calibri" pitchFamily="34" charset="0"/>
                </a:rPr>
                <a:t> Posting regularly</a:t>
              </a:r>
            </a:p>
            <a:p>
              <a:pPr defTabSz="914213">
                <a:buFontTx/>
                <a:buChar char="-"/>
                <a:defRPr/>
              </a:pPr>
              <a:r>
                <a:rPr lang="en-US" sz="1050" kern="0" dirty="0">
                  <a:solidFill>
                    <a:schemeClr val="bg1"/>
                  </a:solidFill>
                  <a:cs typeface="Calibri" pitchFamily="34" charset="0"/>
                </a:rPr>
                <a:t> Posting strategically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896390" y="3171822"/>
              <a:ext cx="3048000" cy="1066800"/>
            </a:xfrm>
            <a:prstGeom prst="rect">
              <a:avLst/>
            </a:prstGeom>
            <a:grpFill/>
            <a:ln w="25400" cap="flat" cmpd="sng" algn="ctr">
              <a:solidFill>
                <a:schemeClr val="accent1"/>
              </a:solidFill>
              <a:prstDash val="solid"/>
            </a:ln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r>
                <a:rPr lang="en-US" sz="1400" b="1" kern="0" dirty="0">
                  <a:solidFill>
                    <a:schemeClr val="bg1"/>
                  </a:solidFill>
                  <a:cs typeface="Calibri" pitchFamily="34" charset="0"/>
                </a:rPr>
                <a:t>Engage</a:t>
              </a:r>
              <a:endParaRPr lang="en-US" sz="1050" b="1" kern="0" dirty="0">
                <a:solidFill>
                  <a:schemeClr val="bg1"/>
                </a:solidFill>
                <a:cs typeface="Calibri" pitchFamily="34" charset="0"/>
              </a:endParaRPr>
            </a:p>
            <a:p>
              <a:pPr defTabSz="914213">
                <a:buFontTx/>
                <a:buChar char="-"/>
                <a:defRPr/>
              </a:pPr>
              <a:r>
                <a:rPr lang="en-US" sz="1050" kern="0" dirty="0">
                  <a:solidFill>
                    <a:schemeClr val="bg1"/>
                  </a:solidFill>
                  <a:cs typeface="Calibri" pitchFamily="34" charset="0"/>
                </a:rPr>
                <a:t> Generate conversations</a:t>
              </a:r>
            </a:p>
            <a:p>
              <a:pPr defTabSz="914213">
                <a:buFontTx/>
                <a:buChar char="-"/>
                <a:defRPr/>
              </a:pPr>
              <a:r>
                <a:rPr lang="en-US" sz="1050" kern="0" dirty="0">
                  <a:solidFill>
                    <a:schemeClr val="bg1"/>
                  </a:solidFill>
                  <a:cs typeface="Calibri" pitchFamily="34" charset="0"/>
                </a:rPr>
                <a:t> Stay involved in the conversations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095914" y="5391157"/>
              <a:ext cx="3048000" cy="1223963"/>
            </a:xfrm>
            <a:prstGeom prst="rect">
              <a:avLst/>
            </a:prstGeom>
            <a:grpFill/>
            <a:ln w="25400" cap="flat" cmpd="sng" algn="ctr">
              <a:solidFill>
                <a:schemeClr val="bg1"/>
              </a:solidFill>
              <a:prstDash val="solid"/>
            </a:ln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r>
                <a:rPr lang="en-US" sz="1400" b="1" kern="0" dirty="0">
                  <a:solidFill>
                    <a:schemeClr val="bg1"/>
                  </a:solidFill>
                  <a:cs typeface="Calibri" pitchFamily="34" charset="0"/>
                </a:rPr>
                <a:t>Interactive</a:t>
              </a:r>
              <a:endParaRPr lang="en-US" sz="1050" b="1" kern="0" dirty="0">
                <a:solidFill>
                  <a:schemeClr val="bg1"/>
                </a:solidFill>
                <a:cs typeface="Calibri" pitchFamily="34" charset="0"/>
              </a:endParaRPr>
            </a:p>
            <a:p>
              <a:pPr defTabSz="914213">
                <a:buFontTx/>
                <a:buChar char="-"/>
                <a:defRPr/>
              </a:pPr>
              <a:r>
                <a:rPr lang="en-US" sz="1050" kern="0" dirty="0">
                  <a:solidFill>
                    <a:schemeClr val="bg1"/>
                  </a:solidFill>
                  <a:cs typeface="Calibri" pitchFamily="34" charset="0"/>
                </a:rPr>
                <a:t> Being fun</a:t>
              </a:r>
            </a:p>
            <a:p>
              <a:pPr defTabSz="914213">
                <a:buFontTx/>
                <a:buChar char="-"/>
                <a:defRPr/>
              </a:pPr>
              <a:r>
                <a:rPr lang="en-US" sz="1050" kern="0" dirty="0">
                  <a:solidFill>
                    <a:schemeClr val="bg1"/>
                  </a:solidFill>
                  <a:cs typeface="Calibri" pitchFamily="34" charset="0"/>
                </a:rPr>
                <a:t> Being useful</a:t>
              </a:r>
            </a:p>
            <a:p>
              <a:pPr defTabSz="914213">
                <a:buFontTx/>
                <a:buChar char="-"/>
                <a:defRPr/>
              </a:pPr>
              <a:r>
                <a:rPr lang="en-US" sz="1050" kern="0" dirty="0">
                  <a:solidFill>
                    <a:schemeClr val="bg1"/>
                  </a:solidFill>
                  <a:cs typeface="Calibri" pitchFamily="34" charset="0"/>
                </a:rPr>
                <a:t> Being interesting 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896390" y="5100652"/>
              <a:ext cx="3048000" cy="1816100"/>
            </a:xfrm>
            <a:prstGeom prst="rect">
              <a:avLst/>
            </a:prstGeom>
            <a:grpFill/>
            <a:ln w="25400" cap="flat" cmpd="sng" algn="ctr">
              <a:solidFill>
                <a:srgbClr val="FFC000"/>
              </a:solidFill>
              <a:prstDash val="solid"/>
            </a:ln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r>
                <a:rPr lang="en-US" sz="1400" b="1" kern="0" dirty="0">
                  <a:solidFill>
                    <a:schemeClr val="bg1"/>
                  </a:solidFill>
                  <a:cs typeface="Calibri" pitchFamily="34" charset="0"/>
                </a:rPr>
                <a:t>Monitor</a:t>
              </a:r>
              <a:endParaRPr lang="en-US" sz="1050" b="1" kern="0" dirty="0">
                <a:solidFill>
                  <a:schemeClr val="bg1"/>
                </a:solidFill>
                <a:cs typeface="Calibri" pitchFamily="34" charset="0"/>
              </a:endParaRPr>
            </a:p>
            <a:p>
              <a:pPr defTabSz="914213">
                <a:buFontTx/>
                <a:buChar char="-"/>
                <a:defRPr/>
              </a:pPr>
              <a:r>
                <a:rPr lang="en-US" sz="1050" kern="0" dirty="0">
                  <a:solidFill>
                    <a:schemeClr val="bg1"/>
                  </a:solidFill>
                  <a:cs typeface="Calibri" pitchFamily="34" charset="0"/>
                </a:rPr>
                <a:t> keeping overall strategy in line with the overall objectives</a:t>
              </a:r>
            </a:p>
            <a:p>
              <a:pPr defTabSz="914213">
                <a:buFontTx/>
                <a:buChar char="-"/>
                <a:defRPr/>
              </a:pPr>
              <a:r>
                <a:rPr lang="en-US" sz="1050" kern="0" dirty="0">
                  <a:solidFill>
                    <a:schemeClr val="bg1"/>
                  </a:solidFill>
                  <a:cs typeface="Calibri" pitchFamily="34" charset="0"/>
                </a:rPr>
                <a:t> Monitoring all the activities on all the social platforms.</a:t>
              </a:r>
            </a:p>
            <a:p>
              <a:pPr defTabSz="914213">
                <a:buFontTx/>
                <a:buChar char="-"/>
                <a:defRPr/>
              </a:pPr>
              <a:r>
                <a:rPr lang="en-US" sz="1050" kern="0" dirty="0">
                  <a:solidFill>
                    <a:schemeClr val="bg1"/>
                  </a:solidFill>
                  <a:cs typeface="Calibri" pitchFamily="34" charset="0"/>
                </a:rPr>
                <a:t>Keeping track of posts high level + detailed, Long term + daily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92715" y="3581401"/>
              <a:ext cx="3352800" cy="1270000"/>
            </a:xfrm>
            <a:prstGeom prst="rect">
              <a:avLst/>
            </a:prstGeom>
            <a:grpFill/>
            <a:ln w="762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r>
                <a:rPr lang="en-US" sz="1600" b="1" kern="0" dirty="0">
                  <a:solidFill>
                    <a:schemeClr val="bg1"/>
                  </a:solidFill>
                  <a:cs typeface="Calibri" pitchFamily="34" charset="0"/>
                </a:rPr>
                <a:t>Social Media Approach</a:t>
              </a:r>
              <a:endParaRPr lang="en-IN" sz="1600" b="1" kern="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516730" y="3376616"/>
              <a:ext cx="157161" cy="15398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endParaRPr lang="en-IN" sz="1200" kern="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826428" y="3529014"/>
              <a:ext cx="157161" cy="15398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endParaRPr lang="en-IN" sz="1200" kern="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8183621" y="3814767"/>
              <a:ext cx="157163" cy="15398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endParaRPr lang="en-IN" sz="1200" kern="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8143920" y="4572006"/>
              <a:ext cx="157163" cy="15398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endParaRPr lang="en-IN" sz="1200" kern="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4791121" y="3581402"/>
              <a:ext cx="157163" cy="15398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endParaRPr lang="en-IN" sz="1200" kern="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826036" y="3529018"/>
              <a:ext cx="155575" cy="15398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endParaRPr lang="en-IN" sz="1200" kern="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791121" y="3962402"/>
              <a:ext cx="157163" cy="15398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endParaRPr lang="en-IN" sz="1200" kern="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446879" y="4800602"/>
              <a:ext cx="157161" cy="15398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endParaRPr lang="en-IN" sz="1200" kern="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rot="5400000">
              <a:off x="6289721" y="5103817"/>
              <a:ext cx="457199" cy="3175"/>
            </a:xfrm>
            <a:prstGeom prst="straightConnector1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  <a:headEnd type="oval" w="med" len="med"/>
              <a:tailEnd type="triangle" w="med" len="med"/>
            </a:ln>
            <a:effectLst/>
          </p:spPr>
        </p:cxnSp>
        <p:sp>
          <p:nvSpPr>
            <p:cNvPr id="65" name="Oval 64"/>
            <p:cNvSpPr/>
            <p:nvPr/>
          </p:nvSpPr>
          <p:spPr>
            <a:xfrm>
              <a:off x="3153669" y="1029256"/>
              <a:ext cx="600000" cy="589714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r>
                <a:rPr lang="en-US" sz="1200" b="1" kern="0" dirty="0">
                  <a:solidFill>
                    <a:schemeClr val="bg1"/>
                  </a:solidFill>
                  <a:cs typeface="Calibri" pitchFamily="34" charset="0"/>
                </a:rPr>
                <a:t>1</a:t>
              </a:r>
              <a:endParaRPr lang="en-IN" sz="1200" b="1" kern="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084552" y="2837416"/>
              <a:ext cx="600000" cy="589714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r>
                <a:rPr lang="en-US" sz="1200" b="1" kern="0" dirty="0">
                  <a:solidFill>
                    <a:schemeClr val="bg1"/>
                  </a:solidFill>
                  <a:cs typeface="Calibri" pitchFamily="34" charset="0"/>
                </a:rPr>
                <a:t>2</a:t>
              </a:r>
              <a:endParaRPr lang="en-IN" sz="1200" b="1" kern="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084552" y="5061869"/>
              <a:ext cx="600000" cy="589714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r>
                <a:rPr lang="en-US" sz="1200" b="1" kern="0" dirty="0">
                  <a:solidFill>
                    <a:schemeClr val="bg1"/>
                  </a:solidFill>
                  <a:cs typeface="Calibri" pitchFamily="34" charset="0"/>
                </a:rPr>
                <a:t>3</a:t>
              </a:r>
              <a:endParaRPr lang="en-IN" sz="1200" b="1" kern="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7826426" y="1028682"/>
              <a:ext cx="600000" cy="589714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r>
                <a:rPr lang="en-US" sz="1200" b="1" kern="0" dirty="0">
                  <a:solidFill>
                    <a:schemeClr val="bg1"/>
                  </a:solidFill>
                  <a:cs typeface="Calibri" pitchFamily="34" charset="0"/>
                </a:rPr>
                <a:t>4</a:t>
              </a:r>
              <a:endParaRPr lang="en-IN" sz="1200" b="1" kern="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7737514" y="5249333"/>
              <a:ext cx="600000" cy="589714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r>
                <a:rPr lang="en-US" sz="1200" b="1" kern="0" dirty="0">
                  <a:solidFill>
                    <a:schemeClr val="bg1"/>
                  </a:solidFill>
                  <a:cs typeface="Calibri" pitchFamily="34" charset="0"/>
                </a:rPr>
                <a:t>5</a:t>
              </a:r>
              <a:endParaRPr lang="en-IN" sz="1200" b="1" kern="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8683684" y="1028682"/>
              <a:ext cx="600000" cy="589714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r>
                <a:rPr lang="en-US" sz="1200" b="1" kern="0" dirty="0">
                  <a:solidFill>
                    <a:schemeClr val="bg1"/>
                  </a:solidFill>
                  <a:cs typeface="Calibri" pitchFamily="34" charset="0"/>
                </a:rPr>
                <a:t>6</a:t>
              </a:r>
              <a:endParaRPr lang="en-IN" sz="1200" b="1" kern="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8683684" y="2886070"/>
              <a:ext cx="600000" cy="589714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r>
                <a:rPr lang="en-US" sz="1200" b="1" kern="0" dirty="0">
                  <a:solidFill>
                    <a:schemeClr val="bg1"/>
                  </a:solidFill>
                  <a:cs typeface="Calibri" pitchFamily="34" charset="0"/>
                </a:rPr>
                <a:t>7</a:t>
              </a:r>
              <a:endParaRPr lang="en-IN" sz="1200" b="1" kern="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9112313" y="4743457"/>
              <a:ext cx="600000" cy="589714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lIns="108737" tIns="54375" rIns="108737" bIns="54375" anchor="ctr"/>
            <a:lstStyle/>
            <a:p>
              <a:pPr algn="ctr" defTabSz="914213">
                <a:defRPr/>
              </a:pPr>
              <a:r>
                <a:rPr lang="en-US" sz="1200" b="1" kern="0" dirty="0">
                  <a:solidFill>
                    <a:schemeClr val="bg1"/>
                  </a:solidFill>
                  <a:cs typeface="Calibri" pitchFamily="34" charset="0"/>
                </a:rPr>
                <a:t>8</a:t>
              </a:r>
              <a:endParaRPr lang="en-IN" sz="1200" b="1" kern="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Social Media Platforms</a:t>
            </a:r>
          </a:p>
        </p:txBody>
      </p:sp>
      <p:pic>
        <p:nvPicPr>
          <p:cNvPr id="37" name="Picture 36" descr="http://icons.iconarchive.com/icons/danleech/simple/256/twitter-icon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043164" y="1581150"/>
            <a:ext cx="1052509" cy="10668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2" descr="http://upload.wikimedia.org/wikipedia/commons/7/79/Facebook_f_logo_2013.pn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914401" y="1592824"/>
            <a:ext cx="1119033" cy="110041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7" descr="http://www.underconsideration.com/brandnew/archives/youtube_logo_detail.pn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057400" y="3609070"/>
            <a:ext cx="1052509" cy="103499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2" descr="http://static1.squarespace.com/static/52d077cbe4b0ae9deee9406a/t/54b1f206e4b0531e1f8671bf/1420947983876/instagram%252Blogo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1EBE8"/>
              </a:clrFrom>
              <a:clrTo>
                <a:srgbClr val="F1EB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428750"/>
            <a:ext cx="1197428" cy="121400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1326848" y="906439"/>
            <a:ext cx="2727476" cy="3699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Primary Platforms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883124" y="906439"/>
            <a:ext cx="2727476" cy="3699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Secondary Platforms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76" name="Picture 4" descr="https://upload.wikimedia.org/wikipedia/commons/thumb/2/2a/Snapchat_Logo.png/480px-Snapchat_Logo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48362" y="3697488"/>
            <a:ext cx="1064381" cy="104666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7" name="Straight Connector 76"/>
          <p:cNvCxnSpPr/>
          <p:nvPr/>
        </p:nvCxnSpPr>
        <p:spPr>
          <a:xfrm>
            <a:off x="5029200" y="949983"/>
            <a:ext cx="0" cy="3794173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Social Platforms</a:t>
            </a:r>
          </a:p>
        </p:txBody>
      </p:sp>
      <p:grpSp>
        <p:nvGrpSpPr>
          <p:cNvPr id="11" name="Group 108"/>
          <p:cNvGrpSpPr/>
          <p:nvPr/>
        </p:nvGrpSpPr>
        <p:grpSpPr>
          <a:xfrm>
            <a:off x="176214" y="895350"/>
            <a:ext cx="8748786" cy="4217789"/>
            <a:chOff x="0" y="1170784"/>
            <a:chExt cx="12303129" cy="620140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943830" y="2556200"/>
              <a:ext cx="8359299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943830" y="5343869"/>
              <a:ext cx="8359299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943830" y="3950034"/>
              <a:ext cx="8359299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442927" y="1170784"/>
              <a:ext cx="4001032" cy="5782653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alibri" pitchFamily="34" charset="0"/>
              </a:endParaRPr>
            </a:p>
          </p:txBody>
        </p:sp>
        <p:pic>
          <p:nvPicPr>
            <p:cNvPr id="16" name="Picture 2" descr="http://icons.iconarchive.com/icons/designbolts/3d-social/128/Facebook-icon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8451" y="2241646"/>
              <a:ext cx="1219354" cy="12183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pic>
          <p:nvPicPr>
            <p:cNvPr id="17" name="Picture 4" descr="http://icons.iconarchive.com/icons/designbolts/3d-social/128/Twitter-2-icon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41958" y="2243128"/>
              <a:ext cx="1219354" cy="12183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1063214" y="1313564"/>
              <a:ext cx="2895751" cy="482997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Primary focus platforms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34112" y="5581650"/>
              <a:ext cx="3038476" cy="55073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  <a:latin typeface="Calibri" pitchFamily="34" charset="0"/>
                </a:rPr>
                <a:t>Community Building</a:t>
              </a:r>
              <a:endParaRPr lang="en-US" sz="16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pic>
          <p:nvPicPr>
            <p:cNvPr id="21" name="Picture 2" descr="http://icons.iconarchive.com/icons/designbolts/3d-social/128/Facebook-icon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9763484" y="5741068"/>
              <a:ext cx="457258" cy="4568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pic>
          <p:nvPicPr>
            <p:cNvPr id="23" name="Picture 4" descr="http://icons.iconarchive.com/icons/designbolts/3d-social/128/Twitter-2-icon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0296951" y="5741068"/>
              <a:ext cx="457258" cy="4568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pic>
          <p:nvPicPr>
            <p:cNvPr id="24" name="Picture 6" descr="D:\Decks\Voltas Water\arrows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007620" y="5695379"/>
              <a:ext cx="548709" cy="5482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</p:pic>
        <p:sp>
          <p:nvSpPr>
            <p:cNvPr id="25" name="TextBox 24"/>
            <p:cNvSpPr txBox="1"/>
            <p:nvPr/>
          </p:nvSpPr>
          <p:spPr>
            <a:xfrm>
              <a:off x="925480" y="4383369"/>
              <a:ext cx="3170267" cy="482997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Secondary focus platforms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3275200" y="4068474"/>
              <a:ext cx="5482773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6732372" y="4054158"/>
              <a:ext cx="5482773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0" y="6996693"/>
              <a:ext cx="7768597" cy="375498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latin typeface="Calibri" pitchFamily="34" charset="0"/>
                </a:rPr>
                <a:t>The chronological order of the platforms represent the relevancy of the platform for the corresponding </a:t>
              </a:r>
              <a:r>
                <a:rPr lang="en-US" sz="900" i="1" dirty="0" smtClean="0">
                  <a:solidFill>
                    <a:schemeClr val="bg1"/>
                  </a:solidFill>
                  <a:latin typeface="Calibri" pitchFamily="34" charset="0"/>
                </a:rPr>
                <a:t>‘objective’</a:t>
              </a:r>
              <a:endParaRPr lang="en-US" sz="900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244883" y="4355696"/>
              <a:ext cx="1087257" cy="531296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39CA3D"/>
                  </a:solidFill>
                  <a:latin typeface="Calibri" pitchFamily="34" charset="0"/>
                </a:rPr>
                <a:t>Traffic</a:t>
              </a:r>
              <a:endParaRPr lang="en-US" sz="1600" b="1" dirty="0">
                <a:solidFill>
                  <a:srgbClr val="39CA3D"/>
                </a:solidFill>
                <a:latin typeface="Calibri" pitchFamily="34" charset="0"/>
              </a:endParaRPr>
            </a:p>
          </p:txBody>
        </p:sp>
        <p:pic>
          <p:nvPicPr>
            <p:cNvPr id="30" name="Picture 2" descr="http://icons.iconarchive.com/icons/designbolts/3d-social/128/Facebook-icon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9729787" y="4382467"/>
              <a:ext cx="457258" cy="4568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pic>
          <p:nvPicPr>
            <p:cNvPr id="31" name="Picture 4" descr="http://icons.iconarchive.com/icons/designbolts/3d-social/128/Twitter-2-icon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0263187" y="4382467"/>
              <a:ext cx="457258" cy="4568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pic>
          <p:nvPicPr>
            <p:cNvPr id="33" name="Picture 5" descr="D:\Decks\Voltas Water\mouse arrow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5007620" y="4336778"/>
              <a:ext cx="548709" cy="5482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6854600" y="2997096"/>
              <a:ext cx="1789473" cy="55073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Calibri" pitchFamily="34" charset="0"/>
                </a:rPr>
                <a:t>Engagement</a:t>
              </a:r>
              <a:endParaRPr lang="en-US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35" name="Picture 2" descr="D:\Decks\Voltas Water\multimedia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007620" y="2978178"/>
              <a:ext cx="548709" cy="5482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6943456" y="1638496"/>
              <a:ext cx="1666054" cy="531296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39CA3D"/>
                  </a:solidFill>
                  <a:latin typeface="Calibri" pitchFamily="34" charset="0"/>
                </a:rPr>
                <a:t>Awareness</a:t>
              </a:r>
              <a:endParaRPr lang="en-US" sz="1600" b="1" dirty="0">
                <a:solidFill>
                  <a:srgbClr val="39CA3D"/>
                </a:solidFill>
                <a:latin typeface="Calibri" pitchFamily="34" charset="0"/>
              </a:endParaRPr>
            </a:p>
          </p:txBody>
        </p:sp>
        <p:pic>
          <p:nvPicPr>
            <p:cNvPr id="40" name="Picture 2" descr="http://icons.iconarchive.com/icons/designbolts/3d-social/128/Facebook-icon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9763484" y="1665267"/>
              <a:ext cx="457258" cy="4568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pic>
          <p:nvPicPr>
            <p:cNvPr id="41" name="Picture 2" descr="D:\Decks\Voltas Water\speaker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007620" y="1619578"/>
              <a:ext cx="548709" cy="5482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pic>
          <p:nvPicPr>
            <p:cNvPr id="42" name="Picture 4" descr="http://icons.iconarchive.com/icons/designbolts/3d-social/128/Twitter-2-icon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0339329" y="1665267"/>
              <a:ext cx="457258" cy="4568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pic>
          <p:nvPicPr>
            <p:cNvPr id="44" name="Picture 2" descr="http://icons.iconarchive.com/icons/designbolts/3d-social/128/Facebook-icon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9763484" y="2914650"/>
              <a:ext cx="457258" cy="4568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pic>
          <p:nvPicPr>
            <p:cNvPr id="45" name="Picture 4" descr="http://icons.iconarchive.com/icons/designbolts/3d-social/128/Twitter-2-icon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0339329" y="2914650"/>
              <a:ext cx="457258" cy="4568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</p:grpSp>
      <p:pic>
        <p:nvPicPr>
          <p:cNvPr id="47" name="Picture 2" descr="http://images.huffingtonpost.com/2016-05-16-1463432060-8824714-instagramlogo.png"/>
          <p:cNvPicPr>
            <a:picLocks noChangeAspect="1" noChangeArrowheads="1"/>
          </p:cNvPicPr>
          <p:nvPr/>
        </p:nvPicPr>
        <p:blipFill>
          <a:blip r:embed="rId10"/>
          <a:srcRect l="29063" t="19694" r="36249" b="21225"/>
          <a:stretch>
            <a:fillRect/>
          </a:stretch>
        </p:blipFill>
        <p:spPr bwMode="auto">
          <a:xfrm>
            <a:off x="2438400" y="1657350"/>
            <a:ext cx="823876" cy="801610"/>
          </a:xfrm>
          <a:prstGeom prst="rect">
            <a:avLst/>
          </a:prstGeom>
          <a:noFill/>
        </p:spPr>
      </p:pic>
      <p:pic>
        <p:nvPicPr>
          <p:cNvPr id="48" name="Picture 10" descr="http://icons.iconarchive.com/icons/designbolts/3d-social/128/YouTube-icon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14400" y="3562350"/>
            <a:ext cx="827206" cy="826556"/>
          </a:xfrm>
          <a:prstGeom prst="rect">
            <a:avLst/>
          </a:prstGeom>
          <a:noFill/>
        </p:spPr>
      </p:pic>
      <p:pic>
        <p:nvPicPr>
          <p:cNvPr id="49" name="Picture 4" descr="https://upload.wikimedia.org/wikipedia/commons/thumb/2/2a/Snapchat_Logo.png/480px-Snapchat_Logo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981200" y="3562350"/>
            <a:ext cx="762000" cy="82425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2" descr="http://images.huffingtonpost.com/2016-05-16-1463432060-8824714-instagram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4801" y="1200150"/>
            <a:ext cx="338860" cy="329702"/>
          </a:xfrm>
          <a:prstGeom prst="rect">
            <a:avLst/>
          </a:prstGeom>
          <a:noFill/>
        </p:spPr>
      </p:pic>
      <p:pic>
        <p:nvPicPr>
          <p:cNvPr id="51" name="Picture 2" descr="http://images.huffingtonpost.com/2016-05-16-1463432060-8824714-instagram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4800" y="2114550"/>
            <a:ext cx="313266" cy="304800"/>
          </a:xfrm>
          <a:prstGeom prst="rect">
            <a:avLst/>
          </a:prstGeom>
          <a:noFill/>
        </p:spPr>
      </p:pic>
      <p:pic>
        <p:nvPicPr>
          <p:cNvPr id="52" name="Picture 2" descr="http://images.huffingtonpost.com/2016-05-16-1463432060-8824714-instagram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4800" y="3105150"/>
            <a:ext cx="313266" cy="304800"/>
          </a:xfrm>
          <a:prstGeom prst="rect">
            <a:avLst/>
          </a:prstGeom>
          <a:noFill/>
        </p:spPr>
      </p:pic>
      <p:pic>
        <p:nvPicPr>
          <p:cNvPr id="53" name="Picture 4" descr="https://upload.wikimedia.org/wikipedia/commons/thumb/2/2a/Snapchat_Logo.png/480px-Snapchat_Logo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381999" y="1200150"/>
            <a:ext cx="304801" cy="32970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4" descr="https://upload.wikimedia.org/wikipedia/commons/thumb/2/2a/Snapchat_Logo.png/480px-Snapchat_Logo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305800" y="2114550"/>
            <a:ext cx="304800" cy="32970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2" descr="http://images.huffingtonpost.com/2016-05-16-1463432060-8824714-instagram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4800" y="3968251"/>
            <a:ext cx="313266" cy="304800"/>
          </a:xfrm>
          <a:prstGeom prst="rect">
            <a:avLst/>
          </a:prstGeom>
          <a:noFill/>
        </p:spPr>
      </p:pic>
      <p:pic>
        <p:nvPicPr>
          <p:cNvPr id="57" name="Picture 4" descr="https://upload.wikimedia.org/wikipedia/commons/thumb/2/2a/Snapchat_Logo.png/480px-Snapchat_Logo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305800" y="3943350"/>
            <a:ext cx="304800" cy="32970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10" descr="http://icons.iconarchive.com/icons/designbolts/3d-social/128/YouTube-icon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763000" y="1200150"/>
            <a:ext cx="305040" cy="304800"/>
          </a:xfrm>
          <a:prstGeom prst="rect">
            <a:avLst/>
          </a:prstGeom>
          <a:noFill/>
        </p:spPr>
      </p:pic>
      <p:pic>
        <p:nvPicPr>
          <p:cNvPr id="59" name="Picture 10" descr="http://icons.iconarchive.com/icons/designbolts/3d-social/128/YouTube-icon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686800" y="2114550"/>
            <a:ext cx="305040" cy="304800"/>
          </a:xfrm>
          <a:prstGeom prst="rect">
            <a:avLst/>
          </a:prstGeom>
          <a:noFill/>
        </p:spPr>
      </p:pic>
      <p:pic>
        <p:nvPicPr>
          <p:cNvPr id="60" name="Picture 10" descr="http://icons.iconarchive.com/icons/designbolts/3d-social/128/YouTube-icon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686800" y="4019550"/>
            <a:ext cx="30504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Sample Content Calendar For Repeat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28600" y="895350"/>
            <a:ext cx="8610600" cy="4114800"/>
            <a:chOff x="177001" y="1388269"/>
            <a:chExt cx="10088953" cy="6271953"/>
          </a:xfrm>
        </p:grpSpPr>
        <p:graphicFrame>
          <p:nvGraphicFramePr>
            <p:cNvPr id="55" name="Content Placeholder 4"/>
            <p:cNvGraphicFramePr>
              <a:graphicFrameLocks/>
            </p:cNvGraphicFramePr>
            <p:nvPr/>
          </p:nvGraphicFramePr>
          <p:xfrm>
            <a:off x="295307" y="2439330"/>
            <a:ext cx="9791032" cy="4098322"/>
          </p:xfrm>
          <a:graphic>
            <a:graphicData uri="http://schemas.openxmlformats.org/drawingml/2006/table">
              <a:tbl>
                <a:tblPr firstRow="1" bandRow="1">
                  <a:tableStyleId>{69CF1AB2-1976-4502-BF36-3FF5EA218861}</a:tableStyleId>
                </a:tblPr>
                <a:tblGrid>
                  <a:gridCol w="2089084"/>
                  <a:gridCol w="2089084"/>
                  <a:gridCol w="2243527"/>
                  <a:gridCol w="1934639"/>
                </a:tblGrid>
                <a:tr h="593190"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9pPr>
                      </a:lstStyle>
                      <a:p>
                        <a:pPr algn="ctr"/>
                        <a:r>
                          <a:rPr lang="en-US" sz="1200" baseline="0" dirty="0" smtClean="0">
                            <a:solidFill>
                              <a:schemeClr val="tx1"/>
                            </a:solidFill>
                          </a:rPr>
                          <a:t>Repeat Content</a:t>
                        </a:r>
                        <a:endParaRPr lang="en-IN" sz="12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9pPr>
                      </a:lstStyle>
                      <a:p>
                        <a:pPr algn="ctr"/>
                        <a:r>
                          <a:rPr lang="en-US" sz="1200" dirty="0" smtClean="0">
                            <a:solidFill>
                              <a:schemeClr val="tx1"/>
                            </a:solidFill>
                          </a:rPr>
                          <a:t>Brand Awareness</a:t>
                        </a:r>
                        <a:endParaRPr lang="en-IN" sz="12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9pPr>
                      </a:lstStyle>
                      <a:p>
                        <a:pPr algn="ctr"/>
                        <a:r>
                          <a:rPr lang="en-US" sz="1200" dirty="0" smtClean="0">
                            <a:solidFill>
                              <a:schemeClr val="tx1"/>
                            </a:solidFill>
                          </a:rPr>
                          <a:t>External Content</a:t>
                        </a:r>
                        <a:endParaRPr lang="en-IN" sz="12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Museo 500"/>
                          </a:defRPr>
                        </a:lvl9pPr>
                      </a:lstStyle>
                      <a:p>
                        <a:pPr algn="ctr"/>
                        <a:r>
                          <a:rPr lang="en-US" sz="1200" dirty="0" smtClean="0">
                            <a:solidFill>
                              <a:schemeClr val="tx1"/>
                            </a:solidFill>
                          </a:rPr>
                          <a:t>Generic</a:t>
                        </a:r>
                        <a:r>
                          <a:rPr lang="en-US" sz="1200" baseline="0" dirty="0" smtClean="0">
                            <a:solidFill>
                              <a:schemeClr val="tx1"/>
                            </a:solidFill>
                          </a:rPr>
                          <a:t> Content</a:t>
                        </a:r>
                        <a:endParaRPr lang="en-IN" sz="12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anchor="ctr"/>
                  </a:tc>
                </a:tr>
                <a:tr h="526308"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9pPr>
                      </a:lstStyle>
                      <a:p>
                        <a:pPr algn="ctr" fontAlgn="b"/>
                        <a:r>
                          <a:rPr lang="en-US" sz="1200" u="none" strike="noStrike" dirty="0" smtClean="0"/>
                          <a:t>Website</a:t>
                        </a:r>
                        <a:r>
                          <a:rPr lang="en-US" sz="1200" u="none" strike="noStrike" baseline="0" dirty="0" smtClean="0"/>
                          <a:t> articles</a:t>
                        </a:r>
                        <a:endParaRPr lang="en-IN" sz="12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526" marR="9526" marT="9526" marB="0" anchor="ctr"/>
                  </a:tc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9pPr>
                      </a:lstStyle>
                      <a:p>
                        <a:pPr marL="0" marR="0" indent="0" algn="ctr" defTabSz="1131570" rtl="0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u="none" strike="noStrike" kern="1200" baseline="0" dirty="0" smtClean="0"/>
                          <a:t>#</a:t>
                        </a:r>
                        <a:r>
                          <a:rPr lang="en-US" sz="1200" u="none" strike="noStrike" kern="1200" baseline="0" dirty="0" err="1" smtClean="0"/>
                          <a:t>HowItAll</a:t>
                        </a:r>
                        <a:r>
                          <a:rPr lang="en-US" sz="1200" u="none" strike="noStrike" kern="1200" baseline="0" dirty="0" smtClean="0"/>
                          <a:t> Started</a:t>
                        </a:r>
                        <a:endParaRPr lang="en-I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endParaRPr>
                      </a:p>
                    </a:txBody>
                    <a:tcPr marL="9526" marR="9526" marT="9526" marB="0" anchor="ctr"/>
                  </a:tc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9pPr>
                      </a:lstStyle>
                      <a:p>
                        <a:pPr marL="0" marR="0" indent="0" algn="ctr" defTabSz="1131570" rtl="0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u="none" strike="noStrike" kern="1200" baseline="0" dirty="0" smtClean="0"/>
                          <a:t>Internal/External Events</a:t>
                        </a:r>
                        <a:endParaRPr lang="en-I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endParaRPr>
                      </a:p>
                    </a:txBody>
                    <a:tcPr marL="9526" marR="9526" marT="9526" marB="0" anchor="ctr"/>
                  </a:tc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9pPr>
                      </a:lstStyle>
                      <a:p>
                        <a:pPr marL="0" marR="0" indent="0" algn="ctr" defTabSz="1131570" rtl="0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b="0" i="0" u="none" strike="noStrike" dirty="0" smtClean="0">
                            <a:solidFill>
                              <a:schemeClr val="tx1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Tips/Quiz</a:t>
                        </a:r>
                        <a:endParaRPr lang="en-IN" sz="12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526" marR="9526" marT="9526" marB="0" anchor="ctr"/>
                  </a:tc>
                </a:tr>
                <a:tr h="540074"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9pPr>
                      </a:lstStyle>
                      <a:p>
                        <a:pPr algn="ctr" fontAlgn="b"/>
                        <a:r>
                          <a:rPr lang="en-US" sz="1200" u="none" strike="noStrike" dirty="0" smtClean="0"/>
                          <a:t>Blogs</a:t>
                        </a:r>
                        <a:endParaRPr lang="en-IN" sz="12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526" marR="9526" marT="9526" marB="0" anchor="ctr"/>
                  </a:tc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9pPr>
                      </a:lstStyle>
                      <a:p>
                        <a:pPr marL="0" marR="0" indent="0" algn="ctr" defTabSz="1131570" rtl="0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u="none" strike="noStrike" kern="1200" baseline="0" dirty="0" smtClean="0"/>
                          <a:t>Customer Testimonials</a:t>
                        </a:r>
                        <a:endParaRPr lang="en-I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endParaRPr>
                      </a:p>
                    </a:txBody>
                    <a:tcPr marL="9526" marR="9526" marT="9526" marB="0" anchor="ctr"/>
                  </a:tc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9pPr>
                      </a:lstStyle>
                      <a:p>
                        <a:pPr marL="0" marR="0" indent="0" algn="ctr" defTabSz="1131570" rtl="0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u="none" strike="noStrike" kern="1200" baseline="0" dirty="0" smtClean="0"/>
                          <a:t>Offers and Discounts update</a:t>
                        </a:r>
                        <a:endParaRPr lang="en-I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endParaRPr>
                      </a:p>
                    </a:txBody>
                    <a:tcPr marL="9526" marR="9526" marT="9526" marB="0" anchor="ctr"/>
                  </a:tc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9pPr>
                      </a:lstStyle>
                      <a:p>
                        <a:pPr marL="0" marR="0" indent="0" algn="ctr" defTabSz="1131570" rtl="0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u="none" strike="noStrike" kern="1200" baseline="0" dirty="0" smtClean="0"/>
                          <a:t>Puzzles/Questions </a:t>
                        </a:r>
                        <a:endParaRPr lang="en-I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endParaRPr>
                      </a:p>
                    </a:txBody>
                    <a:tcPr marL="9526" marR="9526" marT="9526" marB="0" anchor="ctr"/>
                  </a:tc>
                </a:tr>
                <a:tr h="514594"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9pPr>
                      </a:lstStyle>
                      <a:p>
                        <a:pPr algn="ctr" fontAlgn="b"/>
                        <a:r>
                          <a:rPr lang="en-US" sz="1200" u="none" strike="noStrike" dirty="0" smtClean="0"/>
                          <a:t>Guest bloggers</a:t>
                        </a:r>
                        <a:endParaRPr lang="en-IN" sz="12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526" marR="9526" marT="9526" marB="0" anchor="ctr"/>
                  </a:tc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9pPr>
                      </a:lstStyle>
                      <a:p>
                        <a:pPr algn="ctr" fontAlgn="b"/>
                        <a:r>
                          <a:rPr lang="en-US" sz="1200" u="none" strike="noStrike" kern="1200" baseline="0" dirty="0" smtClean="0"/>
                          <a:t>Contest Offers With Giveaways</a:t>
                        </a:r>
                        <a:endParaRPr lang="en-IN" sz="1200" b="0" i="0" u="none" strike="noStrike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endParaRPr>
                      </a:p>
                    </a:txBody>
                    <a:tcPr marL="9526" marR="9526" marT="9526" marB="0" anchor="ctr"/>
                  </a:tc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9pPr>
                      </a:lstStyle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u="none" strike="noStrike" kern="1200" baseline="0" dirty="0" smtClean="0"/>
                          <a:t>#</a:t>
                        </a:r>
                        <a:r>
                          <a:rPr lang="en-US" sz="1200" u="none" strike="noStrike" kern="1200" baseline="0" dirty="0" err="1" smtClean="0"/>
                          <a:t>BoxOfHappiness</a:t>
                        </a:r>
                        <a:endParaRPr lang="en-I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endParaRPr>
                      </a:p>
                    </a:txBody>
                    <a:tcPr marL="9526" marR="9526" marT="9526" marB="0" anchor="ctr"/>
                  </a:tc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9pPr>
                      </a:lstStyle>
                      <a:p>
                        <a:pPr algn="ctr" fontAlgn="b"/>
                        <a:r>
                          <a:rPr lang="en-US" sz="1200" u="none" strike="noStrike" kern="1200" baseline="0" dirty="0" smtClean="0"/>
                          <a:t>Topical Updates </a:t>
                        </a:r>
                        <a:endParaRPr lang="en-IN" sz="1200" b="0" i="0" u="none" strike="noStrike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endParaRPr>
                      </a:p>
                    </a:txBody>
                    <a:tcPr marL="9526" marR="9526" marT="9526" marB="0" anchor="ctr"/>
                  </a:tc>
                </a:tr>
                <a:tr h="514594"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9pPr>
                      </a:lstStyle>
                      <a:p>
                        <a:pPr algn="ctr" fontAlgn="b"/>
                        <a:r>
                          <a:rPr lang="en-US" sz="1200" u="none" strike="noStrike" dirty="0" smtClean="0"/>
                          <a:t>Product</a:t>
                        </a:r>
                        <a:r>
                          <a:rPr lang="en-US" sz="1200" u="none" strike="noStrike" baseline="0" dirty="0" smtClean="0"/>
                          <a:t> Videos</a:t>
                        </a:r>
                        <a:endParaRPr lang="en-US" sz="1200" u="none" strike="noStrike" dirty="0" smtClean="0"/>
                      </a:p>
                      <a:p>
                        <a:pPr algn="ctr" fontAlgn="b"/>
                        <a:endParaRPr lang="en-IN" sz="12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526" marR="9526" marT="9526" marB="0" anchor="ctr"/>
                  </a:tc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9pPr>
                      </a:lstStyle>
                      <a:p>
                        <a:pPr marL="0" marR="0" indent="0" algn="ctr" defTabSz="1131570" rtl="0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u="none" strike="noStrike" kern="1200" baseline="0" dirty="0" smtClean="0"/>
                          <a:t>Sustainability and CSR activities </a:t>
                        </a:r>
                        <a:endParaRPr lang="en-I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endParaRPr>
                      </a:p>
                    </a:txBody>
                    <a:tcPr marL="9526" marR="9526" marT="9526" marB="0" anchor="ctr"/>
                  </a:tc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9pPr>
                      </a:lstStyle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b="0" i="0" u="none" strike="noStrike" kern="1200" baseline="0" dirty="0" smtClean="0">
                            <a:solidFill>
                              <a:schemeClr val="tx1"/>
                            </a:solidFill>
                            <a:latin typeface="Calibri" pitchFamily="34" charset="0"/>
                            <a:ea typeface="+mn-ea"/>
                            <a:cs typeface="Calibri" pitchFamily="34" charset="0"/>
                          </a:rPr>
                          <a:t>DIY Repeat Cocktail Recipes</a:t>
                        </a:r>
                        <a:endParaRPr lang="en-I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endParaRPr>
                      </a:p>
                    </a:txBody>
                    <a:tcPr marL="9526" marR="9526" marT="9526" marB="0" anchor="ctr"/>
                  </a:tc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Museo 500"/>
                          </a:defRPr>
                        </a:lvl9pPr>
                      </a:lstStyle>
                      <a:p>
                        <a:pPr algn="ctr" fontAlgn="b"/>
                        <a:r>
                          <a:rPr lang="en-US" sz="1200" u="none" strike="noStrike" kern="1200" baseline="0" dirty="0" smtClean="0"/>
                          <a:t>Occasion based &amp; People Stories </a:t>
                        </a:r>
                        <a:endParaRPr lang="en-IN" sz="1200" b="0" i="0" u="none" strike="noStrike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endParaRPr>
                      </a:p>
                    </a:txBody>
                    <a:tcPr marL="9526" marR="9526" marT="9526" marB="0" anchor="ctr"/>
                  </a:tc>
                </a:tr>
              </a:tbl>
            </a:graphicData>
          </a:graphic>
        </p:graphicFrame>
        <p:sp>
          <p:nvSpPr>
            <p:cNvPr id="61" name="TextBox 60"/>
            <p:cNvSpPr txBox="1"/>
            <p:nvPr/>
          </p:nvSpPr>
          <p:spPr>
            <a:xfrm>
              <a:off x="3552825" y="1388269"/>
              <a:ext cx="3193087" cy="487052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txBody>
            <a:bodyPr wrap="square" lIns="91374" tIns="45687" rIns="91374" bIns="45687" rtlCol="0">
              <a:spAutoFit/>
            </a:bodyPr>
            <a:lstStyle/>
            <a:p>
              <a:pPr algn="ctr" defTabSz="914215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cs typeface="Calibri" pitchFamily="34" charset="0"/>
                </a:rPr>
                <a:t>Main Baskets (Objective Wise)</a:t>
              </a:r>
              <a:endParaRPr lang="en-IN" sz="1400" b="1" kern="0" dirty="0">
                <a:solidFill>
                  <a:sysClr val="window" lastClr="FFFFFF"/>
                </a:solidFill>
                <a:cs typeface="Calibri" pitchFamily="34" charset="0"/>
              </a:endParaRPr>
            </a:p>
          </p:txBody>
        </p:sp>
        <p:cxnSp>
          <p:nvCxnSpPr>
            <p:cNvPr id="62" name="Elbow Connector 61"/>
            <p:cNvCxnSpPr/>
            <p:nvPr/>
          </p:nvCxnSpPr>
          <p:spPr>
            <a:xfrm rot="16200000" flipH="1">
              <a:off x="5563702" y="2057095"/>
              <a:ext cx="780704" cy="52656"/>
            </a:xfrm>
            <a:prstGeom prst="bentConnector3">
              <a:avLst>
                <a:gd name="adj1" fmla="val -1373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</a:ln>
            <a:effectLst/>
          </p:spPr>
        </p:cxnSp>
        <p:cxnSp>
          <p:nvCxnSpPr>
            <p:cNvPr id="63" name="Elbow Connector 62"/>
            <p:cNvCxnSpPr>
              <a:stCxn id="61" idx="3"/>
            </p:cNvCxnSpPr>
            <p:nvPr/>
          </p:nvCxnSpPr>
          <p:spPr>
            <a:xfrm>
              <a:off x="6745912" y="1631795"/>
              <a:ext cx="2217113" cy="747075"/>
            </a:xfrm>
            <a:prstGeom prst="bentConnector3">
              <a:avLst>
                <a:gd name="adj1" fmla="val 98906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</a:ln>
            <a:effectLst/>
          </p:spPr>
        </p:cxnSp>
        <p:cxnSp>
          <p:nvCxnSpPr>
            <p:cNvPr id="64" name="Elbow Connector 6"/>
            <p:cNvCxnSpPr>
              <a:endCxn id="66" idx="0"/>
            </p:cNvCxnSpPr>
            <p:nvPr/>
          </p:nvCxnSpPr>
          <p:spPr>
            <a:xfrm rot="10800000" flipV="1">
              <a:off x="1793651" y="1540668"/>
              <a:ext cx="1759177" cy="762001"/>
            </a:xfrm>
            <a:prstGeom prst="bentConnector2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</a:ln>
            <a:effectLst/>
          </p:spPr>
        </p:cxnSp>
        <p:cxnSp>
          <p:nvCxnSpPr>
            <p:cNvPr id="65" name="Elbow Connector 64"/>
            <p:cNvCxnSpPr/>
            <p:nvPr/>
          </p:nvCxnSpPr>
          <p:spPr>
            <a:xfrm rot="5400000">
              <a:off x="3678820" y="2024274"/>
              <a:ext cx="675109" cy="12700"/>
            </a:xfrm>
            <a:prstGeom prst="bentConnector3">
              <a:avLst>
                <a:gd name="adj1" fmla="val -4243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</a:ln>
            <a:effectLst/>
          </p:spPr>
        </p:cxnSp>
        <p:sp>
          <p:nvSpPr>
            <p:cNvPr id="66" name="Oval 65"/>
            <p:cNvSpPr/>
            <p:nvPr/>
          </p:nvSpPr>
          <p:spPr>
            <a:xfrm>
              <a:off x="1724026" y="2302670"/>
              <a:ext cx="139249" cy="157954"/>
            </a:xfrm>
            <a:prstGeom prst="ellipse">
              <a:avLst/>
            </a:prstGeom>
            <a:solidFill>
              <a:srgbClr val="FF6600"/>
            </a:solidFill>
            <a:ln w="25400" cap="flat" cmpd="sng" algn="ctr">
              <a:noFill/>
              <a:prstDash val="solid"/>
            </a:ln>
            <a:effectLst/>
          </p:spPr>
          <p:txBody>
            <a:bodyPr lIns="113054" tIns="56534" rIns="113054" bIns="56534" rtlCol="0" anchor="ctr"/>
            <a:lstStyle/>
            <a:p>
              <a:pPr algn="ctr" defTabSz="914215">
                <a:defRPr/>
              </a:pPr>
              <a:endParaRPr lang="en-IN" sz="1900" kern="0" dirty="0">
                <a:solidFill>
                  <a:sysClr val="window" lastClr="FFFFFF"/>
                </a:solidFill>
                <a:cs typeface="Calibri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933825" y="2302670"/>
              <a:ext cx="139249" cy="157954"/>
            </a:xfrm>
            <a:prstGeom prst="ellipse">
              <a:avLst/>
            </a:prstGeom>
            <a:solidFill>
              <a:srgbClr val="FF6600"/>
            </a:solidFill>
            <a:ln w="25400" cap="flat" cmpd="sng" algn="ctr">
              <a:noFill/>
              <a:prstDash val="solid"/>
            </a:ln>
            <a:effectLst/>
          </p:spPr>
          <p:txBody>
            <a:bodyPr lIns="113054" tIns="56534" rIns="113054" bIns="56534" rtlCol="0" anchor="ctr"/>
            <a:lstStyle/>
            <a:p>
              <a:pPr algn="ctr" defTabSz="914215">
                <a:defRPr/>
              </a:pPr>
              <a:endParaRPr lang="en-IN" sz="1900" kern="0" dirty="0">
                <a:solidFill>
                  <a:sysClr val="window" lastClr="FFFFFF"/>
                </a:solidFill>
                <a:cs typeface="Calibri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930414" y="2302670"/>
              <a:ext cx="139249" cy="157954"/>
            </a:xfrm>
            <a:prstGeom prst="ellipse">
              <a:avLst/>
            </a:prstGeom>
            <a:solidFill>
              <a:srgbClr val="FF6600"/>
            </a:solidFill>
            <a:ln w="25400" cap="flat" cmpd="sng" algn="ctr">
              <a:noFill/>
              <a:prstDash val="solid"/>
            </a:ln>
            <a:effectLst/>
          </p:spPr>
          <p:txBody>
            <a:bodyPr lIns="113054" tIns="56534" rIns="113054" bIns="56534" rtlCol="0" anchor="ctr"/>
            <a:lstStyle/>
            <a:p>
              <a:pPr algn="ctr" defTabSz="914215">
                <a:defRPr/>
              </a:pPr>
              <a:endParaRPr lang="en-IN" sz="1900" kern="0" dirty="0">
                <a:solidFill>
                  <a:sysClr val="window" lastClr="FFFFFF"/>
                </a:solidFill>
                <a:cs typeface="Calibri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8886826" y="2302670"/>
              <a:ext cx="139249" cy="157954"/>
            </a:xfrm>
            <a:prstGeom prst="ellipse">
              <a:avLst/>
            </a:prstGeom>
            <a:solidFill>
              <a:srgbClr val="FF6600"/>
            </a:solidFill>
            <a:ln w="25400" cap="flat" cmpd="sng" algn="ctr">
              <a:noFill/>
              <a:prstDash val="solid"/>
            </a:ln>
            <a:effectLst/>
          </p:spPr>
          <p:txBody>
            <a:bodyPr lIns="113054" tIns="56534" rIns="113054" bIns="56534" rtlCol="0" anchor="ctr"/>
            <a:lstStyle/>
            <a:p>
              <a:pPr algn="ctr" defTabSz="914215">
                <a:defRPr/>
              </a:pPr>
              <a:endParaRPr lang="en-IN" sz="1900" kern="0" dirty="0">
                <a:solidFill>
                  <a:sysClr val="window" lastClr="FFFFFF"/>
                </a:solidFill>
                <a:cs typeface="Calibri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77001" y="6815789"/>
              <a:ext cx="10088953" cy="8444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91431" tIns="45715" rIns="91431" bIns="45715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The primary focus of the social media platforms will be to disseminate the website content and drive traffic to the website followed by the branding activities for the brand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48200" y="0"/>
            <a:ext cx="1447800" cy="257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</a:rPr>
              <a:t>Content Marketing</a:t>
            </a:r>
            <a:endParaRPr lang="en-US" b="1" dirty="0">
              <a:latin typeface="+mj-lt"/>
            </a:endParaRPr>
          </a:p>
        </p:txBody>
      </p:sp>
      <p:pic>
        <p:nvPicPr>
          <p:cNvPr id="14338" name="Picture 2" descr="http://buddyloans.com/blog/app/uploads/2014/10/whisk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600200" cy="25717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2571750"/>
            <a:ext cx="1600200" cy="257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</a:rPr>
              <a:t>Introduction</a:t>
            </a:r>
            <a:endParaRPr lang="en-US" b="1" dirty="0">
              <a:latin typeface="+mj-lt"/>
            </a:endParaRPr>
          </a:p>
        </p:txBody>
      </p:sp>
      <p:pic>
        <p:nvPicPr>
          <p:cNvPr id="14340" name="Picture 4" descr="http://i.huffpost.com/gen/1245103/images/o-BEST-WHISKEY-facebo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571750"/>
            <a:ext cx="1600200" cy="25717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600200" y="0"/>
            <a:ext cx="1600200" cy="257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</a:rPr>
              <a:t>Approach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&amp; Strategy</a:t>
            </a:r>
            <a:endParaRPr lang="en-US" b="1" dirty="0">
              <a:latin typeface="+mj-lt"/>
            </a:endParaRPr>
          </a:p>
        </p:txBody>
      </p:sp>
      <p:pic>
        <p:nvPicPr>
          <p:cNvPr id="14342" name="Picture 6" descr="http://static1.squarespace.com/static/55cb6226e4b03aba01d42f5a/t/560bf02ee4b0a43ccfd13dc5/1443622968564/bigstock-Whiskey-And-Natural-Ice-80724569.jpg?format=1500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-19050"/>
            <a:ext cx="1447800" cy="2590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00400" y="2571750"/>
            <a:ext cx="1447800" cy="257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</a:rPr>
              <a:t>Social Media</a:t>
            </a:r>
            <a:endParaRPr lang="en-US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5999" y="2571750"/>
            <a:ext cx="1524001" cy="257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</a:rPr>
              <a:t>Ideas Of Engagement</a:t>
            </a:r>
            <a:endParaRPr lang="en-US" b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0" y="0"/>
            <a:ext cx="1524000" cy="257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</a:rPr>
              <a:t>SEO, SEM &amp; ORM</a:t>
            </a:r>
            <a:endParaRPr lang="en-US" b="1" dirty="0">
              <a:latin typeface="+mj-lt"/>
            </a:endParaRPr>
          </a:p>
        </p:txBody>
      </p:sp>
      <p:sp>
        <p:nvSpPr>
          <p:cNvPr id="14344" name="AutoShape 8" descr="Image result for repeat whiskey"/>
          <p:cNvSpPr>
            <a:spLocks noChangeAspect="1" noChangeArrowheads="1"/>
          </p:cNvSpPr>
          <p:nvPr/>
        </p:nvSpPr>
        <p:spPr bwMode="auto">
          <a:xfrm>
            <a:off x="4603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AutoShape 10" descr="Image result for repeat whiskey"/>
          <p:cNvSpPr>
            <a:spLocks noChangeAspect="1" noChangeArrowheads="1"/>
          </p:cNvSpPr>
          <p:nvPr/>
        </p:nvSpPr>
        <p:spPr bwMode="auto">
          <a:xfrm>
            <a:off x="4603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8" name="Picture 12" descr="http://static1.squarespace.com/static/571e03121bbee027951664a1/573adfca859fd0f408ec7493/573ae37c8a65e27efe318717/1463477139735/Repeat_Layout02.jpg?format=2500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571750"/>
            <a:ext cx="1447800" cy="2571750"/>
          </a:xfrm>
          <a:prstGeom prst="rect">
            <a:avLst/>
          </a:prstGeom>
          <a:noFill/>
        </p:spPr>
      </p:pic>
      <p:pic>
        <p:nvPicPr>
          <p:cNvPr id="14350" name="Picture 14" descr="http://www.cheatsheet.com/wp-content/uploads/2015/01/iStock_000032275106_Smal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5999" y="0"/>
            <a:ext cx="1524001" cy="2571750"/>
          </a:xfrm>
          <a:prstGeom prst="rect">
            <a:avLst/>
          </a:prstGeom>
          <a:noFill/>
        </p:spPr>
      </p:pic>
      <p:pic>
        <p:nvPicPr>
          <p:cNvPr id="14352" name="Picture 16" descr="https://justsleepjustdream.files.wordpress.com/2016/03/glass-of-whiskey-984x5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0" y="2571750"/>
            <a:ext cx="1524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Content Posting Plan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33400" y="895350"/>
            <a:ext cx="8229599" cy="4038600"/>
            <a:chOff x="609600" y="1200150"/>
            <a:chExt cx="8001000" cy="3810000"/>
          </a:xfrm>
        </p:grpSpPr>
        <p:sp>
          <p:nvSpPr>
            <p:cNvPr id="16" name="TextBox 15"/>
            <p:cNvSpPr txBox="1"/>
            <p:nvPr/>
          </p:nvSpPr>
          <p:spPr>
            <a:xfrm>
              <a:off x="765547" y="1200150"/>
              <a:ext cx="7812871" cy="447634"/>
            </a:xfrm>
            <a:prstGeom prst="rect">
              <a:avLst/>
            </a:prstGeom>
            <a:noFill/>
          </p:spPr>
          <p:txBody>
            <a:bodyPr wrap="square" lIns="112995" tIns="56505" rIns="112995" bIns="56505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cs typeface="Calibri" pitchFamily="34" charset="0"/>
                </a:rPr>
                <a:t>Weekly Content Calendar will be created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cs typeface="Calibri" pitchFamily="34" charset="0"/>
                </a:rPr>
                <a:t>The execution plan can be demonstrated as follows:</a:t>
              </a:r>
            </a:p>
          </p:txBody>
        </p:sp>
        <p:sp>
          <p:nvSpPr>
            <p:cNvPr id="17" name="Snip Same Side Corner Rectangle 16"/>
            <p:cNvSpPr/>
            <p:nvPr/>
          </p:nvSpPr>
          <p:spPr>
            <a:xfrm flipV="1">
              <a:off x="3200400" y="1782725"/>
              <a:ext cx="2976331" cy="847193"/>
            </a:xfrm>
            <a:prstGeom prst="snip2Same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995" tIns="56505" rIns="112995" bIns="56505" rtlCol="0" anchor="ctr"/>
            <a:lstStyle/>
            <a:p>
              <a:pPr algn="ctr"/>
              <a:endParaRPr lang="en-IN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" name="Snip Single Corner Rectangle 17"/>
            <p:cNvSpPr/>
            <p:nvPr/>
          </p:nvSpPr>
          <p:spPr>
            <a:xfrm>
              <a:off x="751331" y="2586213"/>
              <a:ext cx="1488166" cy="1129591"/>
            </a:xfrm>
            <a:prstGeom prst="snip1Rect">
              <a:avLst/>
            </a:prstGeom>
            <a:solidFill>
              <a:srgbClr val="9ADC0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995" tIns="56505" rIns="112995" bIns="56505"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cs typeface="Calibri" pitchFamily="34" charset="0"/>
                </a:rPr>
                <a:t>Content from predefined content baskets</a:t>
              </a:r>
              <a:endParaRPr lang="en-IN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" name="Snip Same Side Corner Rectangle 18"/>
            <p:cNvSpPr/>
            <p:nvPr/>
          </p:nvSpPr>
          <p:spPr>
            <a:xfrm>
              <a:off x="2770037" y="3672794"/>
              <a:ext cx="1711391" cy="1186071"/>
            </a:xfrm>
            <a:prstGeom prst="snip2SameRect">
              <a:avLst/>
            </a:prstGeom>
            <a:solidFill>
              <a:srgbClr val="4F4E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995" tIns="56505" rIns="112995" bIns="56505"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cs typeface="Calibri" pitchFamily="34" charset="0"/>
                </a:rPr>
                <a:t>Seasonal/ theme based engagement activity</a:t>
              </a:r>
              <a:endParaRPr lang="en-IN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0" name="Snip Same Side Corner Rectangle 19"/>
            <p:cNvSpPr/>
            <p:nvPr/>
          </p:nvSpPr>
          <p:spPr>
            <a:xfrm>
              <a:off x="5351569" y="3684897"/>
              <a:ext cx="1488166" cy="1073112"/>
            </a:xfrm>
            <a:prstGeom prst="snip2Same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995" tIns="56505" rIns="112995" bIns="56505"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cs typeface="Calibri" pitchFamily="34" charset="0"/>
                </a:rPr>
                <a:t>Short term contests</a:t>
              </a:r>
              <a:endParaRPr lang="en-IN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1" name="Flowchart: Card 20"/>
            <p:cNvSpPr/>
            <p:nvPr/>
          </p:nvSpPr>
          <p:spPr>
            <a:xfrm>
              <a:off x="7122434" y="2586213"/>
              <a:ext cx="1488166" cy="1186071"/>
            </a:xfrm>
            <a:prstGeom prst="flowChartPunchedCar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995" tIns="56505" rIns="112995" bIns="56505"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cs typeface="Calibri" pitchFamily="34" charset="0"/>
                </a:rPr>
                <a:t>Content on special /current affair event</a:t>
              </a:r>
              <a:endParaRPr lang="en-IN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cxnSp>
          <p:nvCxnSpPr>
            <p:cNvPr id="22" name="Straight Arrow Connector 21"/>
            <p:cNvCxnSpPr>
              <a:stCxn id="17" idx="2"/>
              <a:endCxn id="18" idx="3"/>
            </p:cNvCxnSpPr>
            <p:nvPr/>
          </p:nvCxnSpPr>
          <p:spPr>
            <a:xfrm rot="10800000" flipV="1">
              <a:off x="1495414" y="2206321"/>
              <a:ext cx="1704986" cy="379892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7" idx="3"/>
              <a:endCxn id="19" idx="3"/>
            </p:cNvCxnSpPr>
            <p:nvPr/>
          </p:nvCxnSpPr>
          <p:spPr>
            <a:xfrm rot="5400000">
              <a:off x="3635712" y="2619940"/>
              <a:ext cx="1042876" cy="1062833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7" idx="3"/>
              <a:endCxn id="20" idx="3"/>
            </p:cNvCxnSpPr>
            <p:nvPr/>
          </p:nvCxnSpPr>
          <p:spPr>
            <a:xfrm rot="16200000" flipH="1">
              <a:off x="4864620" y="2453864"/>
              <a:ext cx="1054979" cy="1407086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7" idx="0"/>
              <a:endCxn id="21" idx="0"/>
            </p:cNvCxnSpPr>
            <p:nvPr/>
          </p:nvCxnSpPr>
          <p:spPr>
            <a:xfrm>
              <a:off x="6176731" y="2206321"/>
              <a:ext cx="1689786" cy="379892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609600" y="3554434"/>
              <a:ext cx="439419" cy="437097"/>
            </a:xfrm>
            <a:prstGeom prst="ellipse">
              <a:avLst/>
            </a:prstGeom>
            <a:ln>
              <a:solidFill>
                <a:srgbClr val="9ADC06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12995" tIns="56505" rIns="112995" bIns="56505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cs typeface="Calibri" pitchFamily="34" charset="0"/>
                </a:rPr>
                <a:t>1</a:t>
              </a:r>
              <a:endParaRPr lang="en-IN" sz="1200" b="1" dirty="0">
                <a:solidFill>
                  <a:schemeClr val="tx1"/>
                </a:solidFill>
                <a:cs typeface="Calibri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149094" y="4522625"/>
              <a:ext cx="439419" cy="437097"/>
            </a:xfrm>
            <a:prstGeom prst="ellipse">
              <a:avLst/>
            </a:prstGeom>
            <a:ln>
              <a:solidFill>
                <a:srgbClr val="00B0F0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12995" tIns="56505" rIns="112995" bIns="56505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cs typeface="Calibri" pitchFamily="34" charset="0"/>
                </a:rPr>
                <a:t>3</a:t>
              </a:r>
              <a:endParaRPr lang="en-IN" sz="1200" b="1" dirty="0">
                <a:solidFill>
                  <a:schemeClr val="tx1"/>
                </a:solidFill>
                <a:cs typeface="Calibri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960457" y="3554434"/>
              <a:ext cx="439419" cy="437097"/>
            </a:xfrm>
            <a:prstGeom prst="ellips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12995" tIns="56505" rIns="112995" bIns="56505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cs typeface="Calibri" pitchFamily="34" charset="0"/>
                </a:rPr>
                <a:t>4</a:t>
              </a:r>
              <a:endParaRPr lang="en-IN" sz="1200" b="1" dirty="0">
                <a:solidFill>
                  <a:schemeClr val="tx1"/>
                </a:solidFill>
                <a:cs typeface="Calibri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618182" y="4573053"/>
              <a:ext cx="439419" cy="437097"/>
            </a:xfrm>
            <a:prstGeom prst="ellipse">
              <a:avLst/>
            </a:prstGeom>
            <a:ln>
              <a:solidFill>
                <a:srgbClr val="4F4E62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12995" tIns="56505" rIns="112995" bIns="56505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cs typeface="Calibri" pitchFamily="34" charset="0"/>
                </a:rPr>
                <a:t>2</a:t>
              </a:r>
              <a:endParaRPr lang="en-IN" sz="1200" b="1" dirty="0">
                <a:solidFill>
                  <a:schemeClr val="tx1"/>
                </a:solidFill>
                <a:cs typeface="Calibri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48200" y="2571750"/>
              <a:ext cx="114787" cy="11435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12995" tIns="56505" rIns="112995" bIns="56505" rtlCol="0" anchor="ctr"/>
            <a:lstStyle/>
            <a:p>
              <a:pPr algn="ctr"/>
              <a:endParaRPr lang="en-IN" sz="120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165068" y="2190751"/>
              <a:ext cx="45719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12995" tIns="56505" rIns="112995" bIns="56505" rtlCol="0" anchor="ctr"/>
            <a:lstStyle/>
            <a:p>
              <a:pPr algn="ctr"/>
              <a:endParaRPr lang="en-IN" sz="120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124201" y="2190750"/>
              <a:ext cx="76200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12995" tIns="56505" rIns="112995" bIns="56505" rtlCol="0" anchor="ctr"/>
            <a:lstStyle/>
            <a:p>
              <a:pPr algn="ctr"/>
              <a:endParaRPr lang="en-IN" sz="120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6736" y="2017828"/>
              <a:ext cx="1750371" cy="281868"/>
            </a:xfrm>
            <a:prstGeom prst="rect">
              <a:avLst/>
            </a:prstGeom>
            <a:noFill/>
          </p:spPr>
          <p:txBody>
            <a:bodyPr wrap="square" lIns="112995" tIns="56505" rIns="112995" bIns="56505" rtlCol="0">
              <a:spAutoFit/>
            </a:bodyPr>
            <a:lstStyle/>
            <a:p>
              <a:r>
                <a:rPr lang="en-US" sz="1200" b="1" dirty="0" smtClean="0">
                  <a:cs typeface="Calibri" pitchFamily="34" charset="0"/>
                </a:rPr>
                <a:t>Content Posting</a:t>
              </a:r>
              <a:endParaRPr lang="en-IN" sz="1200" b="1" dirty="0"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s.askmen.com/1080x540/fine_living/wine_dine_archive/the-best-whiskey-suggestion-website-1105430-TwoBy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5156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40995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CONTENT MARKETING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Content Marketing Model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30852" y="1083470"/>
            <a:ext cx="5279348" cy="3545680"/>
            <a:chOff x="0" y="1693069"/>
            <a:chExt cx="7515225" cy="5160433"/>
          </a:xfrm>
        </p:grpSpPr>
        <p:graphicFrame>
          <p:nvGraphicFramePr>
            <p:cNvPr id="35" name="Diagram 34"/>
            <p:cNvGraphicFramePr/>
            <p:nvPr/>
          </p:nvGraphicFramePr>
          <p:xfrm>
            <a:off x="0" y="1693069"/>
            <a:ext cx="7515225" cy="51604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6" name="Rectangle 35"/>
            <p:cNvSpPr/>
            <p:nvPr/>
          </p:nvSpPr>
          <p:spPr>
            <a:xfrm>
              <a:off x="2562225" y="3369469"/>
              <a:ext cx="2362200" cy="175260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smtClean="0"/>
                <a:t>Content </a:t>
              </a:r>
              <a:br>
                <a:rPr lang="en-US" sz="2400" b="1" i="1" dirty="0" smtClean="0"/>
              </a:br>
              <a:r>
                <a:rPr lang="en-US" sz="2400" b="1" i="1" dirty="0" smtClean="0"/>
                <a:t>Marketing </a:t>
              </a:r>
              <a:br>
                <a:rPr lang="en-US" sz="2400" b="1" i="1" dirty="0" smtClean="0"/>
              </a:br>
              <a:r>
                <a:rPr lang="en-US" sz="2400" b="1" i="1" dirty="0" smtClean="0"/>
                <a:t>Model</a:t>
              </a:r>
              <a:endParaRPr lang="en-IN" sz="2400" b="1" i="1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5486400" y="1276350"/>
            <a:ext cx="3048000" cy="2859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Converting the </a:t>
            </a:r>
            <a:r>
              <a:rPr lang="en-US" sz="2800" b="1" i="1" dirty="0" smtClean="0">
                <a:solidFill>
                  <a:srgbClr val="002060"/>
                </a:solidFill>
              </a:rPr>
              <a:t>strangers</a:t>
            </a:r>
            <a:r>
              <a:rPr lang="en-US" sz="2800" dirty="0" smtClean="0">
                <a:solidFill>
                  <a:srgbClr val="002060"/>
                </a:solidFill>
              </a:rPr>
              <a:t> to your </a:t>
            </a:r>
            <a:r>
              <a:rPr lang="en-US" sz="2800" b="1" i="1" dirty="0" smtClean="0">
                <a:solidFill>
                  <a:srgbClr val="002060"/>
                </a:solidFill>
              </a:rPr>
              <a:t>customers</a:t>
            </a:r>
            <a:r>
              <a:rPr lang="en-US" sz="2800" dirty="0" smtClean="0">
                <a:solidFill>
                  <a:srgbClr val="002060"/>
                </a:solidFill>
              </a:rPr>
              <a:t> and then to your </a:t>
            </a:r>
            <a:r>
              <a:rPr lang="en-US" sz="2800" b="1" i="1" dirty="0" smtClean="0">
                <a:solidFill>
                  <a:srgbClr val="002060"/>
                </a:solidFill>
              </a:rPr>
              <a:t>promoters</a:t>
            </a:r>
            <a:endParaRPr lang="en-IN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Why </a:t>
            </a:r>
            <a:r>
              <a:rPr lang="en-US" b="1" dirty="0" err="1" smtClean="0">
                <a:solidFill>
                  <a:schemeClr val="bg1"/>
                </a:solidFill>
              </a:rPr>
              <a:t>Infographics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971550"/>
          <a:ext cx="8305801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Sample </a:t>
            </a:r>
            <a:r>
              <a:rPr lang="en-US" b="1" dirty="0" err="1" smtClean="0">
                <a:solidFill>
                  <a:schemeClr val="bg1"/>
                </a:solidFill>
              </a:rPr>
              <a:t>Infographics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33794" name="Picture 2" descr="http://ruralhealth.org.au/sites/default/files/Risky-Drink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895350"/>
            <a:ext cx="2795941" cy="3962400"/>
          </a:xfrm>
          <a:prstGeom prst="rect">
            <a:avLst/>
          </a:prstGeom>
          <a:noFill/>
        </p:spPr>
      </p:pic>
      <p:pic>
        <p:nvPicPr>
          <p:cNvPr id="33796" name="Picture 4" descr="http://i.huffpost.com/gen/1351505/images/o-ALCOHOL-PERIODIC-TABLE-facebo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199" y="895350"/>
            <a:ext cx="5840601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Weekly Repeat Newsletter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984240"/>
            <a:ext cx="3810000" cy="34163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1" tIns="45715" rIns="91431" bIns="45715" rtlCol="0">
            <a:spAutoFit/>
          </a:bodyPr>
          <a:lstStyle/>
          <a:p>
            <a:pPr marL="171433" indent="-171433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 Weekly newsletter </a:t>
            </a:r>
            <a:r>
              <a:rPr lang="en-US" dirty="0" smtClean="0">
                <a:solidFill>
                  <a:schemeClr val="bg1"/>
                </a:solidFill>
              </a:rPr>
              <a:t>from </a:t>
            </a:r>
            <a:r>
              <a:rPr lang="en-US" dirty="0" smtClean="0">
                <a:solidFill>
                  <a:schemeClr val="bg1"/>
                </a:solidFill>
              </a:rPr>
              <a:t> Repeat Brand </a:t>
            </a:r>
            <a:r>
              <a:rPr lang="en-US" dirty="0" smtClean="0">
                <a:solidFill>
                  <a:schemeClr val="bg1"/>
                </a:solidFill>
              </a:rPr>
              <a:t>to the email id subscribers.</a:t>
            </a:r>
          </a:p>
          <a:p>
            <a:pPr marL="171433" indent="-171433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171433" indent="-171433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Newsletters to be </a:t>
            </a:r>
            <a:r>
              <a:rPr lang="en-US" b="1" dirty="0" smtClean="0">
                <a:solidFill>
                  <a:schemeClr val="bg1"/>
                </a:solidFill>
              </a:rPr>
              <a:t>customized as per the users </a:t>
            </a:r>
            <a:r>
              <a:rPr lang="en-US" dirty="0" smtClean="0">
                <a:solidFill>
                  <a:schemeClr val="bg1"/>
                </a:solidFill>
              </a:rPr>
              <a:t>interests and linking</a:t>
            </a:r>
          </a:p>
          <a:p>
            <a:pPr marL="171433" indent="-171433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171433" indent="-171433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newsletter will also be </a:t>
            </a:r>
            <a:r>
              <a:rPr lang="en-US" b="1" dirty="0" smtClean="0">
                <a:solidFill>
                  <a:schemeClr val="bg1"/>
                </a:solidFill>
              </a:rPr>
              <a:t>mobile responsive </a:t>
            </a:r>
            <a:r>
              <a:rPr lang="en-US" dirty="0" smtClean="0">
                <a:solidFill>
                  <a:schemeClr val="bg1"/>
                </a:solidFill>
              </a:rPr>
              <a:t>in order to improve the customer experience</a:t>
            </a:r>
          </a:p>
          <a:p>
            <a:pPr marL="171433" indent="-171433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171433" indent="-171433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A part of the newsletter </a:t>
            </a:r>
            <a:r>
              <a:rPr lang="en-US" b="1" dirty="0" smtClean="0">
                <a:solidFill>
                  <a:schemeClr val="bg1"/>
                </a:solidFill>
              </a:rPr>
              <a:t>allows brand to publish </a:t>
            </a:r>
            <a:r>
              <a:rPr lang="en-US" dirty="0" smtClean="0">
                <a:solidFill>
                  <a:schemeClr val="bg1"/>
                </a:solidFill>
              </a:rPr>
              <a:t>their store content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community.unitedway-wyco.org/servlet/eAndar.WebExtDocument/article/35313436/353630/Prose-Icon-(Newsletter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5400" y="1123950"/>
            <a:ext cx="3124200" cy="30480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Why Videos?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3342" y="895350"/>
            <a:ext cx="8758258" cy="3837017"/>
            <a:chOff x="157142" y="1170784"/>
            <a:chExt cx="12217434" cy="5436341"/>
          </a:xfrm>
        </p:grpSpPr>
        <p:sp>
          <p:nvSpPr>
            <p:cNvPr id="8" name="Rounded Rectangle 7"/>
            <p:cNvSpPr/>
            <p:nvPr/>
          </p:nvSpPr>
          <p:spPr>
            <a:xfrm>
              <a:off x="9516695" y="1170784"/>
              <a:ext cx="2214857" cy="328397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4475" y="1170784"/>
              <a:ext cx="2214857" cy="328397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65080" y="1170784"/>
              <a:ext cx="2214857" cy="328397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87493" y="5025889"/>
              <a:ext cx="1571834" cy="915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IN" sz="1200" dirty="0" smtClean="0">
                  <a:solidFill>
                    <a:schemeClr val="bg1"/>
                  </a:solidFill>
                  <a:latin typeface="Calibri" pitchFamily="34" charset="0"/>
                </a:rPr>
                <a:t>They keep your audience interested</a:t>
              </a:r>
              <a:endParaRPr lang="en-IN" sz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58428" y="5025894"/>
              <a:ext cx="1446087" cy="1177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IN" sz="1200" dirty="0" smtClean="0">
                  <a:solidFill>
                    <a:schemeClr val="bg1"/>
                  </a:solidFill>
                  <a:latin typeface="Calibri" pitchFamily="34" charset="0"/>
                </a:rPr>
                <a:t>It's easy to persuade people with video</a:t>
              </a:r>
              <a:endParaRPr lang="en-IN" sz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15014" y="5025894"/>
              <a:ext cx="1643282" cy="1177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IN" sz="1200" dirty="0" smtClean="0">
                  <a:solidFill>
                    <a:schemeClr val="bg1"/>
                  </a:solidFill>
                  <a:latin typeface="Calibri" pitchFamily="34" charset="0"/>
                </a:rPr>
                <a:t>Elaborate description of the product and service</a:t>
              </a:r>
              <a:endParaRPr lang="en-IN" sz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4" name="Rectangle 7"/>
            <p:cNvSpPr>
              <a:spLocks/>
            </p:cNvSpPr>
            <p:nvPr/>
          </p:nvSpPr>
          <p:spPr bwMode="auto">
            <a:xfrm>
              <a:off x="3562782" y="2301137"/>
              <a:ext cx="1619454" cy="3474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  <a:sym typeface="Open Sans Light" charset="0"/>
                </a:rPr>
                <a:t>74%</a:t>
              </a:r>
              <a:endParaRPr lang="en-US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Open Sans Light" charset="0"/>
              </a:endParaRPr>
            </a:p>
          </p:txBody>
        </p:sp>
        <p:sp>
          <p:nvSpPr>
            <p:cNvPr id="15" name="Rectangle 14"/>
            <p:cNvSpPr>
              <a:spLocks/>
            </p:cNvSpPr>
            <p:nvPr/>
          </p:nvSpPr>
          <p:spPr bwMode="auto">
            <a:xfrm>
              <a:off x="3372251" y="2788987"/>
              <a:ext cx="2000516" cy="1166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279" tIns="14279" rIns="14279" bIns="14279"/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Open Sans" charset="0"/>
                </a:rPr>
                <a:t>Increase in the understanding of a product after watching a video</a:t>
              </a:r>
              <a:endParaRPr lang="en-US" sz="1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Open Sans" charset="0"/>
              </a:endParaRPr>
            </a:p>
          </p:txBody>
        </p:sp>
        <p:sp>
          <p:nvSpPr>
            <p:cNvPr id="16" name="Rectangle 15"/>
            <p:cNvSpPr>
              <a:spLocks/>
            </p:cNvSpPr>
            <p:nvPr/>
          </p:nvSpPr>
          <p:spPr bwMode="auto">
            <a:xfrm>
              <a:off x="6742176" y="2301137"/>
              <a:ext cx="1619454" cy="34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  <a:sym typeface="Open Sans Light" charset="0"/>
                </a:rPr>
                <a:t>80%</a:t>
              </a:r>
            </a:p>
          </p:txBody>
        </p:sp>
        <p:sp>
          <p:nvSpPr>
            <p:cNvPr id="17" name="Rectangle 16"/>
            <p:cNvSpPr>
              <a:spLocks/>
            </p:cNvSpPr>
            <p:nvPr/>
          </p:nvSpPr>
          <p:spPr bwMode="auto">
            <a:xfrm>
              <a:off x="6658816" y="2788987"/>
              <a:ext cx="1786175" cy="1166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279" tIns="14279" rIns="14279" bIns="14279"/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Open Sans" charset="0"/>
                </a:rPr>
                <a:t>Of the users remember the videos they watch online</a:t>
              </a:r>
              <a:endParaRPr lang="en-US" sz="1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Open Sans" charset="0"/>
              </a:endParaRPr>
            </a:p>
          </p:txBody>
        </p:sp>
        <p:sp>
          <p:nvSpPr>
            <p:cNvPr id="18" name="Rectangle 15"/>
            <p:cNvSpPr>
              <a:spLocks/>
            </p:cNvSpPr>
            <p:nvPr/>
          </p:nvSpPr>
          <p:spPr bwMode="auto">
            <a:xfrm>
              <a:off x="9814397" y="2301137"/>
              <a:ext cx="1619454" cy="34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  <a:sym typeface="Open Sans Light" charset="0"/>
                </a:rPr>
                <a:t>46%</a:t>
              </a:r>
              <a:endParaRPr lang="en-US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Open Sans Light" charset="0"/>
              </a:endParaRPr>
            </a:p>
          </p:txBody>
        </p:sp>
        <p:sp>
          <p:nvSpPr>
            <p:cNvPr id="19" name="Rectangle 18"/>
            <p:cNvSpPr>
              <a:spLocks/>
            </p:cNvSpPr>
            <p:nvPr/>
          </p:nvSpPr>
          <p:spPr bwMode="auto">
            <a:xfrm>
              <a:off x="9785819" y="2788987"/>
              <a:ext cx="1676612" cy="1166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279" tIns="14279" rIns="14279" bIns="14279"/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Open Sans" charset="0"/>
                </a:rPr>
                <a:t>Take action after viewing a video online</a:t>
              </a:r>
              <a:endParaRPr lang="en-US" sz="1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Open Sans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7142" y="1576835"/>
              <a:ext cx="2357752" cy="2522670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 smtClean="0">
                <a:latin typeface="Calibri" pitchFamily="34" charset="0"/>
              </a:endParaRPr>
            </a:p>
            <a:p>
              <a:pPr algn="ctr"/>
              <a:r>
                <a:rPr lang="en-US" sz="2000" dirty="0" smtClean="0">
                  <a:latin typeface="Calibri" pitchFamily="34" charset="0"/>
                </a:rPr>
                <a:t>Why create videos?</a:t>
              </a:r>
            </a:p>
            <a:p>
              <a:pPr algn="ctr"/>
              <a:endParaRPr lang="en-IN" sz="2400" dirty="0">
                <a:latin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586" y="4597541"/>
              <a:ext cx="2429197" cy="2009584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 smtClean="0">
                <a:latin typeface="Calibri" pitchFamily="34" charset="0"/>
              </a:endParaRPr>
            </a:p>
            <a:p>
              <a:pPr algn="ctr"/>
              <a:r>
                <a:rPr lang="en-US" sz="2000" dirty="0" smtClean="0">
                  <a:latin typeface="Calibri" pitchFamily="34" charset="0"/>
                </a:rPr>
                <a:t>How does it help</a:t>
              </a:r>
            </a:p>
            <a:p>
              <a:pPr algn="ctr"/>
              <a:endParaRPr lang="en-IN" sz="2400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159457" y="5025885"/>
              <a:ext cx="1428940" cy="14390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IN" sz="1200" dirty="0" smtClean="0">
                  <a:solidFill>
                    <a:schemeClr val="bg1"/>
                  </a:solidFill>
                  <a:latin typeface="Calibri" pitchFamily="34" charset="0"/>
                </a:rPr>
                <a:t>YouTube is the second largest search engine</a:t>
              </a:r>
              <a:endParaRPr lang="en-IN" sz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928489" y="5025889"/>
              <a:ext cx="1446087" cy="915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sz="1200" dirty="0" smtClean="0">
                  <a:solidFill>
                    <a:schemeClr val="bg1"/>
                  </a:solidFill>
                  <a:latin typeface="Calibri" pitchFamily="34" charset="0"/>
                </a:rPr>
                <a:t>Videos have the potential to go viral</a:t>
              </a:r>
              <a:endParaRPr lang="en-IN" sz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4051528" y="5704098"/>
              <a:ext cx="1356425" cy="15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6052839" y="5703304"/>
              <a:ext cx="1356425" cy="15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8053355" y="5703304"/>
              <a:ext cx="1356425" cy="15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9982424" y="5703304"/>
              <a:ext cx="1356425" cy="15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 descr="http://icons.iconarchive.com/icons/icons8/windows-8/128/Healthcare-Brain-icon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186099" y="1404474"/>
              <a:ext cx="731611" cy="731036"/>
            </a:xfrm>
            <a:prstGeom prst="rect">
              <a:avLst/>
            </a:prstGeom>
            <a:noFill/>
          </p:spPr>
        </p:pic>
        <p:pic>
          <p:nvPicPr>
            <p:cNvPr id="29" name="Picture 4" descr="http://icons.iconarchive.com/icons/oxygen-icons.org/oxygen/128/Actions-dialog-ok-apply-icon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166868" y="1313094"/>
              <a:ext cx="914514" cy="913796"/>
            </a:xfrm>
            <a:prstGeom prst="rect">
              <a:avLst/>
            </a:prstGeom>
            <a:noFill/>
          </p:spPr>
        </p:pic>
        <p:pic>
          <p:nvPicPr>
            <p:cNvPr id="30" name="Picture 6" descr="http://icons.iconarchive.com/icons/iconsmind/outline/128/Idea-2-icon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960978" y="1358784"/>
              <a:ext cx="823063" cy="822416"/>
            </a:xfrm>
            <a:prstGeom prst="rect">
              <a:avLst/>
            </a:prstGeom>
            <a:noFill/>
          </p:spPr>
        </p:pic>
        <p:sp>
          <p:nvSpPr>
            <p:cNvPr id="31" name="Rounded Rectangle 30"/>
            <p:cNvSpPr/>
            <p:nvPr/>
          </p:nvSpPr>
          <p:spPr>
            <a:xfrm>
              <a:off x="2872125" y="4740323"/>
              <a:ext cx="9502451" cy="1856160"/>
            </a:xfrm>
            <a:prstGeom prst="round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Videos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04800" y="895350"/>
            <a:ext cx="8686800" cy="3613166"/>
            <a:chOff x="1" y="1388270"/>
            <a:chExt cx="11844362" cy="5102031"/>
          </a:xfrm>
        </p:grpSpPr>
        <p:sp>
          <p:nvSpPr>
            <p:cNvPr id="33" name="TextBox 32"/>
            <p:cNvSpPr txBox="1"/>
            <p:nvPr/>
          </p:nvSpPr>
          <p:spPr>
            <a:xfrm>
              <a:off x="2439764" y="1388270"/>
              <a:ext cx="7464541" cy="57212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65967" tIns="32984" rIns="65967" bIns="32984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Century Gothic" pitchFamily="34" charset="0"/>
                </a:rPr>
                <a:t>Video series based on following themes</a:t>
              </a:r>
            </a:p>
            <a:p>
              <a:pPr algn="ctr"/>
              <a:endParaRPr lang="en-IN" sz="11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9501" y="2102650"/>
              <a:ext cx="2073485" cy="3982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65967" tIns="32984" rIns="65967" bIns="32984" rtlCol="0">
              <a:spAutoFit/>
            </a:bodyPr>
            <a:lstStyle/>
            <a:p>
              <a:pPr algn="ctr"/>
              <a:r>
                <a:rPr lang="en-US" sz="1400" b="1" u="sng" dirty="0" smtClean="0">
                  <a:solidFill>
                    <a:schemeClr val="bg1"/>
                  </a:solidFill>
                </a:rPr>
                <a:t>Branding </a:t>
              </a:r>
              <a:r>
                <a:rPr lang="en-US" sz="1400" b="1" u="sng" dirty="0" smtClean="0">
                  <a:solidFill>
                    <a:schemeClr val="bg1"/>
                  </a:solidFill>
                </a:rPr>
                <a:t>video</a:t>
              </a:r>
              <a:endParaRPr lang="en-IN" sz="1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869186" y="2102650"/>
              <a:ext cx="2643692" cy="3330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65967" tIns="32984" rIns="65967" bIns="32984" rtlCol="0">
              <a:spAutoFit/>
            </a:bodyPr>
            <a:lstStyle/>
            <a:p>
              <a:r>
                <a:rPr lang="en-US" sz="1100" b="1" u="sng" dirty="0" smtClean="0">
                  <a:solidFill>
                    <a:schemeClr val="bg1"/>
                  </a:solidFill>
                  <a:latin typeface="Century Gothic" pitchFamily="34" charset="0"/>
                </a:rPr>
                <a:t>UGC</a:t>
              </a:r>
              <a:endParaRPr lang="en-IN" sz="1100" b="1" u="sng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" y="2678406"/>
              <a:ext cx="3171825" cy="252782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lIns="65967" tIns="32984" rIns="65967" bIns="32984">
              <a:spAutoFit/>
            </a:bodyPr>
            <a:lstStyle/>
            <a:p>
              <a:pPr marL="133997" indent="-133997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Videos which help the audience understand brand </a:t>
              </a:r>
              <a:r>
                <a:rPr lang="en-US" sz="1400" dirty="0" smtClean="0">
                  <a:solidFill>
                    <a:schemeClr val="bg1"/>
                  </a:solidFill>
                </a:rPr>
                <a:t>Repeat.</a:t>
              </a:r>
              <a:endParaRPr lang="en-US" sz="1400" dirty="0" smtClean="0">
                <a:solidFill>
                  <a:schemeClr val="bg1"/>
                </a:solidFill>
              </a:endParaRPr>
            </a:p>
            <a:p>
              <a:pPr marL="133997" indent="-133997">
                <a:buFont typeface="Arial" pitchFamily="34" charset="0"/>
                <a:buChar char="•"/>
              </a:pPr>
              <a:endParaRPr lang="en-US" sz="1400" dirty="0" smtClean="0">
                <a:solidFill>
                  <a:schemeClr val="bg1"/>
                </a:solidFill>
              </a:endParaRPr>
            </a:p>
            <a:p>
              <a:pPr marL="133997" indent="-133997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Highlighting the support staff. </a:t>
              </a:r>
              <a:r>
                <a:rPr lang="en-US" sz="1400" dirty="0" smtClean="0">
                  <a:solidFill>
                    <a:schemeClr val="bg1"/>
                  </a:solidFill>
                </a:rPr>
                <a:t>“Repeat Stories”</a:t>
              </a:r>
              <a:endParaRPr lang="en-US" sz="1400" dirty="0" smtClean="0">
                <a:solidFill>
                  <a:schemeClr val="bg1"/>
                </a:solidFill>
              </a:endParaRPr>
            </a:p>
            <a:p>
              <a:pPr marL="133997" indent="-133997">
                <a:buFont typeface="Arial" pitchFamily="34" charset="0"/>
                <a:buChar char="•"/>
              </a:pPr>
              <a:endParaRPr lang="en-US" sz="1400" dirty="0" smtClean="0">
                <a:solidFill>
                  <a:schemeClr val="bg1"/>
                </a:solidFill>
              </a:endParaRPr>
            </a:p>
            <a:p>
              <a:pPr marL="133997" indent="-133997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Funny CCTV footage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97087" y="2745592"/>
              <a:ext cx="3857652" cy="37447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lIns="65967" tIns="32984" rIns="65967" bIns="32984">
              <a:spAutoFit/>
            </a:bodyPr>
            <a:lstStyle/>
            <a:p>
              <a:pPr marL="133997" indent="-133997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Showcasing the experience in the form of the videos</a:t>
              </a:r>
            </a:p>
            <a:p>
              <a:pPr marL="133997" indent="-133997">
                <a:buFont typeface="Arial" pitchFamily="34" charset="0"/>
                <a:buChar char="•"/>
              </a:pPr>
              <a:endParaRPr lang="en-US" sz="1400" dirty="0" smtClean="0">
                <a:solidFill>
                  <a:schemeClr val="bg1"/>
                </a:solidFill>
              </a:endParaRPr>
            </a:p>
            <a:p>
              <a:pPr marL="133997" indent="-133997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Audience testimonials </a:t>
              </a:r>
            </a:p>
            <a:p>
              <a:pPr marL="133997" indent="-133997">
                <a:buFont typeface="Arial" pitchFamily="34" charset="0"/>
                <a:buChar char="•"/>
              </a:pPr>
              <a:endParaRPr lang="en-US" sz="1400" dirty="0" smtClean="0">
                <a:solidFill>
                  <a:schemeClr val="bg1"/>
                </a:solidFill>
              </a:endParaRPr>
            </a:p>
            <a:p>
              <a:pPr marL="133997" indent="-133997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Covering the event on the video.</a:t>
              </a:r>
            </a:p>
            <a:p>
              <a:pPr marL="133997" indent="-133997">
                <a:buFont typeface="Arial" pitchFamily="34" charset="0"/>
                <a:buChar char="•"/>
              </a:pPr>
              <a:endParaRPr lang="en-US" sz="1400" dirty="0" smtClean="0">
                <a:solidFill>
                  <a:schemeClr val="bg1"/>
                </a:solidFill>
              </a:endParaRPr>
            </a:p>
            <a:p>
              <a:pPr marL="133997" indent="-133997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Behind the scenes</a:t>
              </a:r>
            </a:p>
            <a:p>
              <a:pPr marL="133997" indent="-133997">
                <a:buFont typeface="Arial" pitchFamily="34" charset="0"/>
                <a:buChar char="•"/>
              </a:pPr>
              <a:endParaRPr lang="en-US" sz="1400" dirty="0" smtClean="0">
                <a:solidFill>
                  <a:schemeClr val="bg1"/>
                </a:solidFill>
              </a:endParaRPr>
            </a:p>
            <a:p>
              <a:pPr marL="133997" indent="-133997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Customer Experiences and them enjoying the </a:t>
              </a:r>
              <a:r>
                <a:rPr lang="en-US" sz="1400" dirty="0" smtClean="0">
                  <a:solidFill>
                    <a:schemeClr val="bg1"/>
                  </a:solidFill>
                </a:rPr>
                <a:t>moments with </a:t>
              </a:r>
              <a:r>
                <a:rPr lang="en-US" sz="1400" dirty="0" smtClean="0">
                  <a:solidFill>
                    <a:schemeClr val="bg1"/>
                  </a:solidFill>
                </a:rPr>
                <a:t>our services 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201025" y="2759870"/>
              <a:ext cx="3643338" cy="19193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lIns="65967" tIns="32984" rIns="65967" bIns="32984">
              <a:spAutoFit/>
            </a:bodyPr>
            <a:lstStyle/>
            <a:p>
              <a:pPr marL="182545" indent="-182545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Focus on UGC in order to create authenticity</a:t>
              </a:r>
            </a:p>
            <a:p>
              <a:pPr marL="182545" indent="-182545">
                <a:buFont typeface="Arial" pitchFamily="34" charset="0"/>
                <a:buChar char="•"/>
              </a:pPr>
              <a:endParaRPr lang="en-US" sz="1400" dirty="0" smtClean="0">
                <a:solidFill>
                  <a:schemeClr val="bg1"/>
                </a:solidFill>
              </a:endParaRPr>
            </a:p>
            <a:p>
              <a:pPr marL="182545" indent="-182545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Dubsmash</a:t>
              </a:r>
              <a:r>
                <a:rPr lang="en-US" sz="1400" dirty="0" smtClean="0">
                  <a:solidFill>
                    <a:schemeClr val="bg1"/>
                  </a:solidFill>
                </a:rPr>
                <a:t>/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Snapchat</a:t>
              </a:r>
              <a:r>
                <a:rPr lang="en-US" sz="1400" dirty="0" smtClean="0">
                  <a:solidFill>
                    <a:schemeClr val="bg1"/>
                  </a:solidFill>
                </a:rPr>
                <a:t> videos from our frequent users every Friday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5400000">
              <a:off x="1807604" y="4592199"/>
              <a:ext cx="3265737" cy="115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6236761" y="4520760"/>
              <a:ext cx="3265737" cy="115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511468" y="2102650"/>
              <a:ext cx="2714644" cy="3982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65967" tIns="32984" rIns="65967" bIns="32984" rtlCol="0">
              <a:spAutoFit/>
            </a:bodyPr>
            <a:lstStyle/>
            <a:p>
              <a:pPr algn="ctr"/>
              <a:r>
                <a:rPr lang="en-US" sz="1400" b="1" u="sng" dirty="0" smtClean="0">
                  <a:solidFill>
                    <a:schemeClr val="bg1"/>
                  </a:solidFill>
                </a:rPr>
                <a:t>Experiential </a:t>
              </a:r>
              <a:r>
                <a:rPr lang="en-US" sz="1400" b="1" u="sng" dirty="0" smtClean="0">
                  <a:solidFill>
                    <a:schemeClr val="bg1"/>
                  </a:solidFill>
                </a:rPr>
                <a:t>videos</a:t>
              </a:r>
              <a:endParaRPr lang="en-IN" sz="1400" b="1" u="sng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2hdwallpaper.com/download/champagne-sunset-beach-dining_960x600.jpg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51276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616464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IDEAS OF ENGAGEMENT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953000" y="971550"/>
            <a:ext cx="3657600" cy="3657600"/>
            <a:chOff x="4953000" y="895350"/>
            <a:chExt cx="3657600" cy="3657600"/>
          </a:xfrm>
        </p:grpSpPr>
        <p:pic>
          <p:nvPicPr>
            <p:cNvPr id="44034" name="Picture 2" descr="https://scontent.cdninstagram.com/t51.2885-15/s320x320/e35/13117788_1031160283632108_1279824529_n.jpg?ig_cache_key=MTI0Mzg2NzExMjI1MTI3MDA2NA%3D%3D.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3000" y="895350"/>
              <a:ext cx="3657600" cy="36576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953000" y="4029730"/>
              <a:ext cx="3657600" cy="523220"/>
            </a:xfrm>
            <a:prstGeom prst="rect">
              <a:avLst/>
            </a:prstGeom>
            <a:solidFill>
              <a:schemeClr val="tx1">
                <a:alpha val="73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#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DrinkDontDrive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#</a:t>
            </a:r>
            <a:r>
              <a:rPr lang="en-US" b="1" dirty="0" err="1" smtClean="0">
                <a:solidFill>
                  <a:schemeClr val="bg1"/>
                </a:solidFill>
              </a:rPr>
              <a:t>DrinkDontDrive</a:t>
            </a:r>
            <a:r>
              <a:rPr lang="en-US" b="1" dirty="0" smtClean="0">
                <a:solidFill>
                  <a:schemeClr val="bg1"/>
                </a:solidFill>
              </a:rPr>
              <a:t> – Phase 1</a:t>
            </a:r>
          </a:p>
        </p:txBody>
      </p:sp>
      <p:sp>
        <p:nvSpPr>
          <p:cNvPr id="14" name="Multiply 13"/>
          <p:cNvSpPr/>
          <p:nvPr/>
        </p:nvSpPr>
        <p:spPr>
          <a:xfrm>
            <a:off x="4953000" y="2495550"/>
            <a:ext cx="1905000" cy="1828800"/>
          </a:xfrm>
          <a:prstGeom prst="mathMultiply">
            <a:avLst>
              <a:gd name="adj1" fmla="val 11182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4800" y="971550"/>
            <a:ext cx="3733800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 campaign on social </a:t>
            </a:r>
            <a:r>
              <a:rPr lang="en-US" sz="1400" dirty="0" smtClean="0">
                <a:solidFill>
                  <a:schemeClr val="bg1"/>
                </a:solidFill>
              </a:rPr>
              <a:t>awareness promoting </a:t>
            </a:r>
            <a:r>
              <a:rPr lang="en-US" sz="1400" dirty="0">
                <a:solidFill>
                  <a:schemeClr val="bg1"/>
                </a:solidFill>
              </a:rPr>
              <a:t>Don't drink and drive 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Simple </a:t>
            </a:r>
            <a:r>
              <a:rPr lang="en-US" sz="1400" dirty="0">
                <a:solidFill>
                  <a:schemeClr val="bg1"/>
                </a:solidFill>
              </a:rPr>
              <a:t>posters and </a:t>
            </a:r>
            <a:r>
              <a:rPr lang="en-US" sz="1400" dirty="0" smtClean="0">
                <a:solidFill>
                  <a:schemeClr val="bg1"/>
                </a:solidFill>
              </a:rPr>
              <a:t>content around the topic as shown in the creative adjacent 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Phase 1 </a:t>
            </a:r>
            <a:r>
              <a:rPr lang="en-US" sz="1400" dirty="0">
                <a:solidFill>
                  <a:schemeClr val="bg1"/>
                </a:solidFill>
              </a:rPr>
              <a:t>of </a:t>
            </a:r>
            <a:r>
              <a:rPr lang="en-US" sz="1400" dirty="0" smtClean="0">
                <a:solidFill>
                  <a:schemeClr val="bg1"/>
                </a:solidFill>
              </a:rPr>
              <a:t>this campaign </a:t>
            </a:r>
            <a:r>
              <a:rPr lang="en-US" sz="1400" dirty="0">
                <a:solidFill>
                  <a:schemeClr val="bg1"/>
                </a:solidFill>
              </a:rPr>
              <a:t>can be showcased through </a:t>
            </a:r>
            <a:r>
              <a:rPr lang="en-US" sz="1400" dirty="0" smtClean="0">
                <a:solidFill>
                  <a:schemeClr val="bg1"/>
                </a:solidFill>
              </a:rPr>
              <a:t>content from our brand pages as well as UGC’s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This will be basically to spread awareness about the brand and the social cause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uriousmindbox.com/wp-content/uploads/2016/02/glen-ord.jpg"/>
          <p:cNvPicPr>
            <a:picLocks noChangeAspect="1" noChangeArrowheads="1"/>
          </p:cNvPicPr>
          <p:nvPr/>
        </p:nvPicPr>
        <p:blipFill>
          <a:blip r:embed="rId2">
            <a:lum bright="-22000" contrast="-26000"/>
          </a:blip>
          <a:srcRect/>
          <a:stretch>
            <a:fillRect/>
          </a:stretch>
        </p:blipFill>
        <p:spPr bwMode="auto">
          <a:xfrm flipH="1">
            <a:off x="-2" y="0"/>
            <a:ext cx="9144001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76886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INTRODUCTION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#</a:t>
            </a:r>
            <a:r>
              <a:rPr lang="en-US" b="1" dirty="0" err="1" smtClean="0">
                <a:solidFill>
                  <a:schemeClr val="bg1"/>
                </a:solidFill>
              </a:rPr>
              <a:t>DrinkDontDrive</a:t>
            </a:r>
            <a:r>
              <a:rPr lang="en-US" b="1" dirty="0" smtClean="0">
                <a:solidFill>
                  <a:schemeClr val="bg1"/>
                </a:solidFill>
              </a:rPr>
              <a:t> – Phase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971550"/>
            <a:ext cx="3733800" cy="28931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In Phase 2 we can execute the same campaign through </a:t>
            </a:r>
            <a:r>
              <a:rPr lang="en-US" sz="1400" dirty="0">
                <a:solidFill>
                  <a:schemeClr val="bg1"/>
                </a:solidFill>
              </a:rPr>
              <a:t>videos of youngsters who got caught in drink and drive cases, and their sad </a:t>
            </a:r>
            <a:r>
              <a:rPr lang="en-US" sz="1400" dirty="0" smtClean="0">
                <a:solidFill>
                  <a:schemeClr val="bg1"/>
                </a:solidFill>
              </a:rPr>
              <a:t>stories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We will reverse the tagline on digital saying  Never Repeat Your Mistakes  OR </a:t>
            </a:r>
            <a:r>
              <a:rPr lang="en-US" sz="1400" dirty="0">
                <a:solidFill>
                  <a:schemeClr val="bg1"/>
                </a:solidFill>
              </a:rPr>
              <a:t>We take a pledge to never </a:t>
            </a:r>
            <a:r>
              <a:rPr lang="en-US" sz="1400" b="1" dirty="0" smtClean="0">
                <a:solidFill>
                  <a:schemeClr val="bg1"/>
                </a:solidFill>
              </a:rPr>
              <a:t>Repeat</a:t>
            </a:r>
            <a:r>
              <a:rPr lang="en-US" sz="1400" dirty="0">
                <a:solidFill>
                  <a:schemeClr val="bg1"/>
                </a:solidFill>
              </a:rPr>
              <a:t> our mistakes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We can tie-up with cab services like UBER and OLA where their service is co-promoted with our campaign</a:t>
            </a:r>
          </a:p>
          <a:p>
            <a:pPr marL="228600" indent="-228600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1922" name="Picture 2" descr="http://img.picturequotes.com/2/6/5577/its-not-a-mistake-to-make-a-mistake-but-its-a-mistake-to-repeat-the-same-mistake-quot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047750"/>
            <a:ext cx="2828986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Socialize, Drink, Play </a:t>
            </a:r>
            <a:r>
              <a:rPr lang="en-US" sz="3600" b="1" dirty="0" err="1" smtClean="0">
                <a:solidFill>
                  <a:schemeClr val="bg1"/>
                </a:solidFill>
              </a:rPr>
              <a:t>Pokemon</a:t>
            </a:r>
            <a:r>
              <a:rPr lang="en-US" sz="3600" b="1" dirty="0" smtClean="0">
                <a:solidFill>
                  <a:schemeClr val="bg1"/>
                </a:solidFill>
              </a:rPr>
              <a:t>, Repeat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971550"/>
            <a:ext cx="3733800" cy="39703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A  campaign where we give people a chance to socialize and enjoy their drink and play simultaneously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We will ask people to send us a screen shot of a </a:t>
            </a:r>
            <a:r>
              <a:rPr lang="en-US" sz="1400" dirty="0" err="1" smtClean="0">
                <a:solidFill>
                  <a:schemeClr val="bg1"/>
                </a:solidFill>
              </a:rPr>
              <a:t>pokemon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found by them at any bar along with a repeat bottle 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As soon as they send us a screen shot we will send them a coupon code they can redeem at any bar for a free repeat drink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This gratification can be sent by a code or a </a:t>
            </a:r>
            <a:r>
              <a:rPr lang="en-US" sz="1400" dirty="0" err="1" smtClean="0">
                <a:solidFill>
                  <a:schemeClr val="bg1"/>
                </a:solidFill>
              </a:rPr>
              <a:t>sms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We will have to find a bars which are #</a:t>
            </a:r>
            <a:r>
              <a:rPr lang="en-US" sz="1400" dirty="0" err="1" smtClean="0">
                <a:solidFill>
                  <a:schemeClr val="bg1"/>
                </a:solidFill>
              </a:rPr>
              <a:t>PokeStop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83970" name="Picture 2" descr="pokemon drink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504950"/>
            <a:ext cx="4611387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100 Good things that call for a Repeat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971550"/>
            <a:ext cx="3733800" cy="37548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Purely for branding and recall purpose we can think of 100 moments or 100 treasured memories that would call for a repeat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We ask people to share their </a:t>
            </a:r>
            <a:r>
              <a:rPr lang="en-US" sz="1400" dirty="0" err="1" smtClean="0">
                <a:solidFill>
                  <a:schemeClr val="bg1"/>
                </a:solidFill>
              </a:rPr>
              <a:t>favourite</a:t>
            </a:r>
            <a:r>
              <a:rPr lang="en-US" sz="1400" dirty="0" smtClean="0">
                <a:solidFill>
                  <a:schemeClr val="bg1"/>
                </a:solidFill>
              </a:rPr>
              <a:t> or unforgettable stories of vacations, memories </a:t>
            </a:r>
            <a:r>
              <a:rPr lang="en-US" sz="1400" dirty="0" err="1" smtClean="0">
                <a:solidFill>
                  <a:schemeClr val="bg1"/>
                </a:solidFill>
              </a:rPr>
              <a:t>favourite</a:t>
            </a:r>
            <a:r>
              <a:rPr lang="en-US" sz="1400" dirty="0" smtClean="0">
                <a:solidFill>
                  <a:schemeClr val="bg1"/>
                </a:solidFill>
              </a:rPr>
              <a:t> tracks, random incidents etc which they would like to experience again 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We share the best ones which we received and print them on Repeat coasters and gift </a:t>
            </a:r>
            <a:r>
              <a:rPr lang="en-US" sz="1400" dirty="0" err="1" smtClean="0">
                <a:solidFill>
                  <a:schemeClr val="bg1"/>
                </a:solidFill>
              </a:rPr>
              <a:t>ir</a:t>
            </a:r>
            <a:r>
              <a:rPr lang="en-US" sz="1400" dirty="0" smtClean="0">
                <a:solidFill>
                  <a:schemeClr val="bg1"/>
                </a:solidFill>
              </a:rPr>
              <a:t> to the ones who shared it 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We can also execute this idea at a bar as an offline idea where we print the coasters then and there and gift it to our customer who buy our drink  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86018" name="Picture 2" descr="https://s-media-cache-ak0.pinimg.com/236x/ce/4a/ff/ce4aff02aab242b58dc91df4a0e12d4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971550"/>
            <a:ext cx="3429000" cy="3811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The Repeat Button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971550"/>
            <a:ext cx="3733800" cy="35394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We will tie-up with a series of pubs and lounges for this campaign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Those will be called the lounge with a repeat button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There would be a buzzer on every tabl</a:t>
            </a:r>
            <a:r>
              <a:rPr lang="en-US" sz="1400" dirty="0" smtClean="0">
                <a:solidFill>
                  <a:schemeClr val="bg1"/>
                </a:solidFill>
              </a:rPr>
              <a:t>e at our select bars and as soon as people press the repeat button on a particular song the DJ gets a track that how many repeats has he got for that song and he then decides whether to repeat the track or no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We have another connect to this which is related to music which is the primary interest of the young crowd contd. in the next slide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88066" name="Picture 2" descr="http://www.innovationlearning.org/wp-content/uploads/2011/12/repeat-butt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27635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The Repeat Playlist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971550"/>
            <a:ext cx="3733800" cy="37548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We </a:t>
            </a:r>
            <a:r>
              <a:rPr lang="en-US" sz="1400" dirty="0" smtClean="0">
                <a:solidFill>
                  <a:schemeClr val="bg1"/>
                </a:solidFill>
              </a:rPr>
              <a:t>create a </a:t>
            </a:r>
            <a:r>
              <a:rPr lang="en-US" sz="1400" dirty="0" err="1" smtClean="0">
                <a:solidFill>
                  <a:schemeClr val="bg1"/>
                </a:solidFill>
              </a:rPr>
              <a:t>c</a:t>
            </a:r>
            <a:r>
              <a:rPr lang="en-US" sz="1400" dirty="0" err="1" smtClean="0">
                <a:solidFill>
                  <a:schemeClr val="bg1"/>
                </a:solidFill>
              </a:rPr>
              <a:t>ustomised</a:t>
            </a:r>
            <a:r>
              <a:rPr lang="en-US" sz="1400" dirty="0" smtClean="0">
                <a:solidFill>
                  <a:schemeClr val="bg1"/>
                </a:solidFill>
              </a:rPr>
              <a:t> playlist on sound cloud or </a:t>
            </a:r>
            <a:r>
              <a:rPr lang="en-US" sz="1400" dirty="0" err="1" smtClean="0">
                <a:solidFill>
                  <a:schemeClr val="bg1"/>
                </a:solidFill>
              </a:rPr>
              <a:t>mixcloud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A weekly repeat podcast on this channel that will be an hour long from Repeat’s end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This will feature some of the freshest/hippest new tracks from across genres 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The idea is to promote the playlist as something people can listen to at home for their house party or probably while on their way out 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Giving a chance to</a:t>
            </a:r>
            <a:r>
              <a:rPr lang="en-US" sz="1400" dirty="0" smtClean="0">
                <a:solidFill>
                  <a:schemeClr val="bg1"/>
                </a:solidFill>
              </a:rPr>
              <a:t> aspiring DJ’s for producing the Repeat set of the week for users to listen to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48200" y="1276350"/>
            <a:ext cx="3947159" cy="2895600"/>
            <a:chOff x="4648200" y="1276350"/>
            <a:chExt cx="3947159" cy="28956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4648200" y="1276350"/>
              <a:ext cx="3947159" cy="2895600"/>
              <a:chOff x="4815841" y="1276350"/>
              <a:chExt cx="3947159" cy="2895600"/>
            </a:xfrm>
          </p:grpSpPr>
          <p:pic>
            <p:nvPicPr>
              <p:cNvPr id="90114" name="Picture 2" descr="http://thegirlsattherockshow.com/wp-content/uploads/2014/07/Black-Music-Headphones-Wallpapers-HD-Wallpaper-1024x640.jpg"/>
              <p:cNvPicPr>
                <a:picLocks noChangeAspect="1" noChangeArrowheads="1"/>
              </p:cNvPicPr>
              <p:nvPr/>
            </p:nvPicPr>
            <p:blipFill>
              <a:blip r:embed="rId3"/>
              <a:srcRect l="14803"/>
              <a:stretch>
                <a:fillRect/>
              </a:stretch>
            </p:blipFill>
            <p:spPr bwMode="auto">
              <a:xfrm>
                <a:off x="4815841" y="1276350"/>
                <a:ext cx="3947159" cy="2895600"/>
              </a:xfrm>
              <a:prstGeom prst="rect">
                <a:avLst/>
              </a:prstGeom>
              <a:noFill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953000" y="1957685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+mj-lt"/>
                  </a:rPr>
                  <a:t>THE</a:t>
                </a:r>
                <a:endParaRPr lang="en-US" sz="2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34000" y="3024485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FF00"/>
                    </a:solidFill>
                    <a:latin typeface="+mj-lt"/>
                  </a:rPr>
                  <a:t>Playlist</a:t>
                </a:r>
                <a:endParaRPr lang="en-US" sz="2400" b="1" dirty="0">
                  <a:solidFill>
                    <a:srgbClr val="FFFF00"/>
                  </a:solidFill>
                  <a:latin typeface="+mj-lt"/>
                </a:endParaRPr>
              </a:p>
            </p:txBody>
          </p:sp>
        </p:grpSp>
        <p:pic>
          <p:nvPicPr>
            <p:cNvPr id="90116" name="Picture 4" descr="http://icons.iconarchive.com/icons/uiconstock/socialmedia/128/Soundcloud-icon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24400" y="3638550"/>
              <a:ext cx="457200" cy="533400"/>
            </a:xfrm>
            <a:prstGeom prst="rect">
              <a:avLst/>
            </a:prstGeom>
            <a:noFill/>
          </p:spPr>
        </p:pic>
        <p:pic>
          <p:nvPicPr>
            <p:cNvPr id="90120" name="Picture 8" descr="https://brainvoyagermusic.com/d38r3c3n/wp-content/uploads/2015/11/Mixclou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81600" y="3638550"/>
              <a:ext cx="457200" cy="457200"/>
            </a:xfrm>
            <a:prstGeom prst="rect">
              <a:avLst/>
            </a:prstGeom>
            <a:noFill/>
          </p:spPr>
        </p:pic>
        <p:pic>
          <p:nvPicPr>
            <p:cNvPr id="90124" name="Picture 12" descr="https://upload.wikimedia.org/wikipedia/commons/a/a8/YouTube_Squar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38800" y="3638550"/>
              <a:ext cx="457200" cy="457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Influencer Outreach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971550"/>
            <a:ext cx="3733800" cy="35394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We use influencers and lifestyle bloggers on Instagram for promoting our product subtly 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The list of bloggers/influencers will change their DP or put a </a:t>
            </a:r>
            <a:r>
              <a:rPr lang="en-US" sz="1400" dirty="0" err="1" smtClean="0">
                <a:solidFill>
                  <a:schemeClr val="bg1"/>
                </a:solidFill>
              </a:rPr>
              <a:t>pic</a:t>
            </a:r>
            <a:r>
              <a:rPr lang="en-US" sz="1400" dirty="0" smtClean="0">
                <a:solidFill>
                  <a:schemeClr val="bg1"/>
                </a:solidFill>
              </a:rPr>
              <a:t> from their official account showing a </a:t>
            </a:r>
            <a:r>
              <a:rPr lang="en-US" sz="1400" dirty="0" smtClean="0">
                <a:solidFill>
                  <a:schemeClr val="bg1"/>
                </a:solidFill>
              </a:rPr>
              <a:t>repeat bottle and a glass in the foreground 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This would help indirectly promote our brand with a subtle approach in terms of showcasing the choice of these influencers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Would also help with living up to repeats claim of being a fine grain single malted blended with Indian spirits and chosen by influential people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92164" name="Picture 4" descr="http://api.ning.com/files/ysZadQPHy5777z5667fN-uh-GYUYFuXe3pL7gzExhhhnC-wQ-bX0f3dhvnyfa9bQ5L30myPiOUI1AE5i-lMw6bPT-ja9oUJC/InfluencerMarketinginIndi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504950"/>
            <a:ext cx="446531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2e0a24317f4a9294563f-26c3b154822345d9dde0204930c49e9c.ssl.cf1.rackcdn.com/9962066_20-best-whiskey-glasses-for-every-home-bar_48c6bcd4_m.jpg?bg=948866"/>
          <p:cNvPicPr>
            <a:picLocks noChangeAspect="1" noChangeArrowheads="1"/>
          </p:cNvPicPr>
          <p:nvPr/>
        </p:nvPicPr>
        <p:blipFill>
          <a:blip r:embed="rId2">
            <a:lum bright="-19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61646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SEO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SEO Integrated Approach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199" y="895350"/>
            <a:ext cx="4299937" cy="3839163"/>
            <a:chOff x="341912" y="2046596"/>
            <a:chExt cx="3998748" cy="346108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" name="Oval 3"/>
            <p:cNvSpPr/>
            <p:nvPr/>
          </p:nvSpPr>
          <p:spPr>
            <a:xfrm>
              <a:off x="341912" y="3967455"/>
              <a:ext cx="1517280" cy="154022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Collateral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41912" y="2059612"/>
              <a:ext cx="1517280" cy="154022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Website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823380" y="2046596"/>
              <a:ext cx="1517280" cy="154022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Social Media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23380" y="3954439"/>
              <a:ext cx="1517280" cy="154022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PR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95577" y="2645734"/>
              <a:ext cx="2275919" cy="2310341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Search Engine Optimization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486400" y="1147287"/>
            <a:ext cx="327660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The approach for SEO will integrate all channels – Website, Social Media, Collateral and PR – to deliver optimum results by driving more traffic to the website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b="1" dirty="0" smtClean="0">
                <a:solidFill>
                  <a:schemeClr val="bg1"/>
                </a:solidFill>
              </a:rPr>
              <a:t>The Game plan for SEO will be split into two:</a:t>
            </a: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High volume keywords </a:t>
            </a:r>
            <a:r>
              <a:rPr lang="en-US" sz="1200" dirty="0" smtClean="0">
                <a:solidFill>
                  <a:schemeClr val="bg1"/>
                </a:solidFill>
              </a:rPr>
              <a:t>– which will drive larger amount of traffic from search over time</a:t>
            </a:r>
          </a:p>
          <a:p>
            <a:pPr marL="228600" indent="-228600"/>
            <a:endParaRPr lang="en-US" sz="1200" dirty="0" smtClean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Low volume but focused keywords </a:t>
            </a:r>
            <a:r>
              <a:rPr lang="en-US" sz="1200" dirty="0" smtClean="0">
                <a:solidFill>
                  <a:schemeClr val="bg1"/>
                </a:solidFill>
              </a:rPr>
              <a:t>– Some keywords might have low monthly searches but will be highly relevant and would have a greater possibility to generate highly relevant leads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SEO Process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0" y="895350"/>
            <a:ext cx="8534399" cy="3962400"/>
            <a:chOff x="585752" y="1457313"/>
            <a:chExt cx="11287203" cy="5072100"/>
          </a:xfrm>
        </p:grpSpPr>
        <p:grpSp>
          <p:nvGrpSpPr>
            <p:cNvPr id="11" name="Group 14"/>
            <p:cNvGrpSpPr/>
            <p:nvPr/>
          </p:nvGrpSpPr>
          <p:grpSpPr>
            <a:xfrm>
              <a:off x="585752" y="1457317"/>
              <a:ext cx="11287203" cy="3468850"/>
              <a:chOff x="-76007" y="2049440"/>
              <a:chExt cx="8265694" cy="2567071"/>
            </a:xfrm>
            <a:solidFill>
              <a:srgbClr val="FF6600"/>
            </a:solidFill>
          </p:grpSpPr>
          <p:sp>
            <p:nvSpPr>
              <p:cNvPr id="21" name="Oval 20"/>
              <p:cNvSpPr/>
              <p:nvPr/>
            </p:nvSpPr>
            <p:spPr>
              <a:xfrm>
                <a:off x="4967737" y="2049440"/>
                <a:ext cx="1600200" cy="152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i="1" dirty="0" smtClean="0">
                    <a:solidFill>
                      <a:schemeClr val="tx1"/>
                    </a:solidFill>
                  </a:rPr>
                  <a:t>Define Objective </a:t>
                </a:r>
              </a:p>
              <a:p>
                <a:pPr algn="ctr"/>
                <a:r>
                  <a:rPr lang="en-US" sz="1100" b="1" i="1" dirty="0" smtClean="0">
                    <a:solidFill>
                      <a:schemeClr val="tx1"/>
                    </a:solidFill>
                  </a:rPr>
                  <a:t>And</a:t>
                </a:r>
              </a:p>
              <a:p>
                <a:pPr algn="ctr"/>
                <a:r>
                  <a:rPr lang="en-US" sz="1100" b="1" i="1" dirty="0" smtClean="0">
                    <a:solidFill>
                      <a:schemeClr val="tx1"/>
                    </a:solidFill>
                  </a:rPr>
                  <a:t> Goal Setting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-76007" y="2049441"/>
                <a:ext cx="1600200" cy="152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i="1" dirty="0" smtClean="0">
                    <a:solidFill>
                      <a:schemeClr val="tx1"/>
                    </a:solidFill>
                  </a:rPr>
                  <a:t>Understanding</a:t>
                </a:r>
                <a:endParaRPr lang="en-US" sz="1050" b="1" i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200" b="1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100" b="1" i="1" dirty="0" smtClean="0">
                    <a:solidFill>
                      <a:schemeClr val="tx1"/>
                    </a:solidFill>
                  </a:rPr>
                  <a:t>Client’s</a:t>
                </a:r>
                <a:r>
                  <a:rPr lang="en-US" sz="1200" b="1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100" b="1" i="1" dirty="0" smtClean="0">
                    <a:solidFill>
                      <a:schemeClr val="tx1"/>
                    </a:solidFill>
                  </a:rPr>
                  <a:t>Requirements</a:t>
                </a:r>
                <a:endParaRPr lang="en-US" sz="1200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508955" y="2049440"/>
                <a:ext cx="1600200" cy="152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i="1" dirty="0" smtClean="0">
                    <a:solidFill>
                      <a:schemeClr val="tx1"/>
                    </a:solidFill>
                  </a:rPr>
                  <a:t>Understanding</a:t>
                </a:r>
                <a:r>
                  <a:rPr lang="en-US" sz="1400" b="1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100" b="1" i="1" dirty="0" smtClean="0">
                    <a:solidFill>
                      <a:schemeClr val="tx1"/>
                    </a:solidFill>
                  </a:rPr>
                  <a:t>Target Audiences</a:t>
                </a:r>
                <a:endParaRPr lang="en-US" sz="1400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589487" y="3092511"/>
                <a:ext cx="1600200" cy="152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i="1" dirty="0" smtClean="0">
                    <a:solidFill>
                      <a:schemeClr val="tx1"/>
                    </a:solidFill>
                  </a:rPr>
                  <a:t>Strategy </a:t>
                </a:r>
              </a:p>
              <a:p>
                <a:pPr algn="ctr"/>
                <a:r>
                  <a:rPr lang="en-US" sz="1100" b="1" i="1" dirty="0" smtClean="0">
                    <a:solidFill>
                      <a:schemeClr val="tx1"/>
                    </a:solidFill>
                  </a:rPr>
                  <a:t>and </a:t>
                </a:r>
              </a:p>
              <a:p>
                <a:pPr algn="ctr"/>
                <a:r>
                  <a:rPr lang="en-US" sz="1100" b="1" i="1" dirty="0" smtClean="0">
                    <a:solidFill>
                      <a:schemeClr val="tx1"/>
                    </a:solidFill>
                  </a:rPr>
                  <a:t>Planning</a:t>
                </a:r>
                <a:endParaRPr lang="en-US" sz="1100" b="1" i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3977388" y="4440259"/>
              <a:ext cx="2185149" cy="20739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rtlCol="0" anchor="ctr"/>
            <a:lstStyle/>
            <a:p>
              <a:pPr algn="ctr"/>
              <a:r>
                <a:rPr lang="en-US" sz="1100" b="1" i="1" dirty="0" smtClean="0">
                  <a:solidFill>
                    <a:schemeClr val="tx1"/>
                  </a:solidFill>
                </a:rPr>
                <a:t>Monitoring and </a:t>
              </a:r>
            </a:p>
            <a:p>
              <a:pPr algn="ctr"/>
              <a:r>
                <a:rPr lang="en-US" sz="1100" b="1" i="1" dirty="0" smtClean="0">
                  <a:solidFill>
                    <a:schemeClr val="tx1"/>
                  </a:solidFill>
                </a:rPr>
                <a:t>Evaluation</a:t>
              </a:r>
              <a:endParaRPr lang="en-US" sz="11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92606" y="4470047"/>
              <a:ext cx="2185149" cy="20593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rtlCol="0" anchor="ctr"/>
            <a:lstStyle/>
            <a:p>
              <a:pPr algn="ctr"/>
              <a:r>
                <a:rPr lang="en-US" sz="1100" b="1" i="1" dirty="0" smtClean="0">
                  <a:solidFill>
                    <a:schemeClr val="tx1"/>
                  </a:solidFill>
                </a:rPr>
                <a:t>Analysis</a:t>
              </a:r>
            </a:p>
            <a:p>
              <a:pPr algn="ctr"/>
              <a:r>
                <a:rPr lang="en-US" sz="1100" b="1" i="1" dirty="0" smtClean="0">
                  <a:solidFill>
                    <a:schemeClr val="tx1"/>
                  </a:solidFill>
                </a:rPr>
                <a:t> and </a:t>
              </a:r>
            </a:p>
            <a:p>
              <a:pPr algn="ctr"/>
              <a:r>
                <a:rPr lang="en-US" sz="1100" b="1" i="1" dirty="0" smtClean="0">
                  <a:solidFill>
                    <a:schemeClr val="tx1"/>
                  </a:solidFill>
                </a:rPr>
                <a:t>Reporting</a:t>
              </a:r>
              <a:endParaRPr lang="en-US" sz="11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Notched Right Arrow 13"/>
            <p:cNvSpPr/>
            <p:nvPr/>
          </p:nvSpPr>
          <p:spPr>
            <a:xfrm>
              <a:off x="2861991" y="1933114"/>
              <a:ext cx="1099146" cy="763602"/>
            </a:xfrm>
            <a:prstGeom prst="notchedRightArrow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985" tIns="71985" rIns="71985" bIns="71985" rtlCol="0" anchor="ctr" anchorCtr="1"/>
            <a:lstStyle/>
            <a:p>
              <a:pPr algn="ctr"/>
              <a:endParaRPr lang="en-IN" sz="12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" name="Notched Right Arrow 14"/>
            <p:cNvSpPr/>
            <p:nvPr/>
          </p:nvSpPr>
          <p:spPr>
            <a:xfrm>
              <a:off x="6344649" y="1963596"/>
              <a:ext cx="1099146" cy="763602"/>
            </a:xfrm>
            <a:prstGeom prst="notchedRightArrow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985" tIns="71985" rIns="71985" bIns="71985" rtlCol="0" anchor="ctr" anchorCtr="1"/>
            <a:lstStyle/>
            <a:p>
              <a:pPr algn="ctr"/>
              <a:endParaRPr lang="en-IN" sz="12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Notched Right Arrow 15"/>
            <p:cNvSpPr/>
            <p:nvPr/>
          </p:nvSpPr>
          <p:spPr>
            <a:xfrm rot="2279911">
              <a:off x="9691955" y="2095742"/>
              <a:ext cx="951096" cy="668632"/>
            </a:xfrm>
            <a:prstGeom prst="notchedRightArrow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985" tIns="71985" rIns="71985" bIns="71985" rtlCol="0" anchor="ctr" anchorCtr="1"/>
            <a:lstStyle/>
            <a:p>
              <a:pPr algn="ctr"/>
              <a:endParaRPr lang="en-IN" sz="12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Notched Right Arrow 16"/>
            <p:cNvSpPr/>
            <p:nvPr/>
          </p:nvSpPr>
          <p:spPr>
            <a:xfrm rot="10800000">
              <a:off x="2840169" y="5072555"/>
              <a:ext cx="1099146" cy="763602"/>
            </a:xfrm>
            <a:prstGeom prst="notchedRightArrow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985" tIns="71985" rIns="71985" bIns="71985" rtlCol="0" anchor="ctr" anchorCtr="1"/>
            <a:lstStyle/>
            <a:p>
              <a:pPr algn="ctr"/>
              <a:endParaRPr lang="en-IN" sz="12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" name="Notched Right Arrow 17"/>
            <p:cNvSpPr/>
            <p:nvPr/>
          </p:nvSpPr>
          <p:spPr>
            <a:xfrm rot="10800000">
              <a:off x="6279057" y="5072555"/>
              <a:ext cx="1099146" cy="763602"/>
            </a:xfrm>
            <a:prstGeom prst="notchedRightArrow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985" tIns="71985" rIns="71985" bIns="71985" rtlCol="0" anchor="ctr" anchorCtr="1"/>
            <a:lstStyle/>
            <a:p>
              <a:pPr algn="ctr"/>
              <a:endParaRPr lang="en-IN" sz="12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" name="Notched Right Arrow 18"/>
            <p:cNvSpPr/>
            <p:nvPr/>
          </p:nvSpPr>
          <p:spPr>
            <a:xfrm rot="8054251">
              <a:off x="9622407" y="4934542"/>
              <a:ext cx="946961" cy="671551"/>
            </a:xfrm>
            <a:prstGeom prst="notchedRightArrow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985" tIns="71985" rIns="71985" bIns="71985" rtlCol="0" anchor="ctr" anchorCtr="1"/>
            <a:lstStyle/>
            <a:p>
              <a:pPr algn="ctr"/>
              <a:endParaRPr lang="en-IN" sz="12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430949" y="4455498"/>
              <a:ext cx="2118170" cy="20739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rtlCol="0" anchor="ctr"/>
            <a:lstStyle/>
            <a:p>
              <a:pPr algn="ctr"/>
              <a:r>
                <a:rPr lang="en-US" sz="1100" b="1" i="1" dirty="0" smtClean="0">
                  <a:solidFill>
                    <a:schemeClr val="tx1"/>
                  </a:solidFill>
                </a:rPr>
                <a:t>Implementation</a:t>
              </a:r>
              <a:endParaRPr lang="en-US" sz="1100" b="1" i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s-media-cache-ak0.pinimg.com/736x/07/0d/0b/070d0ba9ac92e42185f2ab0a295539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84506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SEM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 Award Winning Agency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2400" y="1131115"/>
            <a:ext cx="2102203" cy="685800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362200" y="2426515"/>
            <a:ext cx="1752600" cy="609600"/>
            <a:chOff x="4381380" y="3200400"/>
            <a:chExt cx="4229219" cy="1066800"/>
          </a:xfrm>
        </p:grpSpPr>
        <p:pic>
          <p:nvPicPr>
            <p:cNvPr id="5" name="Picture 2" descr="http://students.ou.edu/A/Jesus.I.Avila-1/white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81380" y="3200400"/>
              <a:ext cx="4229219" cy="1066800"/>
            </a:xfrm>
            <a:prstGeom prst="snip2Diag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6" descr="http://manthanaward.org/images/Manthanlogo2013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8200" y="3200400"/>
              <a:ext cx="3714750" cy="1028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8" descr="http://cdn.i.haymarket.net.au/Utils/ImageResizer.ashx?n=http%3A%2F%2Fi.haymarket.net.au%2FNews%2FPMAA.gif&amp;w=46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81200" y="1054915"/>
            <a:ext cx="1762126" cy="762000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http://greysocial.asia/wp-content/uploads/2013/07/idma2013-feat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3400" y="3493315"/>
            <a:ext cx="1517515" cy="990600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2" descr="C:\Users\Newuser\AppData\Roaming\PixelMetrics\CaptureWiz\Temp\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350315"/>
            <a:ext cx="1524000" cy="699477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81599" y="4275817"/>
            <a:ext cx="31242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DMAi</a:t>
            </a:r>
            <a:r>
              <a:rPr lang="en-US" sz="1200" dirty="0">
                <a:solidFill>
                  <a:schemeClr val="bg1"/>
                </a:solidFill>
              </a:rPr>
              <a:t> Echo Awards India 2013 - Silver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19857" y="4656951"/>
            <a:ext cx="3035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DMAi</a:t>
            </a:r>
            <a:r>
              <a:rPr lang="en-US" sz="1200" dirty="0">
                <a:solidFill>
                  <a:schemeClr val="bg1"/>
                </a:solidFill>
              </a:rPr>
              <a:t> Echo Awards International 2013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209800" y="3493315"/>
            <a:ext cx="1295400" cy="990600"/>
            <a:chOff x="5143385" y="4420689"/>
            <a:chExt cx="2552815" cy="2132511"/>
          </a:xfrm>
        </p:grpSpPr>
        <p:pic>
          <p:nvPicPr>
            <p:cNvPr id="13" name="Picture 2" descr="http://students.ou.edu/A/Jesus.I.Avila-1/white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43385" y="4433514"/>
              <a:ext cx="2552815" cy="2043486"/>
            </a:xfrm>
            <a:prstGeom prst="snip2Diag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2" descr="http://www.skunkworkschallenge.com/images/logo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483742" y="4420689"/>
              <a:ext cx="1735765" cy="2132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4" descr="C:\Users\Edm compaq\AppData\Roaming\PixelMetrics\CaptureWiz\Temp\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2274115"/>
            <a:ext cx="1566631" cy="914400"/>
          </a:xfrm>
          <a:prstGeom prst="snip2Diag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5245510" y="3417115"/>
            <a:ext cx="29409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DMAi</a:t>
            </a:r>
            <a:r>
              <a:rPr lang="en-US" sz="1200" dirty="0">
                <a:solidFill>
                  <a:schemeClr val="bg1"/>
                </a:solidFill>
              </a:rPr>
              <a:t> Echo Awards India 2014 - Gold</a:t>
            </a: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5299974" y="3850501"/>
            <a:ext cx="29031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DMAi</a:t>
            </a:r>
            <a:r>
              <a:rPr lang="en-US" sz="1200" dirty="0">
                <a:solidFill>
                  <a:schemeClr val="bg1"/>
                </a:solidFill>
              </a:rPr>
              <a:t> Echo Awards India 2014 - Silver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2350315"/>
            <a:ext cx="1305486" cy="76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533400" y="970231"/>
            <a:ext cx="1310725" cy="1021216"/>
            <a:chOff x="228600" y="810666"/>
            <a:chExt cx="1310725" cy="1021216"/>
          </a:xfrm>
        </p:grpSpPr>
        <p:grpSp>
          <p:nvGrpSpPr>
            <p:cNvPr id="20" name="Group 19"/>
            <p:cNvGrpSpPr/>
            <p:nvPr/>
          </p:nvGrpSpPr>
          <p:grpSpPr>
            <a:xfrm>
              <a:off x="228600" y="819150"/>
              <a:ext cx="1310725" cy="1012732"/>
              <a:chOff x="234951" y="932082"/>
              <a:chExt cx="2477696" cy="170635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Rectangle 21"/>
              <p:cNvSpPr/>
              <p:nvPr/>
            </p:nvSpPr>
            <p:spPr>
              <a:xfrm>
                <a:off x="234951" y="932082"/>
                <a:ext cx="2477696" cy="1706356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 anchorCtr="1"/>
              <a:lstStyle/>
              <a:p>
                <a:pPr algn="ctr"/>
                <a:endParaRPr lang="en-US" sz="1400" dirty="0" err="1" smtClean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93976" y="932082"/>
                <a:ext cx="1655528" cy="1706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1066800" y="810666"/>
              <a:ext cx="450132" cy="3132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dirty="0" smtClean="0">
                  <a:latin typeface="Bodoni MT Condensed" pitchFamily="18" charset="0"/>
                </a:rPr>
                <a:t>2016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86200" y="3493314"/>
            <a:ext cx="1143000" cy="1115382"/>
            <a:chOff x="4053696" y="4476745"/>
            <a:chExt cx="1763092" cy="18027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" name="Rectangle 24"/>
            <p:cNvSpPr/>
            <p:nvPr/>
          </p:nvSpPr>
          <p:spPr>
            <a:xfrm>
              <a:off x="4053696" y="4476745"/>
              <a:ext cx="1763092" cy="174861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 anchorCtr="1"/>
            <a:lstStyle/>
            <a:p>
              <a:pPr algn="ctr"/>
              <a:endParaRPr lang="en-US" sz="1400" dirty="0" err="1" smtClean="0">
                <a:solidFill>
                  <a:schemeClr val="bg1"/>
                </a:solidFill>
              </a:endParaRP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403190" y="4485034"/>
              <a:ext cx="1083098" cy="1218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TextBox 26"/>
            <p:cNvSpPr txBox="1"/>
            <p:nvPr/>
          </p:nvSpPr>
          <p:spPr>
            <a:xfrm>
              <a:off x="4533084" y="5682585"/>
              <a:ext cx="880525" cy="5969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Bodoni MT Condensed" pitchFamily="18" charset="0"/>
                </a:rPr>
                <a:t>2015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SEM Campaign – The Process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9839" y="895350"/>
            <a:ext cx="8469361" cy="3886199"/>
            <a:chOff x="797815" y="1028002"/>
            <a:chExt cx="10911891" cy="5925435"/>
          </a:xfrm>
        </p:grpSpPr>
        <p:sp>
          <p:nvSpPr>
            <p:cNvPr id="4" name="TextBox 3"/>
            <p:cNvSpPr txBox="1"/>
            <p:nvPr/>
          </p:nvSpPr>
          <p:spPr>
            <a:xfrm rot="7284939">
              <a:off x="8102251" y="2873409"/>
              <a:ext cx="4214136" cy="300077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880552"/>
                </a:avLst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Optimization</a:t>
              </a:r>
              <a:endParaRPr lang="en-I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7574346">
              <a:off x="191134" y="1811079"/>
              <a:ext cx="4214136" cy="30007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880552"/>
                </a:avLst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Optimization</a:t>
              </a:r>
              <a:endParaRPr lang="en-I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087755" y="1950466"/>
              <a:ext cx="1797416" cy="719524"/>
            </a:xfrm>
            <a:prstGeom prst="roundRect">
              <a:avLst/>
            </a:prstGeom>
            <a:solidFill>
              <a:srgbClr val="B3F9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Ad Creation</a:t>
              </a:r>
              <a:endParaRPr lang="en-IN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373802" y="3378281"/>
              <a:ext cx="1797416" cy="719524"/>
            </a:xfrm>
            <a:prstGeom prst="roundRect">
              <a:avLst/>
            </a:prstGeom>
            <a:solidFill>
              <a:srgbClr val="4F4E6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Landing Page Development</a:t>
              </a:r>
              <a:endParaRPr lang="en-IN" sz="105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576643" y="4811713"/>
              <a:ext cx="1797416" cy="719524"/>
            </a:xfrm>
            <a:prstGeom prst="roundRect">
              <a:avLst/>
            </a:prstGeom>
            <a:solidFill>
              <a:srgbClr val="18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Account Setup</a:t>
              </a:r>
              <a:endParaRPr lang="en-IN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933362" y="6233913"/>
              <a:ext cx="1797416" cy="71952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Tracking Pixel Installation &amp; Testing</a:t>
              </a:r>
              <a:endParaRPr lang="en-IN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086724" y="6233913"/>
              <a:ext cx="1797416" cy="719524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Campaign Launch</a:t>
              </a:r>
              <a:endParaRPr lang="en-IN" sz="1050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371996" y="4811713"/>
              <a:ext cx="1797416" cy="71952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Monitor </a:t>
              </a:r>
              <a:endParaRPr lang="en-IN" sz="1050" b="1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789179" y="3378281"/>
              <a:ext cx="1797416" cy="71952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Campaign Assessment</a:t>
              </a:r>
              <a:endParaRPr lang="en-IN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18118" y="1950466"/>
              <a:ext cx="1797416" cy="719524"/>
            </a:xfrm>
            <a:prstGeom prst="roundRect">
              <a:avLst/>
            </a:prstGeom>
            <a:solidFill>
              <a:srgbClr val="B3F9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Analysis &amp; Reporting</a:t>
              </a:r>
              <a:endParaRPr lang="en-IN" sz="1050" b="1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6" descr="http://felicitasmedia.com/Images/ppc-icon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10813" y="2741381"/>
              <a:ext cx="2619708" cy="261764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Rounded Rectangle 14"/>
            <p:cNvSpPr/>
            <p:nvPr/>
          </p:nvSpPr>
          <p:spPr>
            <a:xfrm>
              <a:off x="5521959" y="1028002"/>
              <a:ext cx="1797416" cy="71952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Keyword Research</a:t>
              </a:r>
              <a:endParaRPr lang="en-IN" sz="1050" b="1" dirty="0"/>
            </a:p>
          </p:txBody>
        </p:sp>
        <p:sp>
          <p:nvSpPr>
            <p:cNvPr id="16" name="Chevron 15"/>
            <p:cNvSpPr/>
            <p:nvPr/>
          </p:nvSpPr>
          <p:spPr>
            <a:xfrm rot="8434777">
              <a:off x="11120683" y="5288913"/>
              <a:ext cx="285788" cy="428345"/>
            </a:xfrm>
            <a:prstGeom prst="chevron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100" dirty="0">
                <a:solidFill>
                  <a:schemeClr val="tx1"/>
                </a:solidFill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 rot="7620000" flipH="1">
              <a:off x="913203" y="2173565"/>
              <a:ext cx="285564" cy="428682"/>
            </a:xfrm>
            <a:prstGeom prst="chevron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100">
                <a:solidFill>
                  <a:schemeClr val="tx1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 rot="12900000" flipV="1">
              <a:off x="1528379" y="5304980"/>
              <a:ext cx="285788" cy="428345"/>
            </a:xfrm>
            <a:prstGeom prst="chevron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100">
                <a:solidFill>
                  <a:schemeClr val="tx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 rot="14434777" flipH="1">
              <a:off x="11026432" y="1992112"/>
              <a:ext cx="285564" cy="428682"/>
            </a:xfrm>
            <a:prstGeom prst="chevron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1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87241" y="4585406"/>
              <a:ext cx="785917" cy="4129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PPC</a:t>
              </a:r>
              <a:endParaRPr lang="en-IN" sz="11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Shape 20"/>
            <p:cNvCxnSpPr>
              <a:stCxn id="15" idx="3"/>
              <a:endCxn id="6" idx="0"/>
            </p:cNvCxnSpPr>
            <p:nvPr/>
          </p:nvCxnSpPr>
          <p:spPr>
            <a:xfrm>
              <a:off x="7319375" y="1387764"/>
              <a:ext cx="1667089" cy="562702"/>
            </a:xfrm>
            <a:prstGeom prst="bentConnector2">
              <a:avLst/>
            </a:prstGeom>
            <a:ln w="28575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hape 21"/>
            <p:cNvCxnSpPr>
              <a:stCxn id="6" idx="3"/>
              <a:endCxn id="7" idx="0"/>
            </p:cNvCxnSpPr>
            <p:nvPr/>
          </p:nvCxnSpPr>
          <p:spPr>
            <a:xfrm>
              <a:off x="9885176" y="2310228"/>
              <a:ext cx="387338" cy="1068054"/>
            </a:xfrm>
            <a:prstGeom prst="bentConnector2">
              <a:avLst/>
            </a:prstGeom>
            <a:ln w="28575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7" idx="2"/>
              <a:endCxn id="8" idx="0"/>
            </p:cNvCxnSpPr>
            <p:nvPr/>
          </p:nvCxnSpPr>
          <p:spPr>
            <a:xfrm rot="5400000">
              <a:off x="9516976" y="4056184"/>
              <a:ext cx="713908" cy="797158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hape 23"/>
            <p:cNvCxnSpPr>
              <a:stCxn id="8" idx="2"/>
              <a:endCxn id="9" idx="3"/>
            </p:cNvCxnSpPr>
            <p:nvPr/>
          </p:nvCxnSpPr>
          <p:spPr>
            <a:xfrm rot="5400000">
              <a:off x="8571847" y="5690175"/>
              <a:ext cx="1062437" cy="744573"/>
            </a:xfrm>
            <a:prstGeom prst="bentConnector2">
              <a:avLst/>
            </a:prstGeom>
            <a:ln w="28575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9" idx="1"/>
              <a:endCxn id="10" idx="3"/>
            </p:cNvCxnSpPr>
            <p:nvPr/>
          </p:nvCxnSpPr>
          <p:spPr>
            <a:xfrm rot="10800000">
              <a:off x="5884140" y="6593675"/>
              <a:ext cx="1049222" cy="1587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hape 25"/>
            <p:cNvCxnSpPr>
              <a:stCxn id="10" idx="1"/>
              <a:endCxn id="11" idx="2"/>
            </p:cNvCxnSpPr>
            <p:nvPr/>
          </p:nvCxnSpPr>
          <p:spPr>
            <a:xfrm rot="10800000">
              <a:off x="3270707" y="5531238"/>
              <a:ext cx="816020" cy="1062437"/>
            </a:xfrm>
            <a:prstGeom prst="bentConnector2">
              <a:avLst/>
            </a:prstGeom>
            <a:ln w="28575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11" idx="0"/>
              <a:endCxn id="12" idx="2"/>
            </p:cNvCxnSpPr>
            <p:nvPr/>
          </p:nvCxnSpPr>
          <p:spPr>
            <a:xfrm rot="16200000" flipV="1">
              <a:off x="2622341" y="4163351"/>
              <a:ext cx="713908" cy="582817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hape 27"/>
            <p:cNvCxnSpPr>
              <a:stCxn id="12" idx="0"/>
              <a:endCxn id="13" idx="1"/>
            </p:cNvCxnSpPr>
            <p:nvPr/>
          </p:nvCxnSpPr>
          <p:spPr>
            <a:xfrm rot="5400000" flipH="1" flipV="1">
              <a:off x="2418975" y="2579148"/>
              <a:ext cx="1068054" cy="530232"/>
            </a:xfrm>
            <a:prstGeom prst="bentConnector2">
              <a:avLst/>
            </a:prstGeom>
            <a:ln w="28575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hape 28"/>
            <p:cNvCxnSpPr>
              <a:stCxn id="13" idx="0"/>
              <a:endCxn id="15" idx="1"/>
            </p:cNvCxnSpPr>
            <p:nvPr/>
          </p:nvCxnSpPr>
          <p:spPr>
            <a:xfrm rot="5400000" flipH="1" flipV="1">
              <a:off x="4538041" y="966558"/>
              <a:ext cx="562702" cy="1405132"/>
            </a:xfrm>
            <a:prstGeom prst="bentConnector2">
              <a:avLst/>
            </a:prstGeom>
            <a:ln w="28575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6158692" y="2344519"/>
              <a:ext cx="540067" cy="539643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1</a:t>
              </a:r>
              <a:endParaRPr lang="en-IN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158949" y="2669990"/>
              <a:ext cx="540067" cy="539643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2</a:t>
              </a:r>
              <a:endParaRPr lang="en-IN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587631" y="3490984"/>
              <a:ext cx="540067" cy="539643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3</a:t>
              </a:r>
              <a:endParaRPr lang="en-IN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7444738" y="4526150"/>
              <a:ext cx="540067" cy="539643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4</a:t>
              </a:r>
              <a:endParaRPr lang="en-IN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730267" y="5128760"/>
              <a:ext cx="540067" cy="539643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5</a:t>
              </a:r>
              <a:endParaRPr lang="en-IN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690070" y="5168667"/>
              <a:ext cx="540067" cy="539643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6</a:t>
              </a:r>
              <a:endParaRPr lang="en-IN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904154" y="4526150"/>
              <a:ext cx="540067" cy="539643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7</a:t>
              </a:r>
              <a:endParaRPr lang="en-IN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689813" y="3490984"/>
              <a:ext cx="540067" cy="539643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8</a:t>
              </a:r>
              <a:endParaRPr lang="en-IN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189941" y="2701473"/>
              <a:ext cx="540067" cy="539643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9</a:t>
              </a:r>
              <a:endParaRPr lang="en-IN" sz="11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Campaign Approach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85800" y="895350"/>
            <a:ext cx="8001000" cy="3810000"/>
            <a:chOff x="1537459" y="1077244"/>
            <a:chExt cx="9533223" cy="5524024"/>
          </a:xfrm>
        </p:grpSpPr>
        <p:sp>
          <p:nvSpPr>
            <p:cNvPr id="40" name="Rectangle 39"/>
            <p:cNvSpPr/>
            <p:nvPr/>
          </p:nvSpPr>
          <p:spPr>
            <a:xfrm>
              <a:off x="1694979" y="1077244"/>
              <a:ext cx="9375703" cy="7767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52" tIns="47526" rIns="95052" bIns="47526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Test Campaign with lower spends 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Duration : 25 - 30 days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60430" y="4245973"/>
              <a:ext cx="9375703" cy="7784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52" tIns="47526" rIns="95052" bIns="47526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Allocate budget as per the trends seen for the particular product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7459" y="5824504"/>
              <a:ext cx="9375703" cy="7767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52" tIns="47526" rIns="95052" bIns="47526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Optimize the campaign in order to maximize the ROI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6000516" y="1960687"/>
              <a:ext cx="571009" cy="533400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52" tIns="47526" rIns="95052" bIns="47526" anchor="ctr"/>
            <a:lstStyle/>
            <a:p>
              <a:pPr algn="ctr">
                <a:defRPr/>
              </a:pP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44" name="Down Arrow 43"/>
            <p:cNvSpPr/>
            <p:nvPr/>
          </p:nvSpPr>
          <p:spPr>
            <a:xfrm>
              <a:off x="5948009" y="3584223"/>
              <a:ext cx="571009" cy="533400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52" tIns="47526" rIns="95052" bIns="47526" anchor="ctr"/>
            <a:lstStyle/>
            <a:p>
              <a:pPr algn="ctr">
                <a:defRPr/>
              </a:pP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45" name="Down Arrow 44"/>
            <p:cNvSpPr/>
            <p:nvPr/>
          </p:nvSpPr>
          <p:spPr>
            <a:xfrm>
              <a:off x="5918474" y="5152753"/>
              <a:ext cx="569368" cy="533400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52" tIns="47526" rIns="95052" bIns="47526" anchor="ctr"/>
            <a:lstStyle/>
            <a:p>
              <a:pPr algn="ctr">
                <a:defRPr/>
              </a:pP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72007" y="2639106"/>
              <a:ext cx="9377343" cy="7767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52" tIns="47526" rIns="95052" bIns="47526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Analyze the performance of the test campaign and modify the strategy as per the analysis</a:t>
              </a:r>
              <a:endParaRPr lang="en-IN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SEM Ads Game Plan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855166"/>
            <a:ext cx="4800600" cy="415498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The game plan for SEM would be selected on priority taking two factors into consideration like : </a:t>
            </a: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Monthly search volumes</a:t>
            </a:r>
          </a:p>
          <a:p>
            <a:pPr marL="342900" indent="-342900"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The higher the monthly search volume, the greater the number of times the ad will be displayed and the greater the traffic which will be driven to a website with that keyword</a:t>
            </a:r>
          </a:p>
          <a:p>
            <a:pPr marL="342900" indent="-342900">
              <a:defRPr/>
            </a:pPr>
            <a:endParaRPr lang="en-US" sz="1100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 startAt="2"/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Search ads competition on the keyword </a:t>
            </a:r>
          </a:p>
          <a:p>
            <a:pPr marL="342900" indent="-342900"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The lesser the competition on a particular keyword, the greater the chance that we will be able to deliver ads at a lower CPC and a higher CTR</a:t>
            </a:r>
            <a:br>
              <a:rPr lang="en-US" sz="1100" dirty="0" smtClean="0">
                <a:solidFill>
                  <a:schemeClr val="bg1"/>
                </a:solidFill>
              </a:rPr>
            </a:br>
            <a:endParaRPr lang="en-US" sz="11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 startAt="3"/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Ads with high keyword density</a:t>
            </a:r>
          </a:p>
          <a:p>
            <a:pPr marL="342900" indent="-342900"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 	Higher the occurrence of the keyword in the ad copy combined with a good landing page will ensure better conversions &amp; lower CPC</a:t>
            </a:r>
          </a:p>
          <a:p>
            <a:pPr marL="342900" indent="-342900">
              <a:defRPr/>
            </a:pPr>
            <a:endParaRPr lang="en-US" sz="11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 startAt="5"/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Linking </a:t>
            </a:r>
            <a:r>
              <a:rPr lang="en-US" sz="1100" b="1" dirty="0" err="1" smtClean="0">
                <a:solidFill>
                  <a:schemeClr val="bg1"/>
                </a:solidFill>
              </a:rPr>
              <a:t>Adwords</a:t>
            </a:r>
            <a:r>
              <a:rPr lang="en-US" sz="1100" b="1" dirty="0" smtClean="0">
                <a:solidFill>
                  <a:schemeClr val="bg1"/>
                </a:solidFill>
              </a:rPr>
              <a:t> with analytics</a:t>
            </a:r>
          </a:p>
          <a:p>
            <a:pPr marL="342900" indent="-342900"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This will enable us to optimize the campaign on a keyword level by assessing bounce rate &amp; other metrics related to keywords &amp; also optimizing the campaign to show ads for the ad position that gives the best performance</a:t>
            </a:r>
          </a:p>
          <a:p>
            <a:pPr marL="342900" indent="-342900">
              <a:defRPr/>
            </a:pPr>
            <a:endParaRPr lang="en-US" sz="11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 startAt="6"/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Automation of the account</a:t>
            </a:r>
          </a:p>
          <a:p>
            <a:pPr marL="342900" indent="-342900"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We would be using the inbuilt automation tools(for bid management etc) from the </a:t>
            </a:r>
            <a:r>
              <a:rPr lang="en-US" sz="1100" dirty="0" err="1" smtClean="0">
                <a:solidFill>
                  <a:schemeClr val="bg1"/>
                </a:solidFill>
              </a:rPr>
              <a:t>adwords</a:t>
            </a:r>
            <a:r>
              <a:rPr lang="en-US" sz="1100" dirty="0" smtClean="0">
                <a:solidFill>
                  <a:schemeClr val="bg1"/>
                </a:solidFill>
              </a:rPr>
              <a:t> interface to get optimum results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lindaldjacobson.com/wp-content/uploads/2011/09/Football-game-pl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589335"/>
            <a:ext cx="3429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Sample </a:t>
            </a:r>
            <a:r>
              <a:rPr lang="en-US" sz="3600" b="1" dirty="0" err="1" smtClean="0">
                <a:solidFill>
                  <a:schemeClr val="bg1"/>
                </a:solidFill>
              </a:rPr>
              <a:t>Facebook</a:t>
            </a:r>
            <a:r>
              <a:rPr lang="en-US" sz="3600" b="1" dirty="0" smtClean="0">
                <a:solidFill>
                  <a:schemeClr val="bg1"/>
                </a:solidFill>
              </a:rPr>
              <a:t> &amp; Instagram targeting</a:t>
            </a: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95350"/>
            <a:ext cx="1981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4684" y="4248150"/>
            <a:ext cx="1786516" cy="2358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5967" tIns="32984" rIns="65967" bIns="32984" rtlCol="0">
            <a:spAutoFit/>
          </a:bodyPr>
          <a:lstStyle/>
          <a:p>
            <a:pPr algn="ctr"/>
            <a:r>
              <a:rPr lang="en-IN" sz="1100" b="1" dirty="0" smtClean="0">
                <a:solidFill>
                  <a:schemeClr val="bg1"/>
                </a:solidFill>
                <a:latin typeface="Century Gothic" pitchFamily="34" charset="0"/>
              </a:rPr>
              <a:t>Theme – Music Genres</a:t>
            </a:r>
            <a:endParaRPr lang="en-IN" sz="11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895350"/>
            <a:ext cx="1981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328284" y="4248150"/>
            <a:ext cx="1786516" cy="2358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5967" tIns="32984" rIns="65967" bIns="32984" rtlCol="0">
            <a:spAutoFit/>
          </a:bodyPr>
          <a:lstStyle/>
          <a:p>
            <a:pPr algn="ctr"/>
            <a:r>
              <a:rPr lang="en-IN" sz="1100" b="1" dirty="0" smtClean="0">
                <a:solidFill>
                  <a:schemeClr val="bg1"/>
                </a:solidFill>
                <a:latin typeface="Century Gothic" pitchFamily="34" charset="0"/>
              </a:rPr>
              <a:t>Theme – Youth Interests</a:t>
            </a:r>
            <a:endParaRPr lang="en-IN" sz="11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7339" y="895350"/>
            <a:ext cx="219206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461884" y="4248150"/>
            <a:ext cx="2167516" cy="2358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5967" tIns="32984" rIns="65967" bIns="32984" rtlCol="0">
            <a:spAutoFit/>
          </a:bodyPr>
          <a:lstStyle/>
          <a:p>
            <a:pPr algn="ctr"/>
            <a:r>
              <a:rPr lang="en-IN" sz="1100" b="1" dirty="0" smtClean="0">
                <a:solidFill>
                  <a:schemeClr val="bg1"/>
                </a:solidFill>
                <a:latin typeface="Century Gothic" pitchFamily="34" charset="0"/>
              </a:rPr>
              <a:t>Theme – Competitors</a:t>
            </a:r>
            <a:endParaRPr lang="en-IN" sz="11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895350"/>
            <a:ext cx="195529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824084" y="4248150"/>
            <a:ext cx="2015116" cy="4051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5967" tIns="32984" rIns="65967" bIns="32984" rtlCol="0">
            <a:spAutoFit/>
          </a:bodyPr>
          <a:lstStyle/>
          <a:p>
            <a:pPr algn="ctr"/>
            <a:r>
              <a:rPr lang="en-IN" sz="1100" b="1" dirty="0" smtClean="0">
                <a:solidFill>
                  <a:schemeClr val="bg1"/>
                </a:solidFill>
                <a:latin typeface="Century Gothic" pitchFamily="34" charset="0"/>
              </a:rPr>
              <a:t>Theme – Lifestyle Magazines</a:t>
            </a:r>
            <a:endParaRPr lang="en-IN" sz="11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tablematters.com/wp-content/uploads/2013/04/TM_BZ_MADMEN_FI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84506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ORM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prstClr val="white"/>
                </a:solidFill>
              </a:rPr>
              <a:t>Platforms to be looked at for ORM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533400" y="895350"/>
          <a:ext cx="8080042" cy="4071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</a:rPr>
              <a:t>ORM : Process for responding to negative reviews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8600" y="819150"/>
            <a:ext cx="8594125" cy="37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052" tIns="47526" rIns="95052" bIns="47526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Online reputation management process (Responding to negative reviews):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81001" y="1276350"/>
          <a:ext cx="8534399" cy="36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ORM Monitoring Baskets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1" y="895350"/>
          <a:ext cx="8458198" cy="39499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77351"/>
                <a:gridCol w="2149369"/>
                <a:gridCol w="4031478"/>
              </a:tblGrid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solidFill>
                            <a:schemeClr val="bg1"/>
                          </a:solidFill>
                        </a:rPr>
                        <a:t>Themes</a:t>
                      </a:r>
                      <a:endParaRPr lang="en-US" sz="2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318" marR="8318" marT="8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solidFill>
                            <a:schemeClr val="bg1"/>
                          </a:solidFill>
                        </a:rPr>
                        <a:t>Search Method</a:t>
                      </a:r>
                      <a:endParaRPr lang="en-US" sz="2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318" marR="8318" marT="8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solidFill>
                            <a:schemeClr val="bg1"/>
                          </a:solidFill>
                        </a:rPr>
                        <a:t>Source</a:t>
                      </a:r>
                      <a:endParaRPr lang="en-US" sz="2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318" marR="8318" marT="8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11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solidFill>
                            <a:schemeClr val="bg1"/>
                          </a:solidFill>
                        </a:rPr>
                        <a:t>Institutional Content  </a:t>
                      </a:r>
                      <a:endParaRPr lang="en-US" sz="21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318" marR="8318" marT="8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solidFill>
                            <a:schemeClr val="bg1"/>
                          </a:solidFill>
                        </a:rPr>
                        <a:t>Keyword Based</a:t>
                      </a:r>
                      <a:endParaRPr lang="en-US" sz="21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318" marR="8318" marT="8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solidFill>
                            <a:schemeClr val="bg1"/>
                          </a:solidFill>
                        </a:rPr>
                        <a:t>News | PR | Company </a:t>
                      </a:r>
                      <a:r>
                        <a:rPr lang="en-US" sz="2100" u="none" strike="noStrike" dirty="0" smtClean="0">
                          <a:solidFill>
                            <a:schemeClr val="bg1"/>
                          </a:solidFill>
                        </a:rPr>
                        <a:t>Blogs | Twitter</a:t>
                      </a:r>
                      <a:endParaRPr lang="en-US" sz="21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318" marR="8318" marT="8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763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solidFill>
                            <a:schemeClr val="bg1"/>
                          </a:solidFill>
                        </a:rPr>
                        <a:t>Individual Content  </a:t>
                      </a:r>
                      <a:endParaRPr lang="en-US" sz="21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318" marR="8318" marT="8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solidFill>
                            <a:schemeClr val="bg1"/>
                          </a:solidFill>
                        </a:rPr>
                        <a:t>Keyword Based</a:t>
                      </a:r>
                      <a:endParaRPr lang="en-US" sz="21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318" marR="8318" marT="8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solidFill>
                            <a:schemeClr val="bg1"/>
                          </a:solidFill>
                        </a:rPr>
                        <a:t>Facebook | Twitter | Personal Blogs | Forums | Complain and Petition</a:t>
                      </a:r>
                      <a:endParaRPr lang="en-US" sz="21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318" marR="8318" marT="8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11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solidFill>
                            <a:schemeClr val="bg1"/>
                          </a:solidFill>
                        </a:rPr>
                        <a:t>Influencer Content  </a:t>
                      </a:r>
                      <a:endParaRPr lang="en-US" sz="21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318" marR="8318" marT="8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solidFill>
                            <a:schemeClr val="bg1"/>
                          </a:solidFill>
                        </a:rPr>
                        <a:t>Source based</a:t>
                      </a:r>
                      <a:endParaRPr lang="en-US" sz="21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318" marR="8318" marT="8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solidFill>
                            <a:schemeClr val="bg1"/>
                          </a:solidFill>
                        </a:rPr>
                        <a:t>Individual Profiles - Twitter | Blogs</a:t>
                      </a:r>
                      <a:endParaRPr lang="en-US" sz="21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318" marR="8318" marT="8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746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solidFill>
                            <a:schemeClr val="bg1"/>
                          </a:solidFill>
                        </a:rPr>
                        <a:t>Competition and allied content</a:t>
                      </a:r>
                      <a:endParaRPr lang="en-US" sz="21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318" marR="8318" marT="8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solidFill>
                            <a:schemeClr val="bg1"/>
                          </a:solidFill>
                        </a:rPr>
                        <a:t>Source Based</a:t>
                      </a:r>
                      <a:endParaRPr lang="en-US" sz="21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318" marR="8318" marT="8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solidFill>
                            <a:schemeClr val="bg1"/>
                          </a:solidFill>
                        </a:rPr>
                        <a:t>Official Blog | Facebook Page | Official Twitter Profiles</a:t>
                      </a:r>
                      <a:endParaRPr lang="en-US" sz="21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318" marR="8318" marT="8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746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solidFill>
                            <a:schemeClr val="bg1"/>
                          </a:solidFill>
                        </a:rPr>
                        <a:t>Business and Industry content</a:t>
                      </a:r>
                      <a:endParaRPr lang="en-US" sz="21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318" marR="8318" marT="8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solidFill>
                            <a:schemeClr val="bg1"/>
                          </a:solidFill>
                        </a:rPr>
                        <a:t>Keyword Based</a:t>
                      </a:r>
                      <a:endParaRPr lang="en-US" sz="21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318" marR="8318" marT="8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solidFill>
                            <a:schemeClr val="bg1"/>
                          </a:solidFill>
                        </a:rPr>
                        <a:t>World Wide Web</a:t>
                      </a:r>
                      <a:endParaRPr lang="en-US" sz="21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318" marR="8318" marT="84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ORM Monitoring Baskets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895350"/>
          <a:ext cx="7086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9138" y="3397580"/>
            <a:ext cx="8045262" cy="153637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5052" tIns="47526" rIns="95052" bIns="47526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Notes: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 the identity hub, we would claim a domain name ideally including a search term to let the search engines know what the page is about.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Link all the positive reviews to the site, making the optimized hub a place for people online to see the positive side of the brand offerings.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Link social media feeds to the page since search engines love fresh content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Escalation Procedure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75725" y="1047751"/>
            <a:ext cx="8539675" cy="4095749"/>
            <a:chOff x="1150483" y="1243013"/>
            <a:chExt cx="10722430" cy="5699488"/>
          </a:xfrm>
        </p:grpSpPr>
        <p:sp>
          <p:nvSpPr>
            <p:cNvPr id="6" name="Rounded Rectangle 5"/>
            <p:cNvSpPr/>
            <p:nvPr/>
          </p:nvSpPr>
          <p:spPr>
            <a:xfrm>
              <a:off x="7573963" y="2800350"/>
              <a:ext cx="4298950" cy="2514600"/>
            </a:xfrm>
            <a:prstGeom prst="roundRect">
              <a:avLst>
                <a:gd name="adj" fmla="val 7143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052" tIns="47526" rIns="95052" bIns="47526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   Negative comments</a:t>
              </a:r>
            </a:p>
            <a:p>
              <a:pPr algn="ctr">
                <a:buFont typeface="Arial" pitchFamily="34" charset="0"/>
                <a:buChar char="•"/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 To be escalated to the </a:t>
              </a:r>
              <a:r>
                <a:rPr lang="en-US" sz="1100" dirty="0" err="1">
                  <a:solidFill>
                    <a:schemeClr val="bg1"/>
                  </a:solidFill>
                </a:rPr>
                <a:t>Indofil</a:t>
              </a:r>
              <a:r>
                <a:rPr lang="en-US" sz="1100" dirty="0">
                  <a:solidFill>
                    <a:schemeClr val="bg1"/>
                  </a:solidFill>
                </a:rPr>
                <a:t> Team</a:t>
              </a:r>
            </a:p>
            <a:p>
              <a:pPr algn="ctr">
                <a:buFont typeface="Arial" pitchFamily="34" charset="0"/>
                <a:buChar char="•"/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 Recommendations to be provided with the response that’s applicable to the comment </a:t>
              </a:r>
            </a:p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</a:endParaRPr>
            </a:p>
          </p:txBody>
        </p:sp>
        <p:pic>
          <p:nvPicPr>
            <p:cNvPr id="7" name="Picture 7" descr="C:\Users\DELL\AppData\Local\Microsoft\Windows\Temporary Internet Files\Content.IE5\UN95L47E\MC900439595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72288" y="1885950"/>
              <a:ext cx="1460500" cy="158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Freeform 7"/>
            <p:cNvSpPr/>
            <p:nvPr/>
          </p:nvSpPr>
          <p:spPr>
            <a:xfrm>
              <a:off x="2514600" y="1243013"/>
              <a:ext cx="4357688" cy="140652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8000" y="10000"/>
                  </a:lnTo>
                  <a:lnTo>
                    <a:pt x="200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5052" tIns="47526" rIns="95052" bIns="47526" anchor="ctr"/>
            <a:lstStyle/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89350" y="1439864"/>
              <a:ext cx="2302928" cy="1121988"/>
            </a:xfrm>
            <a:prstGeom prst="rect">
              <a:avLst/>
            </a:prstGeom>
            <a:noFill/>
          </p:spPr>
          <p:txBody>
            <a:bodyPr wrap="none" lIns="95052" tIns="47526" rIns="95052" bIns="47526">
              <a:spAutoFit/>
            </a:bodyPr>
            <a:lstStyle/>
            <a:p>
              <a:pPr algn="ctr">
                <a:defRPr/>
              </a:pPr>
              <a:r>
                <a:rPr lang="en-US" sz="1050" u="sng" dirty="0">
                  <a:latin typeface="Calibri" pitchFamily="34" charset="0"/>
                  <a:cs typeface="Calibri" pitchFamily="34" charset="0"/>
                </a:rPr>
                <a:t>MENTIONS</a:t>
              </a:r>
            </a:p>
            <a:p>
              <a:pPr marL="122115" indent="-122115" algn="ctr">
                <a:buFont typeface="Arial" pitchFamily="34" charset="0"/>
                <a:buChar char="•"/>
                <a:defRPr/>
              </a:pPr>
              <a:r>
                <a:rPr lang="en-US" sz="1050" dirty="0">
                  <a:latin typeface="Calibri" pitchFamily="34" charset="0"/>
                  <a:cs typeface="Calibri" pitchFamily="34" charset="0"/>
                </a:rPr>
                <a:t>Brand  Keywords</a:t>
              </a:r>
            </a:p>
            <a:p>
              <a:pPr marL="122115" indent="-122115" algn="ctr">
                <a:buFont typeface="Arial" pitchFamily="34" charset="0"/>
                <a:buChar char="•"/>
                <a:defRPr/>
              </a:pPr>
              <a:r>
                <a:rPr lang="en-US" sz="1050" dirty="0">
                  <a:latin typeface="Calibri" pitchFamily="34" charset="0"/>
                  <a:cs typeface="Calibri" pitchFamily="34" charset="0"/>
                </a:rPr>
                <a:t> Brand + Product keywords</a:t>
              </a:r>
            </a:p>
            <a:p>
              <a:pPr marL="122115" indent="-122115" algn="ctr">
                <a:defRPr/>
              </a:pPr>
              <a:r>
                <a:rPr lang="en-US" sz="1050" dirty="0">
                  <a:latin typeface="Calibri" pitchFamily="34" charset="0"/>
                  <a:cs typeface="Calibri" pitchFamily="34" charset="0"/>
                </a:rPr>
                <a:t>&amp; others</a:t>
              </a:r>
            </a:p>
          </p:txBody>
        </p: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3257550" y="3360738"/>
              <a:ext cx="2642509" cy="389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052" tIns="47526" rIns="95052" bIns="47526">
              <a:spAutoFit/>
            </a:bodyPr>
            <a:lstStyle/>
            <a:p>
              <a:r>
                <a:rPr lang="en-US" sz="105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DAILY   |   WEEKLY   |   MONTHLY</a:t>
              </a:r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3367088" y="4530726"/>
              <a:ext cx="446193" cy="703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052" tIns="47526" rIns="95052" bIns="47526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+</a:t>
              </a:r>
            </a:p>
          </p:txBody>
        </p:sp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5354638" y="4624388"/>
              <a:ext cx="446193" cy="703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052" tIns="47526" rIns="95052" bIns="47526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~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7714" y="2800351"/>
              <a:ext cx="2586671" cy="38930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lIns="95052" tIns="47526" rIns="95052" bIns="47526">
              <a:spAutoFit/>
            </a:bodyPr>
            <a:lstStyle/>
            <a:p>
              <a:pPr>
                <a:defRPr/>
              </a:pPr>
              <a:r>
                <a:rPr lang="en-US" sz="1050" b="1" dirty="0">
                  <a:solidFill>
                    <a:schemeClr val="tx1"/>
                  </a:solidFill>
                </a:rPr>
                <a:t>Manual Curation of all Mentions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4387" y="3921125"/>
              <a:ext cx="2678112" cy="40093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5052" tIns="47526" rIns="95052" bIns="47526">
              <a:spAutoFit/>
            </a:bodyPr>
            <a:lstStyle/>
            <a:p>
              <a:pPr algn="ctr">
                <a:defRPr/>
              </a:pPr>
              <a:r>
                <a:rPr lang="en-US" sz="1050" b="1" dirty="0">
                  <a:solidFill>
                    <a:schemeClr val="tx1"/>
                  </a:solidFill>
                </a:rPr>
                <a:t>Manual Classification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1650" y="5646739"/>
              <a:ext cx="1547813" cy="38930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5052" tIns="47526" rIns="95052" bIns="47526"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1.  By SENTIMENT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65676" y="5646739"/>
              <a:ext cx="1549400" cy="377672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5052" tIns="47526" rIns="95052" bIns="47526"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2.  By THEME</a:t>
              </a:r>
            </a:p>
          </p:txBody>
        </p:sp>
        <p:sp>
          <p:nvSpPr>
            <p:cNvPr id="17" name="TextBox 18"/>
            <p:cNvSpPr txBox="1">
              <a:spLocks noChangeArrowheads="1"/>
            </p:cNvSpPr>
            <p:nvPr/>
          </p:nvSpPr>
          <p:spPr bwMode="auto">
            <a:xfrm>
              <a:off x="3094038" y="6553200"/>
              <a:ext cx="3107831" cy="389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052" tIns="47526" rIns="95052" bIns="47526">
              <a:spAutoFit/>
            </a:bodyPr>
            <a:lstStyle/>
            <a:p>
              <a:r>
                <a:rPr lang="en-US" sz="105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Volume  | Theme | Trends | XX  |  YY  |  </a:t>
              </a:r>
            </a:p>
          </p:txBody>
        </p:sp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 rot="16200000">
              <a:off x="481146" y="3328533"/>
              <a:ext cx="1680892" cy="342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052" tIns="47526" rIns="95052" bIns="47526">
              <a:spAutoFit/>
            </a:bodyPr>
            <a:lstStyle/>
            <a:p>
              <a:r>
                <a:rPr lang="en-US" sz="105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Will be archived</a:t>
              </a:r>
            </a:p>
          </p:txBody>
        </p:sp>
        <p:sp>
          <p:nvSpPr>
            <p:cNvPr id="19" name="Right Brace 18"/>
            <p:cNvSpPr/>
            <p:nvPr/>
          </p:nvSpPr>
          <p:spPr>
            <a:xfrm>
              <a:off x="6326188" y="3200400"/>
              <a:ext cx="157162" cy="639763"/>
            </a:xfrm>
            <a:prstGeom prst="rightBrace">
              <a:avLst>
                <a:gd name="adj1" fmla="val 31770"/>
                <a:gd name="adj2" fmla="val 5000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95052" tIns="47526" rIns="95052" bIns="47526" anchor="ctr"/>
            <a:lstStyle/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0" name="Left Brace 19"/>
            <p:cNvSpPr/>
            <p:nvPr/>
          </p:nvSpPr>
          <p:spPr>
            <a:xfrm>
              <a:off x="1447800" y="2689225"/>
              <a:ext cx="393700" cy="1600200"/>
            </a:xfrm>
            <a:prstGeom prst="leftBrace">
              <a:avLst>
                <a:gd name="adj1" fmla="val 46428"/>
                <a:gd name="adj2" fmla="val 5000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95052" tIns="47526" rIns="95052" bIns="47526" anchor="ctr"/>
            <a:lstStyle/>
            <a:p>
              <a:pPr algn="ctr">
                <a:defRPr/>
              </a:pP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3"/>
            <p:cNvSpPr txBox="1">
              <a:spLocks noChangeArrowheads="1"/>
            </p:cNvSpPr>
            <p:nvPr/>
          </p:nvSpPr>
          <p:spPr bwMode="auto">
            <a:xfrm>
              <a:off x="7426326" y="2386013"/>
              <a:ext cx="369674" cy="703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052" tIns="47526" rIns="95052" bIns="47526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-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423025" y="2925763"/>
              <a:ext cx="866775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3" name="Picture 4" descr="C:\Users\DELL\AppData\Local\Microsoft\Windows\Temporary Internet Files\Content.IE5\UN95L47E\MC900439595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71963" y="4660900"/>
              <a:ext cx="842962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" descr="C:\Users\DELL\AppData\Local\Microsoft\Windows\Temporary Internet Files\Content.IE5\UN95L47E\MC900439595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46688" y="4660900"/>
              <a:ext cx="841375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" descr="C:\Users\DELL\AppData\Local\Microsoft\Windows\Temporary Internet Files\Content.IE5\UN95L47E\MC900439595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6600" y="4660900"/>
              <a:ext cx="842963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8"/>
            <p:cNvSpPr txBox="1">
              <a:spLocks noChangeArrowheads="1"/>
            </p:cNvSpPr>
            <p:nvPr/>
          </p:nvSpPr>
          <p:spPr bwMode="auto">
            <a:xfrm>
              <a:off x="3460751" y="4549775"/>
              <a:ext cx="446193" cy="703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052" tIns="47526" rIns="95052" bIns="47526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+</a:t>
              </a:r>
            </a:p>
          </p:txBody>
        </p:sp>
        <p:sp>
          <p:nvSpPr>
            <p:cNvPr id="27" name="TextBox 29"/>
            <p:cNvSpPr txBox="1">
              <a:spLocks noChangeArrowheads="1"/>
            </p:cNvSpPr>
            <p:nvPr/>
          </p:nvSpPr>
          <p:spPr bwMode="auto">
            <a:xfrm>
              <a:off x="4518025" y="4537075"/>
              <a:ext cx="369674" cy="703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052" tIns="47526" rIns="95052" bIns="47526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-</a:t>
              </a:r>
            </a:p>
          </p:txBody>
        </p:sp>
        <p:sp>
          <p:nvSpPr>
            <p:cNvPr id="28" name="TextBox 30"/>
            <p:cNvSpPr txBox="1">
              <a:spLocks noChangeArrowheads="1"/>
            </p:cNvSpPr>
            <p:nvPr/>
          </p:nvSpPr>
          <p:spPr bwMode="auto">
            <a:xfrm>
              <a:off x="5448301" y="4643438"/>
              <a:ext cx="446193" cy="703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052" tIns="47526" rIns="95052" bIns="47526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~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40064" y="6072189"/>
              <a:ext cx="3306763" cy="400931"/>
            </a:xfrm>
            <a:prstGeom prst="rect">
              <a:avLst/>
            </a:prstGeom>
            <a:solidFill>
              <a:srgbClr val="002060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5052" tIns="47526" rIns="95052" bIns="47526">
              <a:spAutoFit/>
            </a:bodyPr>
            <a:lstStyle/>
            <a:p>
              <a:pPr algn="ctr">
                <a:defRPr/>
              </a:pPr>
              <a:r>
                <a:rPr lang="en-US" sz="1050" b="1" dirty="0">
                  <a:solidFill>
                    <a:schemeClr val="bg1"/>
                  </a:solidFill>
                </a:rPr>
                <a:t>ANALYSIS &amp; REPORTING*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Why </a:t>
            </a:r>
            <a:r>
              <a:rPr lang="en-US" b="1" dirty="0" err="1" smtClean="0">
                <a:solidFill>
                  <a:schemeClr val="bg1"/>
                </a:solidFill>
              </a:rPr>
              <a:t>Ethinos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80999" y="895350"/>
            <a:ext cx="8534401" cy="4038600"/>
            <a:chOff x="127811" y="364090"/>
            <a:chExt cx="12336846" cy="6618193"/>
          </a:xfrm>
        </p:grpSpPr>
        <p:grpSp>
          <p:nvGrpSpPr>
            <p:cNvPr id="29" name="Group 23"/>
            <p:cNvGrpSpPr/>
            <p:nvPr/>
          </p:nvGrpSpPr>
          <p:grpSpPr>
            <a:xfrm>
              <a:off x="127811" y="364090"/>
              <a:ext cx="4106210" cy="3077235"/>
              <a:chOff x="432594" y="478631"/>
              <a:chExt cx="4105693" cy="3079270"/>
            </a:xfrm>
          </p:grpSpPr>
          <p:pic>
            <p:nvPicPr>
              <p:cNvPr id="42" name="Picture 9" descr="D:\Decks\HR - Employer branding - Glassdoor\banner 4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32594" y="478631"/>
                <a:ext cx="4105693" cy="3079270"/>
              </a:xfrm>
              <a:prstGeom prst="rect">
                <a:avLst/>
              </a:prstGeom>
              <a:noFill/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1346995" y="783431"/>
                <a:ext cx="2286001" cy="1514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Young &amp; enthusiastic team</a:t>
                </a:r>
                <a:endParaRPr lang="en-IN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0" name="Group 22"/>
            <p:cNvGrpSpPr/>
            <p:nvPr/>
          </p:nvGrpSpPr>
          <p:grpSpPr>
            <a:xfrm>
              <a:off x="8358447" y="364090"/>
              <a:ext cx="4106210" cy="3077235"/>
              <a:chOff x="5080794" y="402431"/>
              <a:chExt cx="4105693" cy="3079270"/>
            </a:xfrm>
          </p:grpSpPr>
          <p:pic>
            <p:nvPicPr>
              <p:cNvPr id="40" name="Picture 9" descr="D:\Decks\HR - Employer branding - Glassdoor\banner 4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080794" y="402431"/>
                <a:ext cx="4105693" cy="3079270"/>
              </a:xfrm>
              <a:prstGeom prst="rect">
                <a:avLst/>
              </a:prstGeom>
              <a:noFill/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5762040" y="707231"/>
                <a:ext cx="2743200" cy="1514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Achievers from diverse backgrounds </a:t>
                </a:r>
                <a:endParaRPr lang="en-IN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225498" y="2134569"/>
              <a:ext cx="4163594" cy="3077235"/>
              <a:chOff x="4166393" y="1850231"/>
              <a:chExt cx="4163070" cy="3079270"/>
            </a:xfrm>
          </p:grpSpPr>
          <p:pic>
            <p:nvPicPr>
              <p:cNvPr id="38" name="Picture 9" descr="D:\Decks\HR - Employer branding - Glassdoor\banner 4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166393" y="1850231"/>
                <a:ext cx="4163070" cy="3079270"/>
              </a:xfrm>
              <a:prstGeom prst="rect">
                <a:avLst/>
              </a:prstGeom>
              <a:noFill/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5080795" y="2459832"/>
                <a:ext cx="2286001" cy="1059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Technology Portfolio</a:t>
                </a:r>
                <a:endParaRPr lang="en-IN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2" name="Group 25"/>
            <p:cNvGrpSpPr/>
            <p:nvPr/>
          </p:nvGrpSpPr>
          <p:grpSpPr>
            <a:xfrm>
              <a:off x="8358447" y="3905048"/>
              <a:ext cx="4106210" cy="3077235"/>
              <a:chOff x="5461794" y="4126393"/>
              <a:chExt cx="4105693" cy="3079270"/>
            </a:xfrm>
          </p:grpSpPr>
          <p:pic>
            <p:nvPicPr>
              <p:cNvPr id="36" name="Picture 9" descr="D:\Decks\HR - Employer branding - Glassdoor\banner 4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461794" y="4126393"/>
                <a:ext cx="4105693" cy="3079270"/>
              </a:xfrm>
              <a:prstGeom prst="rect">
                <a:avLst/>
              </a:prstGeom>
              <a:noFill/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6236493" y="4646348"/>
                <a:ext cx="2403894" cy="1059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We shape ideas to yield results</a:t>
                </a:r>
              </a:p>
            </p:txBody>
          </p:sp>
        </p:grpSp>
        <p:grpSp>
          <p:nvGrpSpPr>
            <p:cNvPr id="33" name="Group 24"/>
            <p:cNvGrpSpPr/>
            <p:nvPr/>
          </p:nvGrpSpPr>
          <p:grpSpPr>
            <a:xfrm>
              <a:off x="127811" y="3905048"/>
              <a:ext cx="4106210" cy="3077235"/>
              <a:chOff x="661194" y="4126393"/>
              <a:chExt cx="4105693" cy="3079270"/>
            </a:xfrm>
          </p:grpSpPr>
          <p:pic>
            <p:nvPicPr>
              <p:cNvPr id="34" name="Picture 9" descr="D:\Decks\HR - Employer branding - Glassdoor\banner 4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61194" y="4126393"/>
                <a:ext cx="4105693" cy="3079270"/>
              </a:xfrm>
              <a:prstGeom prst="rect">
                <a:avLst/>
              </a:prstGeom>
              <a:noFill/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1322015" y="4516514"/>
                <a:ext cx="2667001" cy="1564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sz="14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Right from Guitarist, Drummer, Singer, Footballers to Engineers &amp; MBAs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s616284659.onlinehome.us/wp-content/uploads/2016/03/whiskeys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 t="11746"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71475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Metrics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Metrics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895350"/>
            <a:ext cx="8839200" cy="4038600"/>
            <a:chOff x="203229" y="1655801"/>
            <a:chExt cx="12312664" cy="4730731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203229" y="1674446"/>
              <a:ext cx="12100376" cy="4712086"/>
              <a:chOff x="166685" y="977900"/>
              <a:chExt cx="12100377" cy="6224600"/>
            </a:xfrm>
          </p:grpSpPr>
          <p:pic>
            <p:nvPicPr>
              <p:cNvPr id="29" name="Picture 2" descr="http://cdn3.brafton.com/wp-content/uploads/2013/07/Retail-sales-funnel-is-lengthening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66685" y="977900"/>
                <a:ext cx="12100377" cy="622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Box 13"/>
              <p:cNvSpPr txBox="1"/>
              <p:nvPr/>
            </p:nvSpPr>
            <p:spPr>
              <a:xfrm>
                <a:off x="5167311" y="1512900"/>
                <a:ext cx="2889251" cy="75025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400" b="1" dirty="0">
                    <a:latin typeface="Calibri" pitchFamily="34" charset="0"/>
                    <a:cs typeface="Calibri" pitchFamily="34" charset="0"/>
                  </a:rPr>
                  <a:t>Exposure</a:t>
                </a:r>
                <a:endParaRPr lang="en-IN" sz="24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" name="TextBox 14"/>
              <p:cNvSpPr txBox="1"/>
              <p:nvPr/>
            </p:nvSpPr>
            <p:spPr>
              <a:xfrm>
                <a:off x="4611685" y="2805264"/>
                <a:ext cx="4000500" cy="75025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400" b="1" dirty="0">
                    <a:latin typeface="Calibri" pitchFamily="34" charset="0"/>
                    <a:cs typeface="Calibri" pitchFamily="34" charset="0"/>
                  </a:rPr>
                  <a:t>Interactions</a:t>
                </a:r>
                <a:endParaRPr lang="en-IN" sz="24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558605" y="4138765"/>
                <a:ext cx="2106662" cy="75025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400" b="1" dirty="0">
                    <a:latin typeface="Calibri" pitchFamily="34" charset="0"/>
                    <a:cs typeface="Calibri" pitchFamily="34" charset="0"/>
                  </a:rPr>
                  <a:t>Actions</a:t>
                </a:r>
                <a:endParaRPr lang="en-IN" sz="24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21540000">
                <a:off x="5637388" y="5383346"/>
                <a:ext cx="1845348" cy="45015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>
                    <a:latin typeface="Calibri" pitchFamily="34" charset="0"/>
                    <a:cs typeface="Calibri" pitchFamily="34" charset="0"/>
                  </a:rPr>
                  <a:t>Conversions</a:t>
                </a:r>
                <a:endParaRPr lang="en-IN" sz="1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0481411" y="2006268"/>
              <a:ext cx="1545520" cy="870856"/>
            </a:xfrm>
            <a:prstGeom prst="rect">
              <a:avLst/>
            </a:prstGeom>
            <a:noFill/>
            <a:effectLst>
              <a:softEdge rad="635000"/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00" dirty="0">
                  <a:latin typeface="Calibri" pitchFamily="34" charset="0"/>
                  <a:cs typeface="Calibri" pitchFamily="34" charset="0"/>
                </a:rPr>
                <a:t>Impressions, Reach, views, page likes, followers  </a:t>
              </a:r>
              <a:endParaRPr lang="en-IN" sz="1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37793" y="3088230"/>
              <a:ext cx="2578100" cy="681540"/>
            </a:xfrm>
            <a:prstGeom prst="rect">
              <a:avLst/>
            </a:prstGeom>
            <a:noFill/>
            <a:effectLst>
              <a:softEdge rad="635000"/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00" dirty="0">
                  <a:latin typeface="Calibri" pitchFamily="34" charset="0"/>
                  <a:cs typeface="Calibri" pitchFamily="34" charset="0"/>
                </a:rPr>
                <a:t>Likes, Comments, Shares, Favorites, </a:t>
              </a:r>
              <a:r>
                <a:rPr lang="en-US" sz="1000" dirty="0" err="1">
                  <a:latin typeface="Calibri" pitchFamily="34" charset="0"/>
                  <a:cs typeface="Calibri" pitchFamily="34" charset="0"/>
                </a:rPr>
                <a:t>Retweets</a:t>
              </a:r>
              <a:r>
                <a:rPr lang="en-US" sz="1000" dirty="0">
                  <a:latin typeface="Calibri" pitchFamily="34" charset="0"/>
                  <a:cs typeface="Calibri" pitchFamily="34" charset="0"/>
                </a:rPr>
                <a:t>, Replies, Reviews, Followers</a:t>
              </a:r>
              <a:endParaRPr lang="en-IN" sz="1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04379" y="4402572"/>
              <a:ext cx="3111500" cy="870856"/>
            </a:xfrm>
            <a:prstGeom prst="rect">
              <a:avLst/>
            </a:prstGeom>
            <a:noFill/>
            <a:effectLst>
              <a:softEdge rad="635000"/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00" dirty="0">
                  <a:latin typeface="Calibri" pitchFamily="34" charset="0"/>
                  <a:cs typeface="Calibri" pitchFamily="34" charset="0"/>
                </a:rPr>
                <a:t>Website traffic through social &amp; SEO, Number of forms submitted through social media, App, Websites, App downloads, Referrals</a:t>
              </a:r>
              <a:endParaRPr lang="en-IN" sz="1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70979" y="5863312"/>
              <a:ext cx="3644900" cy="492223"/>
            </a:xfrm>
            <a:prstGeom prst="rect">
              <a:avLst/>
            </a:prstGeom>
            <a:noFill/>
            <a:effectLst>
              <a:softEdge rad="635000"/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00" dirty="0">
                  <a:latin typeface="Calibri" pitchFamily="34" charset="0"/>
                  <a:cs typeface="Calibri" pitchFamily="34" charset="0"/>
                </a:rPr>
                <a:t>Number of leads generated through social media, app, website, emails etc.</a:t>
              </a:r>
              <a:endParaRPr lang="en-IN" sz="1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3241" y="2047213"/>
              <a:ext cx="2057885" cy="681540"/>
            </a:xfrm>
            <a:prstGeom prst="rect">
              <a:avLst/>
            </a:prstGeom>
            <a:noFill/>
            <a:effectLst>
              <a:softEdge rad="635000"/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00" dirty="0">
                  <a:latin typeface="Calibri" pitchFamily="34" charset="0"/>
                  <a:cs typeface="Calibri" pitchFamily="34" charset="0"/>
                </a:rPr>
                <a:t>Impressions, Reach, views, page likes, followers</a:t>
              </a:r>
              <a:endParaRPr lang="en-IN" sz="1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1030" y="3508550"/>
              <a:ext cx="2933700" cy="492223"/>
            </a:xfrm>
            <a:prstGeom prst="rect">
              <a:avLst/>
            </a:prstGeom>
            <a:noFill/>
            <a:effectLst>
              <a:softEdge rad="635000"/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00" dirty="0">
                  <a:latin typeface="Calibri" pitchFamily="34" charset="0"/>
                  <a:cs typeface="Calibri" pitchFamily="34" charset="0"/>
                </a:rPr>
                <a:t>Clicks, Mouse roll </a:t>
              </a:r>
              <a:r>
                <a:rPr lang="en-US" sz="1000" dirty="0" err="1">
                  <a:latin typeface="Calibri" pitchFamily="34" charset="0"/>
                  <a:cs typeface="Calibri" pitchFamily="34" charset="0"/>
                </a:rPr>
                <a:t>overs</a:t>
              </a:r>
              <a:r>
                <a:rPr lang="en-US" sz="1000" dirty="0">
                  <a:latin typeface="Calibri" pitchFamily="34" charset="0"/>
                  <a:cs typeface="Calibri" pitchFamily="34" charset="0"/>
                </a:rPr>
                <a:t>, comments, Image clicks</a:t>
              </a:r>
              <a:endParaRPr lang="en-IN" sz="1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241" y="4663162"/>
              <a:ext cx="3244851" cy="492223"/>
            </a:xfrm>
            <a:prstGeom prst="rect">
              <a:avLst/>
            </a:prstGeom>
            <a:noFill/>
            <a:effectLst>
              <a:softEdge rad="635000"/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00" dirty="0">
                  <a:latin typeface="Calibri" pitchFamily="34" charset="0"/>
                  <a:cs typeface="Calibri" pitchFamily="34" charset="0"/>
                </a:rPr>
                <a:t>Number of forms  submitted through paid ads, CTRs, CPC, bounce rate, CPA</a:t>
              </a:r>
              <a:endParaRPr lang="en-IN" sz="1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3229" y="5853132"/>
              <a:ext cx="3733800" cy="492223"/>
            </a:xfrm>
            <a:prstGeom prst="rect">
              <a:avLst/>
            </a:prstGeom>
            <a:noFill/>
            <a:effectLst>
              <a:softEdge rad="635000"/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00" dirty="0">
                  <a:latin typeface="Calibri" pitchFamily="34" charset="0"/>
                  <a:cs typeface="Calibri" pitchFamily="34" charset="0"/>
                </a:rPr>
                <a:t>Number of leads generated through Paid media, app, website, emails etc.</a:t>
              </a:r>
              <a:endParaRPr lang="en-IN" sz="1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Pentagon 4"/>
            <p:cNvSpPr/>
            <p:nvPr/>
          </p:nvSpPr>
          <p:spPr>
            <a:xfrm>
              <a:off x="381029" y="1655801"/>
              <a:ext cx="2533650" cy="40641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cs typeface="Calibri" pitchFamily="34" charset="0"/>
                </a:rPr>
                <a:t>Paid</a:t>
              </a:r>
              <a:endParaRPr lang="en-IN" sz="1100" dirty="0">
                <a:cs typeface="Calibri" pitchFamily="34" charset="0"/>
              </a:endParaRPr>
            </a:p>
          </p:txBody>
        </p:sp>
        <p:sp>
          <p:nvSpPr>
            <p:cNvPr id="16" name="Pentagon 4"/>
            <p:cNvSpPr/>
            <p:nvPr/>
          </p:nvSpPr>
          <p:spPr>
            <a:xfrm>
              <a:off x="9769955" y="1655802"/>
              <a:ext cx="2533650" cy="40641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cs typeface="Calibri" pitchFamily="34" charset="0"/>
                </a:rPr>
                <a:t>Organic</a:t>
              </a:r>
              <a:endParaRPr lang="en-IN" sz="1100" dirty="0">
                <a:cs typeface="Calibri" pitchFamily="34" charset="0"/>
              </a:endParaRPr>
            </a:p>
          </p:txBody>
        </p:sp>
        <p:grpSp>
          <p:nvGrpSpPr>
            <p:cNvPr id="17" name="Group 63"/>
            <p:cNvGrpSpPr>
              <a:grpSpLocks/>
            </p:cNvGrpSpPr>
            <p:nvPr/>
          </p:nvGrpSpPr>
          <p:grpSpPr bwMode="auto">
            <a:xfrm>
              <a:off x="2425730" y="2388367"/>
              <a:ext cx="3244850" cy="3823154"/>
              <a:chOff x="2255837" y="1866900"/>
              <a:chExt cx="3244850" cy="4181124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2565575" y="3112912"/>
                <a:ext cx="4181124" cy="1689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2255837" y="1866900"/>
                <a:ext cx="155575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>
                <a:off x="2878137" y="3378073"/>
                <a:ext cx="155575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H="1">
                <a:off x="3411537" y="4711461"/>
                <a:ext cx="155575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3944937" y="6044849"/>
                <a:ext cx="155575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64"/>
            <p:cNvGrpSpPr>
              <a:grpSpLocks/>
            </p:cNvGrpSpPr>
            <p:nvPr/>
          </p:nvGrpSpPr>
          <p:grpSpPr bwMode="auto">
            <a:xfrm flipH="1">
              <a:off x="7226329" y="2388367"/>
              <a:ext cx="3244851" cy="3823154"/>
              <a:chOff x="2255837" y="1866900"/>
              <a:chExt cx="3244851" cy="418112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2565576" y="3112912"/>
                <a:ext cx="4181124" cy="1689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>
                <a:off x="2255837" y="1866900"/>
                <a:ext cx="155575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>
                <a:off x="2878137" y="3378073"/>
                <a:ext cx="155575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3411537" y="4711461"/>
                <a:ext cx="155575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>
                <a:off x="3944937" y="6044849"/>
                <a:ext cx="155575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78813809ba6486e732cd-642fac701798512a2848affc62d0ffb0.r60.cf2.rackcdn.com/74EEAAE4-94E1-4571-84E6-2794CBC166BE.jpg"/>
          <p:cNvPicPr>
            <a:picLocks noChangeAspect="1" noChangeArrowheads="1"/>
          </p:cNvPicPr>
          <p:nvPr/>
        </p:nvPicPr>
        <p:blipFill>
          <a:blip r:embed="rId3"/>
          <a:srcRect t="11368" b="1190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grpSp>
        <p:nvGrpSpPr>
          <p:cNvPr id="53" name="Group 52"/>
          <p:cNvGrpSpPr/>
          <p:nvPr/>
        </p:nvGrpSpPr>
        <p:grpSpPr>
          <a:xfrm>
            <a:off x="1295400" y="3486151"/>
            <a:ext cx="6587490" cy="1524000"/>
            <a:chOff x="5526845" y="994056"/>
            <a:chExt cx="2855155" cy="2841579"/>
          </a:xfrm>
        </p:grpSpPr>
        <p:sp>
          <p:nvSpPr>
            <p:cNvPr id="51" name="Rectangle 50"/>
            <p:cNvSpPr/>
            <p:nvPr/>
          </p:nvSpPr>
          <p:spPr>
            <a:xfrm>
              <a:off x="5526845" y="994056"/>
              <a:ext cx="2855155" cy="28415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7" tIns="45683" rIns="91367" bIns="45683" rtlCol="0" anchor="ctr"/>
            <a:lstStyle/>
            <a:p>
              <a:pPr algn="ctr"/>
              <a:endParaRPr lang="en-IN" sz="105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589596" y="1243862"/>
              <a:ext cx="2729653" cy="237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7" tIns="45683" rIns="91367" bIns="45683"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Georgia" pitchFamily="18" charset="0"/>
                </a:rPr>
                <a:t>Contact Us :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Georgia" pitchFamily="18" charset="0"/>
                </a:rPr>
                <a:t>Siddharth</a:t>
              </a:r>
              <a:r>
                <a:rPr lang="en-US" sz="2400" b="1" dirty="0" smtClean="0">
                  <a:solidFill>
                    <a:schemeClr val="tx1"/>
                  </a:solidFill>
                  <a:latin typeface="Georgia" pitchFamily="18" charset="0"/>
                </a:rPr>
                <a:t> </a:t>
              </a:r>
              <a:r>
                <a:rPr lang="en-US" sz="2400" b="1" dirty="0" smtClean="0">
                  <a:solidFill>
                    <a:schemeClr val="tx1"/>
                  </a:solidFill>
                  <a:latin typeface="Georgia" pitchFamily="18" charset="0"/>
                </a:rPr>
                <a:t>Hegde</a:t>
              </a:r>
            </a:p>
            <a:p>
              <a:endParaRPr lang="en-US" sz="800" b="1" dirty="0" smtClean="0">
                <a:solidFill>
                  <a:schemeClr val="tx1"/>
                </a:solidFill>
                <a:latin typeface="Georgia" pitchFamily="18" charset="0"/>
              </a:endParaRPr>
            </a:p>
            <a:p>
              <a:pPr lvl="0"/>
              <a:r>
                <a:rPr lang="en-US" sz="1200" i="1" dirty="0" smtClean="0">
                  <a:solidFill>
                    <a:schemeClr val="tx1"/>
                  </a:solidFill>
                  <a:latin typeface="Georgia" pitchFamily="18" charset="0"/>
                  <a:cs typeface="Arial" pitchFamily="34" charset="0"/>
                  <a:hlinkClick r:id="rId4"/>
                </a:rPr>
                <a:t>siddharth.hegde@ethinos.com</a:t>
              </a:r>
              <a:r>
                <a:rPr lang="en-US" sz="1200" i="1" dirty="0" smtClean="0">
                  <a:solidFill>
                    <a:schemeClr val="tx1"/>
                  </a:solidFill>
                  <a:latin typeface="Georgia" pitchFamily="18" charset="0"/>
                  <a:cs typeface="Arial" pitchFamily="34" charset="0"/>
                </a:rPr>
                <a:t>     +91 </a:t>
              </a:r>
              <a:r>
                <a:rPr lang="en-US" sz="1200" i="1" dirty="0" smtClean="0">
                  <a:solidFill>
                    <a:schemeClr val="tx1"/>
                  </a:solidFill>
                  <a:latin typeface="Georgia" pitchFamily="18" charset="0"/>
                  <a:cs typeface="Arial" pitchFamily="34" charset="0"/>
                </a:rPr>
                <a:t>98202 17252</a:t>
              </a:r>
              <a:endParaRPr lang="en-IN" sz="1200" i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endParaRPr>
            </a:p>
            <a:p>
              <a:pPr lvl="0"/>
              <a:endParaRPr lang="en-US" sz="1050" i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endParaRPr>
            </a:p>
            <a:p>
              <a:endParaRPr lang="en-IN" sz="800" b="1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77000" y="3625989"/>
            <a:ext cx="1295400" cy="1272791"/>
            <a:chOff x="5957674" y="3001587"/>
            <a:chExt cx="1998608" cy="1989105"/>
          </a:xfrm>
        </p:grpSpPr>
        <p:sp>
          <p:nvSpPr>
            <p:cNvPr id="46" name="Oval 45"/>
            <p:cNvSpPr/>
            <p:nvPr/>
          </p:nvSpPr>
          <p:spPr>
            <a:xfrm>
              <a:off x="5957674" y="3001587"/>
              <a:ext cx="1998608" cy="198910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7" tIns="45683" rIns="91367" bIns="45683" rtlCol="0" anchor="ctr"/>
            <a:lstStyle/>
            <a:p>
              <a:pPr algn="ctr"/>
              <a:endParaRPr lang="en-IN" sz="105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6100431" y="3136555"/>
              <a:ext cx="1713093" cy="17049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7" tIns="45683" rIns="91367" bIns="45683" rtlCol="0" anchor="ctr"/>
            <a:lstStyle/>
            <a:p>
              <a:pPr algn="ctr"/>
              <a:endParaRPr lang="en-IN" sz="1600" b="1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pic>
          <p:nvPicPr>
            <p:cNvPr id="48" name="Picture 2" descr="http://www.indiaprwire.com/downloads/photo/201302/34967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476999" y="3565647"/>
              <a:ext cx="925380" cy="83752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Our Services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2401" y="1041449"/>
            <a:ext cx="8763000" cy="3892502"/>
            <a:chOff x="157139" y="1041448"/>
            <a:chExt cx="12234456" cy="5983379"/>
          </a:xfrm>
        </p:grpSpPr>
        <p:sp>
          <p:nvSpPr>
            <p:cNvPr id="20" name="Pentagon 19"/>
            <p:cNvSpPr/>
            <p:nvPr/>
          </p:nvSpPr>
          <p:spPr>
            <a:xfrm flipH="1">
              <a:off x="2103223" y="1710173"/>
              <a:ext cx="4072479" cy="993511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IN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Strategy and Media Planning</a:t>
              </a:r>
              <a:endParaRPr lang="en-IN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Pentagon 20"/>
            <p:cNvSpPr/>
            <p:nvPr/>
          </p:nvSpPr>
          <p:spPr>
            <a:xfrm flipH="1">
              <a:off x="2031772" y="3836452"/>
              <a:ext cx="4072479" cy="567721"/>
            </a:xfrm>
            <a:prstGeom prst="homePlat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IN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Social Media</a:t>
              </a:r>
              <a:endParaRPr lang="en-IN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Pentagon 21"/>
            <p:cNvSpPr/>
            <p:nvPr/>
          </p:nvSpPr>
          <p:spPr>
            <a:xfrm flipH="1">
              <a:off x="2103223" y="5894743"/>
              <a:ext cx="4072479" cy="567721"/>
            </a:xfrm>
            <a:prstGeom prst="homePlat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IN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Branding and design</a:t>
              </a:r>
              <a:endParaRPr lang="en-IN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Pentagon 22"/>
            <p:cNvSpPr/>
            <p:nvPr/>
          </p:nvSpPr>
          <p:spPr>
            <a:xfrm flipH="1">
              <a:off x="8319116" y="1710173"/>
              <a:ext cx="4072479" cy="567721"/>
            </a:xfrm>
            <a:prstGeom prst="homePlate">
              <a:avLst/>
            </a:prstGeom>
            <a:solidFill>
              <a:srgbClr val="F2B21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IN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Search and ORM</a:t>
              </a:r>
              <a:endParaRPr lang="en-IN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Pentagon 23"/>
            <p:cNvSpPr/>
            <p:nvPr/>
          </p:nvSpPr>
          <p:spPr>
            <a:xfrm flipH="1">
              <a:off x="8247670" y="3836452"/>
              <a:ext cx="4072479" cy="993511"/>
            </a:xfrm>
            <a:prstGeom prst="homePlat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IN" b="1" dirty="0" smtClean="0">
                  <a:latin typeface="Calibri" pitchFamily="34" charset="0"/>
                  <a:cs typeface="Calibri" pitchFamily="34" charset="0"/>
                </a:rPr>
                <a:t>Mobile and emerging media</a:t>
              </a:r>
              <a:endParaRPr lang="en-IN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Pentagon 24"/>
            <p:cNvSpPr/>
            <p:nvPr/>
          </p:nvSpPr>
          <p:spPr>
            <a:xfrm flipH="1">
              <a:off x="8319116" y="5894743"/>
              <a:ext cx="4072479" cy="567721"/>
            </a:xfrm>
            <a:prstGeom prst="homePlate">
              <a:avLst/>
            </a:prstGeom>
            <a:solidFill>
              <a:srgbClr val="61CCE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IN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Content  services</a:t>
              </a:r>
              <a:endParaRPr lang="en-IN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6" name="Group 37"/>
            <p:cNvGrpSpPr/>
            <p:nvPr/>
          </p:nvGrpSpPr>
          <p:grpSpPr>
            <a:xfrm>
              <a:off x="157139" y="1041448"/>
              <a:ext cx="1800227" cy="1798810"/>
              <a:chOff x="160231" y="1001387"/>
              <a:chExt cx="1800000" cy="180000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60231" y="1001387"/>
                <a:ext cx="1800000" cy="1800000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IN" sz="1400" dirty="0">
                  <a:latin typeface="Cambria" pitchFamily="18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50231" y="1091387"/>
                <a:ext cx="1620000" cy="162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IN" sz="1400" dirty="0">
                  <a:latin typeface="Cambria" pitchFamily="18" charset="0"/>
                </a:endParaRPr>
              </a:p>
            </p:txBody>
          </p:sp>
          <p:pic>
            <p:nvPicPr>
              <p:cNvPr id="59" name="Picture 3" descr="https://cdn1.iconfinder.com/data/icons/brain-games/1042/Brain-Games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40231" y="1181387"/>
                <a:ext cx="1440000" cy="1440000"/>
              </a:xfrm>
              <a:prstGeom prst="rect">
                <a:avLst/>
              </a:prstGeom>
              <a:noFill/>
            </p:spPr>
          </p:pic>
        </p:grpSp>
        <p:grpSp>
          <p:nvGrpSpPr>
            <p:cNvPr id="27" name="Group 38"/>
            <p:cNvGrpSpPr/>
            <p:nvPr/>
          </p:nvGrpSpPr>
          <p:grpSpPr>
            <a:xfrm>
              <a:off x="157139" y="3167726"/>
              <a:ext cx="1800227" cy="1798810"/>
              <a:chOff x="85685" y="3093352"/>
              <a:chExt cx="1800000" cy="180000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85685" y="3093352"/>
                <a:ext cx="1800000" cy="180000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IN" sz="14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75685" y="3183352"/>
                <a:ext cx="1620000" cy="1620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IN" sz="1400" dirty="0"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7" descr="http://www.virtuosimedia.com/includes/Files/Uploaded/Images/Featured/social-media-icons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65685" y="3273352"/>
                <a:ext cx="1440000" cy="1440000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Group 44"/>
            <p:cNvGrpSpPr/>
            <p:nvPr/>
          </p:nvGrpSpPr>
          <p:grpSpPr>
            <a:xfrm>
              <a:off x="157139" y="5226017"/>
              <a:ext cx="1800227" cy="1798810"/>
              <a:chOff x="160231" y="5188724"/>
              <a:chExt cx="1800000" cy="18000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60231" y="5188724"/>
                <a:ext cx="1800000" cy="1800000"/>
              </a:xfrm>
              <a:prstGeom prst="ellipse">
                <a:avLst/>
              </a:prstGeom>
              <a:solidFill>
                <a:srgbClr val="61CCE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IN" sz="14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50231" y="5278724"/>
                <a:ext cx="1620000" cy="162000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IN" sz="1400" dirty="0"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53" name="Picture 9" descr="http://img2.wikia.nocookie.net/__cb20110827084146/logopedia/images/9/90/Flock_icon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34176" y="5548724"/>
                <a:ext cx="1252110" cy="1080000"/>
              </a:xfrm>
              <a:prstGeom prst="rect">
                <a:avLst/>
              </a:prstGeom>
              <a:noFill/>
            </p:spPr>
          </p:pic>
        </p:grpSp>
        <p:grpSp>
          <p:nvGrpSpPr>
            <p:cNvPr id="29" name="Group 41"/>
            <p:cNvGrpSpPr/>
            <p:nvPr/>
          </p:nvGrpSpPr>
          <p:grpSpPr>
            <a:xfrm>
              <a:off x="6400171" y="1041448"/>
              <a:ext cx="1800227" cy="1798810"/>
              <a:chOff x="6355072" y="1001387"/>
              <a:chExt cx="1800000" cy="18000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6355072" y="1001387"/>
                <a:ext cx="1800000" cy="180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IN" sz="1400" dirty="0">
                  <a:latin typeface="Cambria" pitchFamily="18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445072" y="1091387"/>
                <a:ext cx="1620000" cy="1620000"/>
              </a:xfrm>
              <a:prstGeom prst="ellipse">
                <a:avLst/>
              </a:prstGeom>
              <a:solidFill>
                <a:srgbClr val="F2B21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IN" sz="1400" dirty="0">
                  <a:latin typeface="Cambria" pitchFamily="18" charset="0"/>
                </a:endParaRPr>
              </a:p>
            </p:txBody>
          </p:sp>
          <p:pic>
            <p:nvPicPr>
              <p:cNvPr id="50" name="Picture 11" descr="https://cdn1.iconfinder.com/data/icons/free-large-business-icons/512/Zoom.pn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 rot="19846233">
                <a:off x="6555501" y="1242128"/>
                <a:ext cx="1260000" cy="1260000"/>
              </a:xfrm>
              <a:prstGeom prst="rect">
                <a:avLst/>
              </a:prstGeom>
              <a:noFill/>
            </p:spPr>
          </p:pic>
        </p:grpSp>
        <p:grpSp>
          <p:nvGrpSpPr>
            <p:cNvPr id="30" name="Group 42"/>
            <p:cNvGrpSpPr/>
            <p:nvPr/>
          </p:nvGrpSpPr>
          <p:grpSpPr>
            <a:xfrm>
              <a:off x="6400171" y="3167726"/>
              <a:ext cx="1800227" cy="1798810"/>
              <a:chOff x="6303898" y="3164790"/>
              <a:chExt cx="1800000" cy="18000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6303898" y="3164790"/>
                <a:ext cx="1800000" cy="180000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IN" sz="14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393898" y="3254790"/>
                <a:ext cx="1620000" cy="1620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IN" sz="14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47" name="Picture 13" descr="http://www.iconsdb.com/icons/preview/yellow/mobile-marketing-2-xxl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prstClr val="black"/>
                  <a:schemeClr val="tx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6483898" y="3344790"/>
                <a:ext cx="1440000" cy="1440000"/>
              </a:xfrm>
              <a:prstGeom prst="rect">
                <a:avLst/>
              </a:prstGeom>
              <a:noFill/>
            </p:spPr>
          </p:pic>
        </p:grpSp>
        <p:grpSp>
          <p:nvGrpSpPr>
            <p:cNvPr id="31" name="Group 43"/>
            <p:cNvGrpSpPr/>
            <p:nvPr/>
          </p:nvGrpSpPr>
          <p:grpSpPr>
            <a:xfrm>
              <a:off x="6400171" y="5226017"/>
              <a:ext cx="1800227" cy="1798810"/>
              <a:chOff x="6426511" y="5212394"/>
              <a:chExt cx="1800000" cy="18000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6426511" y="5212394"/>
                <a:ext cx="1800000" cy="180000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IN" sz="14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516511" y="5302394"/>
                <a:ext cx="1620000" cy="1620000"/>
              </a:xfrm>
              <a:prstGeom prst="ellipse">
                <a:avLst/>
              </a:prstGeom>
              <a:solidFill>
                <a:srgbClr val="61CCE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en-IN" sz="1400" dirty="0"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44" name="Picture 15" descr="http://www.wikiprogress.org/images//Icon_WriteArticles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prstClr val="black"/>
                  <a:srgbClr val="00B0F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6606511" y="5392394"/>
                <a:ext cx="1440000" cy="144000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ancakesandwhiskey.com/wp-content/uploads/2015/09/best-whiskey-gifts-for-men-1414889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76886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APPROACH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Objectives</a:t>
            </a:r>
          </a:p>
        </p:txBody>
      </p:sp>
      <p:pic>
        <p:nvPicPr>
          <p:cNvPr id="22530" name="Picture 2" descr="https://d30y9cdsu7xlg0.cloudfront.net/png/321037-200.png"/>
          <p:cNvPicPr>
            <a:picLocks noChangeAspect="1" noChangeArrowheads="1"/>
          </p:cNvPicPr>
          <p:nvPr/>
        </p:nvPicPr>
        <p:blipFill>
          <a:blip r:embed="rId2">
            <a:lum bright="100000" contrast="10000"/>
          </a:blip>
          <a:srcRect/>
          <a:stretch>
            <a:fillRect/>
          </a:stretch>
        </p:blipFill>
        <p:spPr bwMode="auto">
          <a:xfrm>
            <a:off x="228600" y="1504950"/>
            <a:ext cx="2743200" cy="2743200"/>
          </a:xfrm>
          <a:prstGeom prst="rect">
            <a:avLst/>
          </a:prstGeom>
          <a:noFill/>
        </p:spPr>
      </p:pic>
      <p:pic>
        <p:nvPicPr>
          <p:cNvPr id="35" name="Picture 2" descr="https://d30y9cdsu7xlg0.cloudfront.net/png/321037-200.png"/>
          <p:cNvPicPr>
            <a:picLocks noChangeAspect="1" noChangeArrowheads="1"/>
          </p:cNvPicPr>
          <p:nvPr/>
        </p:nvPicPr>
        <p:blipFill>
          <a:blip r:embed="rId2">
            <a:lum bright="100000" contrast="10000"/>
          </a:blip>
          <a:srcRect/>
          <a:stretch>
            <a:fillRect/>
          </a:stretch>
        </p:blipFill>
        <p:spPr bwMode="auto">
          <a:xfrm>
            <a:off x="3276600" y="1504950"/>
            <a:ext cx="2743200" cy="2743200"/>
          </a:xfrm>
          <a:prstGeom prst="rect">
            <a:avLst/>
          </a:prstGeom>
          <a:noFill/>
        </p:spPr>
      </p:pic>
      <p:pic>
        <p:nvPicPr>
          <p:cNvPr id="36" name="Picture 2" descr="https://d30y9cdsu7xlg0.cloudfront.net/png/321037-200.png"/>
          <p:cNvPicPr>
            <a:picLocks noChangeAspect="1" noChangeArrowheads="1"/>
          </p:cNvPicPr>
          <p:nvPr/>
        </p:nvPicPr>
        <p:blipFill>
          <a:blip r:embed="rId2">
            <a:lum bright="100000" contrast="10000"/>
          </a:blip>
          <a:srcRect/>
          <a:stretch>
            <a:fillRect/>
          </a:stretch>
        </p:blipFill>
        <p:spPr bwMode="auto">
          <a:xfrm>
            <a:off x="6324600" y="1504950"/>
            <a:ext cx="2743200" cy="2743200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838200" y="1711226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B1F41"/>
                </a:solidFill>
                <a:latin typeface="Arial" pitchFamily="34" charset="0"/>
                <a:cs typeface="Arial" pitchFamily="34" charset="0"/>
              </a:rPr>
              <a:t>Create awareness about the brand amongst our target audience </a:t>
            </a:r>
            <a:endParaRPr lang="en-IN" dirty="0">
              <a:solidFill>
                <a:srgbClr val="6B1F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0" y="1704022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rgbClr val="6B1F41"/>
                </a:solidFill>
                <a:latin typeface="Arial" pitchFamily="34" charset="0"/>
                <a:cs typeface="Arial" pitchFamily="34" charset="0"/>
              </a:rPr>
              <a:t>Build an effective social media communication for our brand </a:t>
            </a:r>
            <a:endParaRPr lang="en-IN" dirty="0">
              <a:solidFill>
                <a:srgbClr val="6B1F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58000" y="1635026"/>
            <a:ext cx="175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B1F41"/>
                </a:solidFill>
                <a:latin typeface="Arial" pitchFamily="34" charset="0"/>
                <a:cs typeface="Arial" pitchFamily="34" charset="0"/>
              </a:rPr>
              <a:t>Increasing the customer base &amp; communicating to a larger group of audience on digital space</a:t>
            </a:r>
            <a:endParaRPr lang="en-IN" dirty="0">
              <a:solidFill>
                <a:srgbClr val="6B1F4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Ethinos</a:t>
            </a:r>
            <a:r>
              <a:rPr lang="en-US" b="1" dirty="0" smtClean="0">
                <a:solidFill>
                  <a:schemeClr val="bg1"/>
                </a:solidFill>
              </a:rPr>
              <a:t> Adapt Model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228600" y="971550"/>
          <a:ext cx="8763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2662</Words>
  <Application>Microsoft Office PowerPoint</Application>
  <PresentationFormat>On-screen Show (16:9)</PresentationFormat>
  <Paragraphs>501</Paragraphs>
  <Slides>52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Slide 2</vt:lpstr>
      <vt:lpstr>Slide 3</vt:lpstr>
      <vt:lpstr>An Award Winning Agency</vt:lpstr>
      <vt:lpstr>Why Ethinos?</vt:lpstr>
      <vt:lpstr>Our Services</vt:lpstr>
      <vt:lpstr>Slide 7</vt:lpstr>
      <vt:lpstr>Objectives</vt:lpstr>
      <vt:lpstr>Ethinos Adapt Model</vt:lpstr>
      <vt:lpstr>Target Audience Persona</vt:lpstr>
      <vt:lpstr>Platforms (Scope of Activities)</vt:lpstr>
      <vt:lpstr>Slide 12</vt:lpstr>
      <vt:lpstr>Blenders Pride Social Media</vt:lpstr>
      <vt:lpstr>Antiquity Blue’s Social Media</vt:lpstr>
      <vt:lpstr>Slide 15</vt:lpstr>
      <vt:lpstr>Social Media Game Plan</vt:lpstr>
      <vt:lpstr>Social Media Platforms</vt:lpstr>
      <vt:lpstr>Social Platforms</vt:lpstr>
      <vt:lpstr>Sample Content Calendar For Repeat</vt:lpstr>
      <vt:lpstr>Content Posting Plan</vt:lpstr>
      <vt:lpstr>Slide 21</vt:lpstr>
      <vt:lpstr>Content Marketing Model</vt:lpstr>
      <vt:lpstr>Why Infographics?</vt:lpstr>
      <vt:lpstr>Sample Infographics</vt:lpstr>
      <vt:lpstr>Weekly Repeat Newsletter</vt:lpstr>
      <vt:lpstr>Why Videos?</vt:lpstr>
      <vt:lpstr>Videos</vt:lpstr>
      <vt:lpstr>Slide 28</vt:lpstr>
      <vt:lpstr>#DrinkDontDrive – Phase 1</vt:lpstr>
      <vt:lpstr>#DrinkDontDrive – Phase 2</vt:lpstr>
      <vt:lpstr>Socialize, Drink, Play Pokemon, Repeat</vt:lpstr>
      <vt:lpstr>100 Good things that call for a Repeat </vt:lpstr>
      <vt:lpstr>The Repeat Button</vt:lpstr>
      <vt:lpstr>The Repeat Playlist </vt:lpstr>
      <vt:lpstr>Influencer Outreach</vt:lpstr>
      <vt:lpstr>Slide 36</vt:lpstr>
      <vt:lpstr>SEO Integrated Approach</vt:lpstr>
      <vt:lpstr>SEO Process</vt:lpstr>
      <vt:lpstr>Slide 39</vt:lpstr>
      <vt:lpstr>SEM Campaign – The Process</vt:lpstr>
      <vt:lpstr>Campaign Approach</vt:lpstr>
      <vt:lpstr>SEM Ads Game Plan</vt:lpstr>
      <vt:lpstr>Sample Facebook &amp; Instagram targeting</vt:lpstr>
      <vt:lpstr>Slide 44</vt:lpstr>
      <vt:lpstr>Platforms to be looked at for ORM</vt:lpstr>
      <vt:lpstr>ORM : Process for responding to negative reviews</vt:lpstr>
      <vt:lpstr>ORM Monitoring Baskets</vt:lpstr>
      <vt:lpstr>ORM Monitoring Baskets</vt:lpstr>
      <vt:lpstr>Escalation Procedure</vt:lpstr>
      <vt:lpstr>Slide 50</vt:lpstr>
      <vt:lpstr>Metrics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EDM</dc:creator>
  <cp:lastModifiedBy>EDM</cp:lastModifiedBy>
  <cp:revision>7</cp:revision>
  <dcterms:created xsi:type="dcterms:W3CDTF">2016-07-12T19:33:18Z</dcterms:created>
  <dcterms:modified xsi:type="dcterms:W3CDTF">2016-07-14T13:59:49Z</dcterms:modified>
</cp:coreProperties>
</file>