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75" r:id="rId3"/>
    <p:sldId id="279" r:id="rId4"/>
    <p:sldId id="269" r:id="rId5"/>
    <p:sldId id="283" r:id="rId6"/>
    <p:sldId id="277" r:id="rId7"/>
    <p:sldId id="280" r:id="rId8"/>
    <p:sldId id="281" r:id="rId9"/>
    <p:sldId id="284" r:id="rId10"/>
    <p:sldId id="285" r:id="rId11"/>
    <p:sldId id="286" r:id="rId12"/>
    <p:sldId id="278" r:id="rId13"/>
    <p:sldId id="267" r:id="rId14"/>
    <p:sldId id="351" r:id="rId15"/>
    <p:sldId id="276" r:id="rId16"/>
    <p:sldId id="282" r:id="rId17"/>
    <p:sldId id="350" r:id="rId18"/>
    <p:sldId id="289" r:id="rId19"/>
    <p:sldId id="290" r:id="rId20"/>
    <p:sldId id="270" r:id="rId21"/>
    <p:sldId id="313" r:id="rId22"/>
    <p:sldId id="357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291" r:id="rId31"/>
    <p:sldId id="356" r:id="rId32"/>
    <p:sldId id="355" r:id="rId33"/>
    <p:sldId id="353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9" r:id="rId44"/>
    <p:sldId id="310" r:id="rId45"/>
    <p:sldId id="31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4" r:id="rId57"/>
    <p:sldId id="335" r:id="rId58"/>
    <p:sldId id="336" r:id="rId59"/>
    <p:sldId id="337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4" r:id="rId72"/>
    <p:sldId id="273" r:id="rId7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5FC79"/>
    <a:srgbClr val="009CDE"/>
    <a:srgbClr val="8C8C8C"/>
    <a:srgbClr val="ACACAC"/>
    <a:srgbClr val="575757"/>
    <a:srgbClr val="D6D6D6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86404" autoAdjust="0"/>
  </p:normalViewPr>
  <p:slideViewPr>
    <p:cSldViewPr snapToGrid="0">
      <p:cViewPr>
        <p:scale>
          <a:sx n="130" d="100"/>
          <a:sy n="130" d="100"/>
        </p:scale>
        <p:origin x="1104" y="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Phase 1: Determining Solutions</c:v>
                </c:pt>
              </c:strCache>
            </c:strRef>
          </c:tx>
          <c:spPr>
            <a:solidFill>
              <a:srgbClr val="CD542D"/>
            </a:solidFill>
            <a:ln w="635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Customer references</c:v>
                </c:pt>
                <c:pt idx="1">
                  <c:v>Sales presentations</c:v>
                </c:pt>
                <c:pt idx="2">
                  <c:v>Contact from providers</c:v>
                </c:pt>
                <c:pt idx="3">
                  <c:v>Events</c:v>
                </c:pt>
                <c:pt idx="4">
                  <c:v>White papers</c:v>
                </c:pt>
                <c:pt idx="5">
                  <c:v>Work-related communities</c:v>
                </c:pt>
                <c:pt idx="6">
                  <c:v>Provider web sites</c:v>
                </c:pt>
                <c:pt idx="7">
                  <c:v>Brochures &amp; mktg literature</c:v>
                </c:pt>
                <c:pt idx="8">
                  <c:v>Social media</c:v>
                </c:pt>
                <c:pt idx="9">
                  <c:v>Press publications</c:v>
                </c:pt>
                <c:pt idx="10">
                  <c:v>Newsletters</c:v>
                </c:pt>
                <c:pt idx="11">
                  <c:v>Advertising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0.16</c:v>
                </c:pt>
                <c:pt idx="1">
                  <c:v>0.2</c:v>
                </c:pt>
                <c:pt idx="2">
                  <c:v>0.21</c:v>
                </c:pt>
                <c:pt idx="3">
                  <c:v>0.28</c:v>
                </c:pt>
                <c:pt idx="4">
                  <c:v>0.39</c:v>
                </c:pt>
                <c:pt idx="5">
                  <c:v>0.4</c:v>
                </c:pt>
                <c:pt idx="6">
                  <c:v>0.41</c:v>
                </c:pt>
                <c:pt idx="7">
                  <c:v>0.43</c:v>
                </c:pt>
                <c:pt idx="8">
                  <c:v>0.53</c:v>
                </c:pt>
                <c:pt idx="9">
                  <c:v>0.54</c:v>
                </c:pt>
                <c:pt idx="10">
                  <c:v>0.54</c:v>
                </c:pt>
                <c:pt idx="11">
                  <c:v>0.58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2: Identifying Providers</c:v>
                </c:pt>
              </c:strCache>
            </c:strRef>
          </c:tx>
          <c:spPr>
            <a:solidFill>
              <a:srgbClr val="DAAD5C"/>
            </a:solidFill>
            <a:ln w="635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Customer references</c:v>
                </c:pt>
                <c:pt idx="1">
                  <c:v>Sales presentations</c:v>
                </c:pt>
                <c:pt idx="2">
                  <c:v>Contact from providers</c:v>
                </c:pt>
                <c:pt idx="3">
                  <c:v>Events</c:v>
                </c:pt>
                <c:pt idx="4">
                  <c:v>White papers</c:v>
                </c:pt>
                <c:pt idx="5">
                  <c:v>Work-related communities</c:v>
                </c:pt>
                <c:pt idx="6">
                  <c:v>Provider web sites</c:v>
                </c:pt>
                <c:pt idx="7">
                  <c:v>Brochures &amp; mktg literature</c:v>
                </c:pt>
                <c:pt idx="8">
                  <c:v>Social media</c:v>
                </c:pt>
                <c:pt idx="9">
                  <c:v>Press publications</c:v>
                </c:pt>
                <c:pt idx="10">
                  <c:v>Newsletters</c:v>
                </c:pt>
                <c:pt idx="11">
                  <c:v>Advertising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0.3</c:v>
                </c:pt>
                <c:pt idx="1">
                  <c:v>0.42</c:v>
                </c:pt>
                <c:pt idx="2">
                  <c:v>0.42</c:v>
                </c:pt>
                <c:pt idx="3">
                  <c:v>0.42</c:v>
                </c:pt>
                <c:pt idx="4">
                  <c:v>0.4</c:v>
                </c:pt>
                <c:pt idx="5">
                  <c:v>0.41</c:v>
                </c:pt>
                <c:pt idx="6">
                  <c:v>0.46</c:v>
                </c:pt>
                <c:pt idx="7">
                  <c:v>0.43</c:v>
                </c:pt>
                <c:pt idx="8">
                  <c:v>0.35</c:v>
                </c:pt>
                <c:pt idx="9">
                  <c:v>0.35</c:v>
                </c:pt>
                <c:pt idx="10">
                  <c:v>0.36</c:v>
                </c:pt>
                <c:pt idx="11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3: Selecting Providers</c:v>
                </c:pt>
              </c:strCache>
            </c:strRef>
          </c:tx>
          <c:spPr>
            <a:solidFill>
              <a:srgbClr val="F07F08"/>
            </a:solidFill>
            <a:ln w="635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Customer references</c:v>
                </c:pt>
                <c:pt idx="1">
                  <c:v>Sales presentations</c:v>
                </c:pt>
                <c:pt idx="2">
                  <c:v>Contact from providers</c:v>
                </c:pt>
                <c:pt idx="3">
                  <c:v>Events</c:v>
                </c:pt>
                <c:pt idx="4">
                  <c:v>White papers</c:v>
                </c:pt>
                <c:pt idx="5">
                  <c:v>Work-related communities</c:v>
                </c:pt>
                <c:pt idx="6">
                  <c:v>Provider web sites</c:v>
                </c:pt>
                <c:pt idx="7">
                  <c:v>Brochures &amp; mktg literature</c:v>
                </c:pt>
                <c:pt idx="8">
                  <c:v>Social media</c:v>
                </c:pt>
                <c:pt idx="9">
                  <c:v>Press publications</c:v>
                </c:pt>
                <c:pt idx="10">
                  <c:v>Newsletters</c:v>
                </c:pt>
                <c:pt idx="11">
                  <c:v>Advertising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0.54</c:v>
                </c:pt>
                <c:pt idx="1">
                  <c:v>0.38</c:v>
                </c:pt>
                <c:pt idx="2">
                  <c:v>0.37</c:v>
                </c:pt>
                <c:pt idx="3">
                  <c:v>0.3</c:v>
                </c:pt>
                <c:pt idx="4">
                  <c:v>0.21</c:v>
                </c:pt>
                <c:pt idx="5">
                  <c:v>0.19</c:v>
                </c:pt>
                <c:pt idx="6">
                  <c:v>0.13</c:v>
                </c:pt>
                <c:pt idx="7">
                  <c:v>0.14</c:v>
                </c:pt>
                <c:pt idx="8">
                  <c:v>0.12</c:v>
                </c:pt>
                <c:pt idx="9">
                  <c:v>0.11</c:v>
                </c:pt>
                <c:pt idx="10">
                  <c:v>0.1</c:v>
                </c:pt>
                <c:pt idx="11">
                  <c:v>0.09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137986576"/>
        <c:axId val="2137993584"/>
      </c:barChart>
      <c:catAx>
        <c:axId val="213798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37993584"/>
        <c:crosses val="autoZero"/>
        <c:auto val="1"/>
        <c:lblAlgn val="ctr"/>
        <c:lblOffset val="100"/>
        <c:noMultiLvlLbl val="0"/>
      </c:catAx>
      <c:valAx>
        <c:axId val="21379935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13798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 i="0" baseline="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B78E0-F817-43C3-BEB6-9CCC4890E76F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6A2782B7-AC0E-4BE9-8E44-C829BF307391}">
      <dgm:prSet phldrT="[Text]" custT="1"/>
      <dgm:spPr/>
      <dgm:t>
        <a:bodyPr/>
        <a:lstStyle/>
        <a:p>
          <a:r>
            <a:rPr lang="en-IN" sz="2000" dirty="0" smtClean="0"/>
            <a:t>Become industry influencer</a:t>
          </a:r>
          <a:endParaRPr lang="en-IN" sz="2000" dirty="0"/>
        </a:p>
      </dgm:t>
    </dgm:pt>
    <dgm:pt modelId="{7C67DD6D-DF94-4B1B-A22C-BA6B5E1E58C4}" type="parTrans" cxnId="{BB4AF104-BBB3-42CB-85F7-04560E72D648}">
      <dgm:prSet/>
      <dgm:spPr/>
      <dgm:t>
        <a:bodyPr/>
        <a:lstStyle/>
        <a:p>
          <a:endParaRPr lang="en-IN"/>
        </a:p>
      </dgm:t>
    </dgm:pt>
    <dgm:pt modelId="{4C0F2CD3-AB69-48AB-893D-E7ECCEF34147}" type="sibTrans" cxnId="{BB4AF104-BBB3-42CB-85F7-04560E72D648}">
      <dgm:prSet/>
      <dgm:spPr/>
      <dgm:t>
        <a:bodyPr/>
        <a:lstStyle/>
        <a:p>
          <a:endParaRPr lang="en-IN"/>
        </a:p>
      </dgm:t>
    </dgm:pt>
    <dgm:pt modelId="{81EF820C-AEA0-4019-98FF-F6B0EE386869}">
      <dgm:prSet phldrT="[Text]" custT="1"/>
      <dgm:spPr/>
      <dgm:t>
        <a:bodyPr/>
        <a:lstStyle/>
        <a:p>
          <a:r>
            <a:rPr lang="en-IN" sz="2000" dirty="0" smtClean="0"/>
            <a:t>Sustain its </a:t>
          </a:r>
        </a:p>
        <a:p>
          <a:r>
            <a:rPr lang="en-IN" sz="2000" dirty="0" smtClean="0"/>
            <a:t>presence </a:t>
          </a:r>
          <a:endParaRPr lang="en-IN" sz="2000" dirty="0"/>
        </a:p>
      </dgm:t>
    </dgm:pt>
    <dgm:pt modelId="{98E5AB34-56AA-4202-9EDF-B9BB694D268A}" type="parTrans" cxnId="{DB2F2061-302F-4309-BC07-C32C9C272B91}">
      <dgm:prSet/>
      <dgm:spPr/>
      <dgm:t>
        <a:bodyPr/>
        <a:lstStyle/>
        <a:p>
          <a:endParaRPr lang="en-IN"/>
        </a:p>
      </dgm:t>
    </dgm:pt>
    <dgm:pt modelId="{C09452FF-DD3F-4B93-B7D9-8D58638347E4}" type="sibTrans" cxnId="{DB2F2061-302F-4309-BC07-C32C9C272B91}">
      <dgm:prSet/>
      <dgm:spPr/>
      <dgm:t>
        <a:bodyPr/>
        <a:lstStyle/>
        <a:p>
          <a:endParaRPr lang="en-IN"/>
        </a:p>
      </dgm:t>
    </dgm:pt>
    <dgm:pt modelId="{30A48441-5CDB-4D13-9DB7-C6B337B8C141}">
      <dgm:prSet phldrT="[Text]" custT="1"/>
      <dgm:spPr/>
      <dgm:t>
        <a:bodyPr/>
        <a:lstStyle/>
        <a:p>
          <a:r>
            <a:rPr lang="en-IN" sz="2000" dirty="0" smtClean="0"/>
            <a:t>Strengthen the brand</a:t>
          </a:r>
          <a:endParaRPr lang="en-IN" sz="2000" dirty="0"/>
        </a:p>
      </dgm:t>
    </dgm:pt>
    <dgm:pt modelId="{6D6A4FF5-B184-492B-AD7A-AE5C38D4A2C1}" type="parTrans" cxnId="{C68BA612-06B2-441D-916E-D384B2AAD6D3}">
      <dgm:prSet/>
      <dgm:spPr/>
      <dgm:t>
        <a:bodyPr/>
        <a:lstStyle/>
        <a:p>
          <a:endParaRPr lang="en-IN"/>
        </a:p>
      </dgm:t>
    </dgm:pt>
    <dgm:pt modelId="{C60995E3-0DB3-4642-BB85-D29684F081C3}" type="sibTrans" cxnId="{C68BA612-06B2-441D-916E-D384B2AAD6D3}">
      <dgm:prSet/>
      <dgm:spPr/>
      <dgm:t>
        <a:bodyPr/>
        <a:lstStyle/>
        <a:p>
          <a:endParaRPr lang="en-IN"/>
        </a:p>
      </dgm:t>
    </dgm:pt>
    <dgm:pt modelId="{877DEAF0-46C0-4636-9152-9DDF437A7891}" type="pres">
      <dgm:prSet presAssocID="{CF8B78E0-F817-43C3-BEB6-9CCC4890E76F}" presName="compositeShape" presStyleCnt="0">
        <dgm:presLayoutVars>
          <dgm:dir/>
          <dgm:resizeHandles/>
        </dgm:presLayoutVars>
      </dgm:prSet>
      <dgm:spPr/>
    </dgm:pt>
    <dgm:pt modelId="{12D13EA9-0626-405D-8E51-4F43A22F3FCC}" type="pres">
      <dgm:prSet presAssocID="{CF8B78E0-F817-43C3-BEB6-9CCC4890E76F}" presName="pyramid" presStyleLbl="node1" presStyleIdx="0" presStyleCnt="1"/>
      <dgm:spPr/>
    </dgm:pt>
    <dgm:pt modelId="{A47F8026-B827-499B-8036-689A1D2DAC9D}" type="pres">
      <dgm:prSet presAssocID="{CF8B78E0-F817-43C3-BEB6-9CCC4890E76F}" presName="theList" presStyleCnt="0"/>
      <dgm:spPr/>
    </dgm:pt>
    <dgm:pt modelId="{2CE58D04-2B25-40AC-AA1C-20F57B42B308}" type="pres">
      <dgm:prSet presAssocID="{6A2782B7-AC0E-4BE9-8E44-C829BF307391}" presName="aNode" presStyleLbl="fgAcc1" presStyleIdx="0" presStyleCnt="3" custScaleX="1219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7362D6-2CEF-409E-9203-BEAF5255ECDA}" type="pres">
      <dgm:prSet presAssocID="{6A2782B7-AC0E-4BE9-8E44-C829BF307391}" presName="aSpace" presStyleCnt="0"/>
      <dgm:spPr/>
    </dgm:pt>
    <dgm:pt modelId="{99D9C9ED-67FE-475F-B229-D6B81576B61A}" type="pres">
      <dgm:prSet presAssocID="{81EF820C-AEA0-4019-98FF-F6B0EE386869}" presName="aNode" presStyleLbl="fgAcc1" presStyleIdx="1" presStyleCnt="3" custScaleX="1216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F5CEDD-EA9C-4330-B3A7-85162FCD853A}" type="pres">
      <dgm:prSet presAssocID="{81EF820C-AEA0-4019-98FF-F6B0EE386869}" presName="aSpace" presStyleCnt="0"/>
      <dgm:spPr/>
    </dgm:pt>
    <dgm:pt modelId="{369B34C5-E308-42CA-85F3-BCECE1D7C58C}" type="pres">
      <dgm:prSet presAssocID="{30A48441-5CDB-4D13-9DB7-C6B337B8C141}" presName="aNode" presStyleLbl="fgAcc1" presStyleIdx="2" presStyleCnt="3" custScaleX="12432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9687BD-F0C7-4AE0-8F93-C9312124EE06}" type="pres">
      <dgm:prSet presAssocID="{30A48441-5CDB-4D13-9DB7-C6B337B8C141}" presName="aSpace" presStyleCnt="0"/>
      <dgm:spPr/>
    </dgm:pt>
  </dgm:ptLst>
  <dgm:cxnLst>
    <dgm:cxn modelId="{DF5EBB63-231E-4DAE-8F68-41CC7B0712FC}" type="presOf" srcId="{6A2782B7-AC0E-4BE9-8E44-C829BF307391}" destId="{2CE58D04-2B25-40AC-AA1C-20F57B42B308}" srcOrd="0" destOrd="0" presId="urn:microsoft.com/office/officeart/2005/8/layout/pyramid2"/>
    <dgm:cxn modelId="{D76DEB7C-BB6B-47C9-985B-98567B142BB3}" type="presOf" srcId="{CF8B78E0-F817-43C3-BEB6-9CCC4890E76F}" destId="{877DEAF0-46C0-4636-9152-9DDF437A7891}" srcOrd="0" destOrd="0" presId="urn:microsoft.com/office/officeart/2005/8/layout/pyramid2"/>
    <dgm:cxn modelId="{03D18844-D6E4-449E-8CFB-3846C8241639}" type="presOf" srcId="{30A48441-5CDB-4D13-9DB7-C6B337B8C141}" destId="{369B34C5-E308-42CA-85F3-BCECE1D7C58C}" srcOrd="0" destOrd="0" presId="urn:microsoft.com/office/officeart/2005/8/layout/pyramid2"/>
    <dgm:cxn modelId="{BB4AF104-BBB3-42CB-85F7-04560E72D648}" srcId="{CF8B78E0-F817-43C3-BEB6-9CCC4890E76F}" destId="{6A2782B7-AC0E-4BE9-8E44-C829BF307391}" srcOrd="0" destOrd="0" parTransId="{7C67DD6D-DF94-4B1B-A22C-BA6B5E1E58C4}" sibTransId="{4C0F2CD3-AB69-48AB-893D-E7ECCEF34147}"/>
    <dgm:cxn modelId="{C68BA612-06B2-441D-916E-D384B2AAD6D3}" srcId="{CF8B78E0-F817-43C3-BEB6-9CCC4890E76F}" destId="{30A48441-5CDB-4D13-9DB7-C6B337B8C141}" srcOrd="2" destOrd="0" parTransId="{6D6A4FF5-B184-492B-AD7A-AE5C38D4A2C1}" sibTransId="{C60995E3-0DB3-4642-BB85-D29684F081C3}"/>
    <dgm:cxn modelId="{DB2F2061-302F-4309-BC07-C32C9C272B91}" srcId="{CF8B78E0-F817-43C3-BEB6-9CCC4890E76F}" destId="{81EF820C-AEA0-4019-98FF-F6B0EE386869}" srcOrd="1" destOrd="0" parTransId="{98E5AB34-56AA-4202-9EDF-B9BB694D268A}" sibTransId="{C09452FF-DD3F-4B93-B7D9-8D58638347E4}"/>
    <dgm:cxn modelId="{B214AE35-49C5-4E54-A1F4-136E40BAEEB4}" type="presOf" srcId="{81EF820C-AEA0-4019-98FF-F6B0EE386869}" destId="{99D9C9ED-67FE-475F-B229-D6B81576B61A}" srcOrd="0" destOrd="0" presId="urn:microsoft.com/office/officeart/2005/8/layout/pyramid2"/>
    <dgm:cxn modelId="{45F5378A-582F-4A39-BAF4-9E342A0B6462}" type="presParOf" srcId="{877DEAF0-46C0-4636-9152-9DDF437A7891}" destId="{12D13EA9-0626-405D-8E51-4F43A22F3FCC}" srcOrd="0" destOrd="0" presId="urn:microsoft.com/office/officeart/2005/8/layout/pyramid2"/>
    <dgm:cxn modelId="{FD77E7E2-E6DE-4E56-B618-02B5A4FE1563}" type="presParOf" srcId="{877DEAF0-46C0-4636-9152-9DDF437A7891}" destId="{A47F8026-B827-499B-8036-689A1D2DAC9D}" srcOrd="1" destOrd="0" presId="urn:microsoft.com/office/officeart/2005/8/layout/pyramid2"/>
    <dgm:cxn modelId="{AA6A261E-45E4-4930-89C0-591CCD76D023}" type="presParOf" srcId="{A47F8026-B827-499B-8036-689A1D2DAC9D}" destId="{2CE58D04-2B25-40AC-AA1C-20F57B42B308}" srcOrd="0" destOrd="0" presId="urn:microsoft.com/office/officeart/2005/8/layout/pyramid2"/>
    <dgm:cxn modelId="{E52E96F0-FB91-48FB-A035-377EFEF13CC5}" type="presParOf" srcId="{A47F8026-B827-499B-8036-689A1D2DAC9D}" destId="{A87362D6-2CEF-409E-9203-BEAF5255ECDA}" srcOrd="1" destOrd="0" presId="urn:microsoft.com/office/officeart/2005/8/layout/pyramid2"/>
    <dgm:cxn modelId="{564E0EE4-5A5E-47D1-A4D7-437916FA7C03}" type="presParOf" srcId="{A47F8026-B827-499B-8036-689A1D2DAC9D}" destId="{99D9C9ED-67FE-475F-B229-D6B81576B61A}" srcOrd="2" destOrd="0" presId="urn:microsoft.com/office/officeart/2005/8/layout/pyramid2"/>
    <dgm:cxn modelId="{1732AD9A-6D61-44F5-A759-085C79D793C7}" type="presParOf" srcId="{A47F8026-B827-499B-8036-689A1D2DAC9D}" destId="{B2F5CEDD-EA9C-4330-B3A7-85162FCD853A}" srcOrd="3" destOrd="0" presId="urn:microsoft.com/office/officeart/2005/8/layout/pyramid2"/>
    <dgm:cxn modelId="{DFA43059-8813-4A67-AFD4-1CC65335D810}" type="presParOf" srcId="{A47F8026-B827-499B-8036-689A1D2DAC9D}" destId="{369B34C5-E308-42CA-85F3-BCECE1D7C58C}" srcOrd="4" destOrd="0" presId="urn:microsoft.com/office/officeart/2005/8/layout/pyramid2"/>
    <dgm:cxn modelId="{3182D87A-6978-4B42-92BA-943FFFCBF113}" type="presParOf" srcId="{A47F8026-B827-499B-8036-689A1D2DAC9D}" destId="{8B9687BD-F0C7-4AE0-8F93-C9312124EE0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D000E-9E87-4110-A58F-F15260AF2020}" type="doc">
      <dgm:prSet loTypeId="urn:microsoft.com/office/officeart/2011/layout/HexagonRadial#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08A2B561-89F8-4064-BB92-4600308C3B95}">
      <dgm:prSet phldrT="[Text]" custT="1"/>
      <dgm:spPr/>
      <dgm:t>
        <a:bodyPr/>
        <a:lstStyle/>
        <a:p>
          <a:r>
            <a:rPr lang="en-IN" sz="1100" dirty="0" smtClean="0"/>
            <a:t>Marketing</a:t>
          </a:r>
          <a:endParaRPr lang="en-IN" sz="1100" dirty="0"/>
        </a:p>
      </dgm:t>
    </dgm:pt>
    <dgm:pt modelId="{F23AEA16-1CD0-4B2D-AA56-9199A1A080AE}" type="parTrans" cxnId="{3461F181-B9A3-4C74-801D-2C5301E9A9EB}">
      <dgm:prSet/>
      <dgm:spPr/>
      <dgm:t>
        <a:bodyPr/>
        <a:lstStyle/>
        <a:p>
          <a:endParaRPr lang="en-IN" sz="1100"/>
        </a:p>
      </dgm:t>
    </dgm:pt>
    <dgm:pt modelId="{5861C6FA-818E-4CDA-B099-C6740AF55B27}" type="sibTrans" cxnId="{3461F181-B9A3-4C74-801D-2C5301E9A9EB}">
      <dgm:prSet/>
      <dgm:spPr/>
      <dgm:t>
        <a:bodyPr/>
        <a:lstStyle/>
        <a:p>
          <a:endParaRPr lang="en-IN" sz="1100"/>
        </a:p>
      </dgm:t>
    </dgm:pt>
    <dgm:pt modelId="{95657755-B260-451F-B7A5-ABE27DC4D420}">
      <dgm:prSet phldrT="[Text]" custT="1"/>
      <dgm:spPr/>
      <dgm:t>
        <a:bodyPr/>
        <a:lstStyle/>
        <a:p>
          <a:r>
            <a:rPr lang="en-IN" sz="1100" dirty="0" smtClean="0"/>
            <a:t>PR &amp; Corp Com</a:t>
          </a:r>
          <a:endParaRPr lang="en-IN" sz="1100" dirty="0"/>
        </a:p>
      </dgm:t>
    </dgm:pt>
    <dgm:pt modelId="{9613F579-94D1-4F71-B231-0076399EDE9C}" type="parTrans" cxnId="{35F721A3-431D-495D-923A-333451B8D6E9}">
      <dgm:prSet/>
      <dgm:spPr/>
      <dgm:t>
        <a:bodyPr/>
        <a:lstStyle/>
        <a:p>
          <a:endParaRPr lang="en-IN" sz="1100"/>
        </a:p>
      </dgm:t>
    </dgm:pt>
    <dgm:pt modelId="{A085F3E3-953C-4D41-AB19-8C8CC07C2FDB}" type="sibTrans" cxnId="{35F721A3-431D-495D-923A-333451B8D6E9}">
      <dgm:prSet/>
      <dgm:spPr/>
      <dgm:t>
        <a:bodyPr/>
        <a:lstStyle/>
        <a:p>
          <a:endParaRPr lang="en-IN" sz="1100"/>
        </a:p>
      </dgm:t>
    </dgm:pt>
    <dgm:pt modelId="{5E7BC42E-CB0B-499A-B8C2-32293B5B788A}">
      <dgm:prSet phldrT="[Text]" custT="1"/>
      <dgm:spPr/>
      <dgm:t>
        <a:bodyPr/>
        <a:lstStyle/>
        <a:p>
          <a:r>
            <a:rPr lang="en-IN" sz="1100" dirty="0" smtClean="0"/>
            <a:t>Events &amp; Merchandise</a:t>
          </a:r>
          <a:endParaRPr lang="en-IN" sz="1100" dirty="0"/>
        </a:p>
      </dgm:t>
    </dgm:pt>
    <dgm:pt modelId="{0547334C-7CB0-49A3-B64C-2AF8A0A496BF}" type="parTrans" cxnId="{48C9B56E-5EFD-408A-8FB0-BD5B164976E7}">
      <dgm:prSet/>
      <dgm:spPr/>
      <dgm:t>
        <a:bodyPr/>
        <a:lstStyle/>
        <a:p>
          <a:endParaRPr lang="en-IN" sz="1100"/>
        </a:p>
      </dgm:t>
    </dgm:pt>
    <dgm:pt modelId="{F5D1457B-3F69-4523-81E4-ECACD9F53528}" type="sibTrans" cxnId="{48C9B56E-5EFD-408A-8FB0-BD5B164976E7}">
      <dgm:prSet/>
      <dgm:spPr/>
      <dgm:t>
        <a:bodyPr/>
        <a:lstStyle/>
        <a:p>
          <a:endParaRPr lang="en-IN" sz="1100"/>
        </a:p>
      </dgm:t>
    </dgm:pt>
    <dgm:pt modelId="{937FD22B-21EA-4FD4-A3BF-EE5A033A3BAD}">
      <dgm:prSet phldrT="[Text]" custT="1"/>
      <dgm:spPr/>
      <dgm:t>
        <a:bodyPr/>
        <a:lstStyle/>
        <a:p>
          <a:r>
            <a:rPr lang="en-IN" sz="1100" dirty="0" smtClean="0"/>
            <a:t>Social Media</a:t>
          </a:r>
          <a:endParaRPr lang="en-IN" sz="1100" dirty="0"/>
        </a:p>
      </dgm:t>
    </dgm:pt>
    <dgm:pt modelId="{7A3A1B5C-85E6-422B-A96E-D1E7F5488C31}" type="parTrans" cxnId="{ACCFE050-7ADB-4DF9-823C-853613C05457}">
      <dgm:prSet/>
      <dgm:spPr/>
      <dgm:t>
        <a:bodyPr/>
        <a:lstStyle/>
        <a:p>
          <a:endParaRPr lang="en-IN" sz="1100"/>
        </a:p>
      </dgm:t>
    </dgm:pt>
    <dgm:pt modelId="{3B550343-0773-43C9-ACE3-19EB42C77DD9}" type="sibTrans" cxnId="{ACCFE050-7ADB-4DF9-823C-853613C05457}">
      <dgm:prSet/>
      <dgm:spPr/>
      <dgm:t>
        <a:bodyPr/>
        <a:lstStyle/>
        <a:p>
          <a:endParaRPr lang="en-IN" sz="1100"/>
        </a:p>
      </dgm:t>
    </dgm:pt>
    <dgm:pt modelId="{955CA52E-7EE8-4EFF-B870-B43F30D269A5}">
      <dgm:prSet phldrT="[Text]" custT="1"/>
      <dgm:spPr/>
      <dgm:t>
        <a:bodyPr/>
        <a:lstStyle/>
        <a:p>
          <a:r>
            <a:rPr lang="en-IN" sz="1100" dirty="0" smtClean="0"/>
            <a:t>Content  </a:t>
          </a:r>
          <a:endParaRPr lang="en-IN" sz="1100" dirty="0"/>
        </a:p>
      </dgm:t>
    </dgm:pt>
    <dgm:pt modelId="{27425BE5-9D40-40D1-96F7-6600C234DD33}" type="parTrans" cxnId="{80C47999-2288-4C7B-82DD-F1A506A8EBD8}">
      <dgm:prSet/>
      <dgm:spPr/>
      <dgm:t>
        <a:bodyPr/>
        <a:lstStyle/>
        <a:p>
          <a:endParaRPr lang="en-IN" sz="1100"/>
        </a:p>
      </dgm:t>
    </dgm:pt>
    <dgm:pt modelId="{D5663188-2918-4D12-AF2F-90B61203A21B}" type="sibTrans" cxnId="{80C47999-2288-4C7B-82DD-F1A506A8EBD8}">
      <dgm:prSet/>
      <dgm:spPr/>
      <dgm:t>
        <a:bodyPr/>
        <a:lstStyle/>
        <a:p>
          <a:endParaRPr lang="en-IN" sz="1100"/>
        </a:p>
      </dgm:t>
    </dgm:pt>
    <dgm:pt modelId="{C9FFC4F7-B872-448C-8666-A039A8CEB18F}">
      <dgm:prSet phldrT="[Text]" custT="1"/>
      <dgm:spPr/>
      <dgm:t>
        <a:bodyPr/>
        <a:lstStyle/>
        <a:p>
          <a:r>
            <a:rPr lang="en-IN" sz="1100" dirty="0" smtClean="0"/>
            <a:t>Design &amp; Creative </a:t>
          </a:r>
          <a:endParaRPr lang="en-IN" sz="1100" dirty="0"/>
        </a:p>
      </dgm:t>
    </dgm:pt>
    <dgm:pt modelId="{66E97C56-958C-4331-8237-312EDFD099FA}" type="parTrans" cxnId="{62FACF7B-C59D-4A45-A2E9-13A1CD493254}">
      <dgm:prSet/>
      <dgm:spPr/>
      <dgm:t>
        <a:bodyPr/>
        <a:lstStyle/>
        <a:p>
          <a:endParaRPr lang="en-IN" sz="1100"/>
        </a:p>
      </dgm:t>
    </dgm:pt>
    <dgm:pt modelId="{5764DFE9-FB83-4C5A-ACC8-25F0DC1C9E52}" type="sibTrans" cxnId="{62FACF7B-C59D-4A45-A2E9-13A1CD493254}">
      <dgm:prSet/>
      <dgm:spPr/>
      <dgm:t>
        <a:bodyPr/>
        <a:lstStyle/>
        <a:p>
          <a:endParaRPr lang="en-IN" sz="1100"/>
        </a:p>
      </dgm:t>
    </dgm:pt>
    <dgm:pt modelId="{BCC63DA0-5171-4D72-9857-BC9B21E6783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IN" sz="1100" dirty="0" smtClean="0"/>
            <a:t>Developers Engagement</a:t>
          </a:r>
          <a:endParaRPr lang="en-IN" sz="1100" dirty="0"/>
        </a:p>
      </dgm:t>
    </dgm:pt>
    <dgm:pt modelId="{5C4E7273-C924-4241-BE5A-8684D331BD89}" type="parTrans" cxnId="{C71EC3C0-5E8C-4CE8-B477-49A100B047C0}">
      <dgm:prSet/>
      <dgm:spPr/>
      <dgm:t>
        <a:bodyPr/>
        <a:lstStyle/>
        <a:p>
          <a:endParaRPr lang="en-IN" sz="1100"/>
        </a:p>
      </dgm:t>
    </dgm:pt>
    <dgm:pt modelId="{CC806FEE-158E-4991-9B11-DA10457D5409}" type="sibTrans" cxnId="{C71EC3C0-5E8C-4CE8-B477-49A100B047C0}">
      <dgm:prSet/>
      <dgm:spPr/>
      <dgm:t>
        <a:bodyPr/>
        <a:lstStyle/>
        <a:p>
          <a:endParaRPr lang="en-IN" sz="1100"/>
        </a:p>
      </dgm:t>
    </dgm:pt>
    <dgm:pt modelId="{F1A54CAA-6BD4-41C9-A6B6-E4D25ECF1439}" type="pres">
      <dgm:prSet presAssocID="{A78D000E-9E87-4110-A58F-F15260AF20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04BB4CBA-0149-4460-A81F-EB45F6F571E2}" type="pres">
      <dgm:prSet presAssocID="{08A2B561-89F8-4064-BB92-4600308C3B9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IN"/>
        </a:p>
      </dgm:t>
    </dgm:pt>
    <dgm:pt modelId="{A290A0EE-4083-49A2-98DA-8668F5E4E718}" type="pres">
      <dgm:prSet presAssocID="{95657755-B260-451F-B7A5-ABE27DC4D420}" presName="Accent1" presStyleCnt="0"/>
      <dgm:spPr/>
      <dgm:t>
        <a:bodyPr/>
        <a:lstStyle/>
        <a:p>
          <a:endParaRPr lang="en-IN"/>
        </a:p>
      </dgm:t>
    </dgm:pt>
    <dgm:pt modelId="{83F5C06E-4460-493B-B6C0-354B2906E131}" type="pres">
      <dgm:prSet presAssocID="{95657755-B260-451F-B7A5-ABE27DC4D420}" presName="Accent" presStyleLbl="bgShp" presStyleIdx="0" presStyleCnt="6"/>
      <dgm:spPr/>
      <dgm:t>
        <a:bodyPr/>
        <a:lstStyle/>
        <a:p>
          <a:endParaRPr lang="en-IN"/>
        </a:p>
      </dgm:t>
    </dgm:pt>
    <dgm:pt modelId="{6CD9C28C-EFB3-4298-B7F3-794C64F64B0E}" type="pres">
      <dgm:prSet presAssocID="{95657755-B260-451F-B7A5-ABE27DC4D42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F372DB-8739-4AE2-9507-9681485D38D9}" type="pres">
      <dgm:prSet presAssocID="{5E7BC42E-CB0B-499A-B8C2-32293B5B788A}" presName="Accent2" presStyleCnt="0"/>
      <dgm:spPr/>
      <dgm:t>
        <a:bodyPr/>
        <a:lstStyle/>
        <a:p>
          <a:endParaRPr lang="en-IN"/>
        </a:p>
      </dgm:t>
    </dgm:pt>
    <dgm:pt modelId="{BA50CE0E-DF69-4A4E-AC0C-A98C3336ECDE}" type="pres">
      <dgm:prSet presAssocID="{5E7BC42E-CB0B-499A-B8C2-32293B5B788A}" presName="Accent" presStyleLbl="bgShp" presStyleIdx="1" presStyleCnt="6"/>
      <dgm:spPr/>
      <dgm:t>
        <a:bodyPr/>
        <a:lstStyle/>
        <a:p>
          <a:endParaRPr lang="en-IN"/>
        </a:p>
      </dgm:t>
    </dgm:pt>
    <dgm:pt modelId="{3940574E-F5C0-4C43-B0B8-E1A9938924D3}" type="pres">
      <dgm:prSet presAssocID="{5E7BC42E-CB0B-499A-B8C2-32293B5B788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354DA9-08B5-4350-9FDE-0E075C9E8AA3}" type="pres">
      <dgm:prSet presAssocID="{937FD22B-21EA-4FD4-A3BF-EE5A033A3BAD}" presName="Accent3" presStyleCnt="0"/>
      <dgm:spPr/>
      <dgm:t>
        <a:bodyPr/>
        <a:lstStyle/>
        <a:p>
          <a:endParaRPr lang="en-IN"/>
        </a:p>
      </dgm:t>
    </dgm:pt>
    <dgm:pt modelId="{EDD5554B-EE1C-4B60-96A4-5FA201193444}" type="pres">
      <dgm:prSet presAssocID="{937FD22B-21EA-4FD4-A3BF-EE5A033A3BAD}" presName="Accent" presStyleLbl="bgShp" presStyleIdx="2" presStyleCnt="6"/>
      <dgm:spPr/>
      <dgm:t>
        <a:bodyPr/>
        <a:lstStyle/>
        <a:p>
          <a:endParaRPr lang="en-IN"/>
        </a:p>
      </dgm:t>
    </dgm:pt>
    <dgm:pt modelId="{B0C36877-3523-4520-9097-6BD93EDB331E}" type="pres">
      <dgm:prSet presAssocID="{937FD22B-21EA-4FD4-A3BF-EE5A033A3BA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645B8C-BEE3-4C9A-8E5C-D09AEA58CAE1}" type="pres">
      <dgm:prSet presAssocID="{955CA52E-7EE8-4EFF-B870-B43F30D269A5}" presName="Accent4" presStyleCnt="0"/>
      <dgm:spPr/>
      <dgm:t>
        <a:bodyPr/>
        <a:lstStyle/>
        <a:p>
          <a:endParaRPr lang="en-IN"/>
        </a:p>
      </dgm:t>
    </dgm:pt>
    <dgm:pt modelId="{FF10D3B7-3124-4A79-8974-58211FC6CA3A}" type="pres">
      <dgm:prSet presAssocID="{955CA52E-7EE8-4EFF-B870-B43F30D269A5}" presName="Accent" presStyleLbl="bgShp" presStyleIdx="3" presStyleCnt="6"/>
      <dgm:spPr/>
      <dgm:t>
        <a:bodyPr/>
        <a:lstStyle/>
        <a:p>
          <a:endParaRPr lang="en-IN"/>
        </a:p>
      </dgm:t>
    </dgm:pt>
    <dgm:pt modelId="{D02A1D01-9C99-4EA4-A532-17BDA80EB2EF}" type="pres">
      <dgm:prSet presAssocID="{955CA52E-7EE8-4EFF-B870-B43F30D269A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B00B5F-AF34-4D82-9283-98CFDBEB1FDD}" type="pres">
      <dgm:prSet presAssocID="{C9FFC4F7-B872-448C-8666-A039A8CEB18F}" presName="Accent5" presStyleCnt="0"/>
      <dgm:spPr/>
      <dgm:t>
        <a:bodyPr/>
        <a:lstStyle/>
        <a:p>
          <a:endParaRPr lang="en-IN"/>
        </a:p>
      </dgm:t>
    </dgm:pt>
    <dgm:pt modelId="{00CB4564-2D2A-4AF9-90A5-4746CE66DDFE}" type="pres">
      <dgm:prSet presAssocID="{C9FFC4F7-B872-448C-8666-A039A8CEB18F}" presName="Accent" presStyleLbl="bgShp" presStyleIdx="4" presStyleCnt="6"/>
      <dgm:spPr/>
      <dgm:t>
        <a:bodyPr/>
        <a:lstStyle/>
        <a:p>
          <a:endParaRPr lang="en-IN"/>
        </a:p>
      </dgm:t>
    </dgm:pt>
    <dgm:pt modelId="{B0584E1E-6636-4E0F-AD52-CC8C6C8784E7}" type="pres">
      <dgm:prSet presAssocID="{C9FFC4F7-B872-448C-8666-A039A8CEB18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6646CF-D94A-42BE-B59B-32918C65EE68}" type="pres">
      <dgm:prSet presAssocID="{BCC63DA0-5171-4D72-9857-BC9B21E67833}" presName="Accent6" presStyleCnt="0"/>
      <dgm:spPr/>
      <dgm:t>
        <a:bodyPr/>
        <a:lstStyle/>
        <a:p>
          <a:endParaRPr lang="en-IN"/>
        </a:p>
      </dgm:t>
    </dgm:pt>
    <dgm:pt modelId="{55B6D403-48EC-410E-BB2D-7C0CF47F3287}" type="pres">
      <dgm:prSet presAssocID="{BCC63DA0-5171-4D72-9857-BC9B21E67833}" presName="Accent" presStyleLbl="bgShp" presStyleIdx="5" presStyleCnt="6"/>
      <dgm:spPr/>
      <dgm:t>
        <a:bodyPr/>
        <a:lstStyle/>
        <a:p>
          <a:endParaRPr lang="en-IN"/>
        </a:p>
      </dgm:t>
    </dgm:pt>
    <dgm:pt modelId="{11F29A1A-88D1-4A65-8D0D-3000666EF8B6}" type="pres">
      <dgm:prSet presAssocID="{BCC63DA0-5171-4D72-9857-BC9B21E6783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5ED7561-03E6-4D03-A05D-4B1E98E0D227}" type="presOf" srcId="{955CA52E-7EE8-4EFF-B870-B43F30D269A5}" destId="{D02A1D01-9C99-4EA4-A532-17BDA80EB2EF}" srcOrd="0" destOrd="0" presId="urn:microsoft.com/office/officeart/2011/layout/HexagonRadial#1"/>
    <dgm:cxn modelId="{3461F181-B9A3-4C74-801D-2C5301E9A9EB}" srcId="{A78D000E-9E87-4110-A58F-F15260AF2020}" destId="{08A2B561-89F8-4064-BB92-4600308C3B95}" srcOrd="0" destOrd="0" parTransId="{F23AEA16-1CD0-4B2D-AA56-9199A1A080AE}" sibTransId="{5861C6FA-818E-4CDA-B099-C6740AF55B27}"/>
    <dgm:cxn modelId="{C71EC3C0-5E8C-4CE8-B477-49A100B047C0}" srcId="{08A2B561-89F8-4064-BB92-4600308C3B95}" destId="{BCC63DA0-5171-4D72-9857-BC9B21E67833}" srcOrd="5" destOrd="0" parTransId="{5C4E7273-C924-4241-BE5A-8684D331BD89}" sibTransId="{CC806FEE-158E-4991-9B11-DA10457D5409}"/>
    <dgm:cxn modelId="{C3C54565-012B-480B-9694-4173F0C16951}" type="presOf" srcId="{08A2B561-89F8-4064-BB92-4600308C3B95}" destId="{04BB4CBA-0149-4460-A81F-EB45F6F571E2}" srcOrd="0" destOrd="0" presId="urn:microsoft.com/office/officeart/2011/layout/HexagonRadial#1"/>
    <dgm:cxn modelId="{7142C334-DDF1-46C8-8FC4-70587EE700B5}" type="presOf" srcId="{95657755-B260-451F-B7A5-ABE27DC4D420}" destId="{6CD9C28C-EFB3-4298-B7F3-794C64F64B0E}" srcOrd="0" destOrd="0" presId="urn:microsoft.com/office/officeart/2011/layout/HexagonRadial#1"/>
    <dgm:cxn modelId="{62FACF7B-C59D-4A45-A2E9-13A1CD493254}" srcId="{08A2B561-89F8-4064-BB92-4600308C3B95}" destId="{C9FFC4F7-B872-448C-8666-A039A8CEB18F}" srcOrd="4" destOrd="0" parTransId="{66E97C56-958C-4331-8237-312EDFD099FA}" sibTransId="{5764DFE9-FB83-4C5A-ACC8-25F0DC1C9E52}"/>
    <dgm:cxn modelId="{80C47999-2288-4C7B-82DD-F1A506A8EBD8}" srcId="{08A2B561-89F8-4064-BB92-4600308C3B95}" destId="{955CA52E-7EE8-4EFF-B870-B43F30D269A5}" srcOrd="3" destOrd="0" parTransId="{27425BE5-9D40-40D1-96F7-6600C234DD33}" sibTransId="{D5663188-2918-4D12-AF2F-90B61203A21B}"/>
    <dgm:cxn modelId="{35F721A3-431D-495D-923A-333451B8D6E9}" srcId="{08A2B561-89F8-4064-BB92-4600308C3B95}" destId="{95657755-B260-451F-B7A5-ABE27DC4D420}" srcOrd="0" destOrd="0" parTransId="{9613F579-94D1-4F71-B231-0076399EDE9C}" sibTransId="{A085F3E3-953C-4D41-AB19-8C8CC07C2FDB}"/>
    <dgm:cxn modelId="{48C9B56E-5EFD-408A-8FB0-BD5B164976E7}" srcId="{08A2B561-89F8-4064-BB92-4600308C3B95}" destId="{5E7BC42E-CB0B-499A-B8C2-32293B5B788A}" srcOrd="1" destOrd="0" parTransId="{0547334C-7CB0-49A3-B64C-2AF8A0A496BF}" sibTransId="{F5D1457B-3F69-4523-81E4-ECACD9F53528}"/>
    <dgm:cxn modelId="{A34AFB1B-8106-4F0D-A3EA-A847B2F4146C}" type="presOf" srcId="{C9FFC4F7-B872-448C-8666-A039A8CEB18F}" destId="{B0584E1E-6636-4E0F-AD52-CC8C6C8784E7}" srcOrd="0" destOrd="0" presId="urn:microsoft.com/office/officeart/2011/layout/HexagonRadial#1"/>
    <dgm:cxn modelId="{ACCFE050-7ADB-4DF9-823C-853613C05457}" srcId="{08A2B561-89F8-4064-BB92-4600308C3B95}" destId="{937FD22B-21EA-4FD4-A3BF-EE5A033A3BAD}" srcOrd="2" destOrd="0" parTransId="{7A3A1B5C-85E6-422B-A96E-D1E7F5488C31}" sibTransId="{3B550343-0773-43C9-ACE3-19EB42C77DD9}"/>
    <dgm:cxn modelId="{6D003061-6EB1-4113-96F6-3F2C86FA87B5}" type="presOf" srcId="{A78D000E-9E87-4110-A58F-F15260AF2020}" destId="{F1A54CAA-6BD4-41C9-A6B6-E4D25ECF1439}" srcOrd="0" destOrd="0" presId="urn:microsoft.com/office/officeart/2011/layout/HexagonRadial#1"/>
    <dgm:cxn modelId="{73030305-D8FB-426E-B434-476E17BB2566}" type="presOf" srcId="{BCC63DA0-5171-4D72-9857-BC9B21E67833}" destId="{11F29A1A-88D1-4A65-8D0D-3000666EF8B6}" srcOrd="0" destOrd="0" presId="urn:microsoft.com/office/officeart/2011/layout/HexagonRadial#1"/>
    <dgm:cxn modelId="{D0E6F874-CCDF-4F1E-B2F4-83B665C1BE82}" type="presOf" srcId="{937FD22B-21EA-4FD4-A3BF-EE5A033A3BAD}" destId="{B0C36877-3523-4520-9097-6BD93EDB331E}" srcOrd="0" destOrd="0" presId="urn:microsoft.com/office/officeart/2011/layout/HexagonRadial#1"/>
    <dgm:cxn modelId="{A76E67C4-27EC-4FE4-A47E-985F6A571F96}" type="presOf" srcId="{5E7BC42E-CB0B-499A-B8C2-32293B5B788A}" destId="{3940574E-F5C0-4C43-B0B8-E1A9938924D3}" srcOrd="0" destOrd="0" presId="urn:microsoft.com/office/officeart/2011/layout/HexagonRadial#1"/>
    <dgm:cxn modelId="{3B0EAC5E-F45D-41C3-9F93-D07AE82911B5}" type="presParOf" srcId="{F1A54CAA-6BD4-41C9-A6B6-E4D25ECF1439}" destId="{04BB4CBA-0149-4460-A81F-EB45F6F571E2}" srcOrd="0" destOrd="0" presId="urn:microsoft.com/office/officeart/2011/layout/HexagonRadial#1"/>
    <dgm:cxn modelId="{3C97F7C8-CC2E-4838-822A-CB1583A5769D}" type="presParOf" srcId="{F1A54CAA-6BD4-41C9-A6B6-E4D25ECF1439}" destId="{A290A0EE-4083-49A2-98DA-8668F5E4E718}" srcOrd="1" destOrd="0" presId="urn:microsoft.com/office/officeart/2011/layout/HexagonRadial#1"/>
    <dgm:cxn modelId="{B09C2857-725C-41AA-A42E-9447BE809DAB}" type="presParOf" srcId="{A290A0EE-4083-49A2-98DA-8668F5E4E718}" destId="{83F5C06E-4460-493B-B6C0-354B2906E131}" srcOrd="0" destOrd="0" presId="urn:microsoft.com/office/officeart/2011/layout/HexagonRadial#1"/>
    <dgm:cxn modelId="{5B4DBB48-3E1D-4AFA-BA81-B5FF0F152C05}" type="presParOf" srcId="{F1A54CAA-6BD4-41C9-A6B6-E4D25ECF1439}" destId="{6CD9C28C-EFB3-4298-B7F3-794C64F64B0E}" srcOrd="2" destOrd="0" presId="urn:microsoft.com/office/officeart/2011/layout/HexagonRadial#1"/>
    <dgm:cxn modelId="{6298794A-4428-4CE3-A639-2495C641D5DD}" type="presParOf" srcId="{F1A54CAA-6BD4-41C9-A6B6-E4D25ECF1439}" destId="{2DF372DB-8739-4AE2-9507-9681485D38D9}" srcOrd="3" destOrd="0" presId="urn:microsoft.com/office/officeart/2011/layout/HexagonRadial#1"/>
    <dgm:cxn modelId="{3A7903EB-55ED-4EA3-BDB0-55D1DB34933C}" type="presParOf" srcId="{2DF372DB-8739-4AE2-9507-9681485D38D9}" destId="{BA50CE0E-DF69-4A4E-AC0C-A98C3336ECDE}" srcOrd="0" destOrd="0" presId="urn:microsoft.com/office/officeart/2011/layout/HexagonRadial#1"/>
    <dgm:cxn modelId="{E35A07CF-DC61-4B4F-90BE-798079DA4EA9}" type="presParOf" srcId="{F1A54CAA-6BD4-41C9-A6B6-E4D25ECF1439}" destId="{3940574E-F5C0-4C43-B0B8-E1A9938924D3}" srcOrd="4" destOrd="0" presId="urn:microsoft.com/office/officeart/2011/layout/HexagonRadial#1"/>
    <dgm:cxn modelId="{B8C2E66F-7757-42E9-BC14-800D8FA77CB7}" type="presParOf" srcId="{F1A54CAA-6BD4-41C9-A6B6-E4D25ECF1439}" destId="{03354DA9-08B5-4350-9FDE-0E075C9E8AA3}" srcOrd="5" destOrd="0" presId="urn:microsoft.com/office/officeart/2011/layout/HexagonRadial#1"/>
    <dgm:cxn modelId="{D648633C-0B93-4000-8304-8438C951A0AB}" type="presParOf" srcId="{03354DA9-08B5-4350-9FDE-0E075C9E8AA3}" destId="{EDD5554B-EE1C-4B60-96A4-5FA201193444}" srcOrd="0" destOrd="0" presId="urn:microsoft.com/office/officeart/2011/layout/HexagonRadial#1"/>
    <dgm:cxn modelId="{5B6DAD11-10AF-42E7-9EB9-58E3310CB96C}" type="presParOf" srcId="{F1A54CAA-6BD4-41C9-A6B6-E4D25ECF1439}" destId="{B0C36877-3523-4520-9097-6BD93EDB331E}" srcOrd="6" destOrd="0" presId="urn:microsoft.com/office/officeart/2011/layout/HexagonRadial#1"/>
    <dgm:cxn modelId="{A1BB8716-1936-4755-832C-33CC9A1A44A1}" type="presParOf" srcId="{F1A54CAA-6BD4-41C9-A6B6-E4D25ECF1439}" destId="{D0645B8C-BEE3-4C9A-8E5C-D09AEA58CAE1}" srcOrd="7" destOrd="0" presId="urn:microsoft.com/office/officeart/2011/layout/HexagonRadial#1"/>
    <dgm:cxn modelId="{2DAE3D69-E169-405B-AE1C-556EADD5B63F}" type="presParOf" srcId="{D0645B8C-BEE3-4C9A-8E5C-D09AEA58CAE1}" destId="{FF10D3B7-3124-4A79-8974-58211FC6CA3A}" srcOrd="0" destOrd="0" presId="urn:microsoft.com/office/officeart/2011/layout/HexagonRadial#1"/>
    <dgm:cxn modelId="{3C048D2C-9B28-4A0F-89DD-CB3203B9BE61}" type="presParOf" srcId="{F1A54CAA-6BD4-41C9-A6B6-E4D25ECF1439}" destId="{D02A1D01-9C99-4EA4-A532-17BDA80EB2EF}" srcOrd="8" destOrd="0" presId="urn:microsoft.com/office/officeart/2011/layout/HexagonRadial#1"/>
    <dgm:cxn modelId="{B22DF067-108A-4467-A6CD-D8994880AFFE}" type="presParOf" srcId="{F1A54CAA-6BD4-41C9-A6B6-E4D25ECF1439}" destId="{2DB00B5F-AF34-4D82-9283-98CFDBEB1FDD}" srcOrd="9" destOrd="0" presId="urn:microsoft.com/office/officeart/2011/layout/HexagonRadial#1"/>
    <dgm:cxn modelId="{F4F18821-A3FB-404D-842D-A7AACA356DFD}" type="presParOf" srcId="{2DB00B5F-AF34-4D82-9283-98CFDBEB1FDD}" destId="{00CB4564-2D2A-4AF9-90A5-4746CE66DDFE}" srcOrd="0" destOrd="0" presId="urn:microsoft.com/office/officeart/2011/layout/HexagonRadial#1"/>
    <dgm:cxn modelId="{DA3CAC0D-CABF-4BE5-A148-32563DABF089}" type="presParOf" srcId="{F1A54CAA-6BD4-41C9-A6B6-E4D25ECF1439}" destId="{B0584E1E-6636-4E0F-AD52-CC8C6C8784E7}" srcOrd="10" destOrd="0" presId="urn:microsoft.com/office/officeart/2011/layout/HexagonRadial#1"/>
    <dgm:cxn modelId="{315AF4EC-4C03-4D73-B6A5-361CBE8309E9}" type="presParOf" srcId="{F1A54CAA-6BD4-41C9-A6B6-E4D25ECF1439}" destId="{346646CF-D94A-42BE-B59B-32918C65EE68}" srcOrd="11" destOrd="0" presId="urn:microsoft.com/office/officeart/2011/layout/HexagonRadial#1"/>
    <dgm:cxn modelId="{10717DE1-0780-4D57-B044-B044B9BC6705}" type="presParOf" srcId="{346646CF-D94A-42BE-B59B-32918C65EE68}" destId="{55B6D403-48EC-410E-BB2D-7C0CF47F3287}" srcOrd="0" destOrd="0" presId="urn:microsoft.com/office/officeart/2011/layout/HexagonRadial#1"/>
    <dgm:cxn modelId="{D39C6B28-B716-40EC-8296-317A913505EE}" type="presParOf" srcId="{F1A54CAA-6BD4-41C9-A6B6-E4D25ECF1439}" destId="{11F29A1A-88D1-4A65-8D0D-3000666EF8B6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13EA9-0626-405D-8E51-4F43A22F3FCC}">
      <dsp:nvSpPr>
        <dsp:cNvPr id="0" name=""/>
        <dsp:cNvSpPr/>
      </dsp:nvSpPr>
      <dsp:spPr>
        <a:xfrm>
          <a:off x="1736449" y="0"/>
          <a:ext cx="3699171" cy="369917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58D04-2B25-40AC-AA1C-20F57B42B308}">
      <dsp:nvSpPr>
        <dsp:cNvPr id="0" name=""/>
        <dsp:cNvSpPr/>
      </dsp:nvSpPr>
      <dsp:spPr>
        <a:xfrm>
          <a:off x="3322542" y="371903"/>
          <a:ext cx="2931446" cy="875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Become industry influencer</a:t>
          </a:r>
          <a:endParaRPr lang="en-IN" sz="2000" kern="1200" dirty="0"/>
        </a:p>
      </dsp:txBody>
      <dsp:txXfrm>
        <a:off x="3365288" y="414649"/>
        <a:ext cx="2845954" cy="790171"/>
      </dsp:txXfrm>
    </dsp:sp>
    <dsp:sp modelId="{99D9C9ED-67FE-475F-B229-D6B81576B61A}">
      <dsp:nvSpPr>
        <dsp:cNvPr id="0" name=""/>
        <dsp:cNvSpPr/>
      </dsp:nvSpPr>
      <dsp:spPr>
        <a:xfrm>
          <a:off x="3325896" y="1357024"/>
          <a:ext cx="2924738" cy="875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935137"/>
              <a:satOff val="-50000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Sustain its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presence </a:t>
          </a:r>
          <a:endParaRPr lang="en-IN" sz="2000" kern="1200" dirty="0"/>
        </a:p>
      </dsp:txBody>
      <dsp:txXfrm>
        <a:off x="3368642" y="1399770"/>
        <a:ext cx="2839246" cy="790171"/>
      </dsp:txXfrm>
    </dsp:sp>
    <dsp:sp modelId="{369B34C5-E308-42CA-85F3-BCECE1D7C58C}">
      <dsp:nvSpPr>
        <dsp:cNvPr id="0" name=""/>
        <dsp:cNvSpPr/>
      </dsp:nvSpPr>
      <dsp:spPr>
        <a:xfrm>
          <a:off x="3293604" y="2342146"/>
          <a:ext cx="2989322" cy="875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870274"/>
              <a:satOff val="-100000"/>
              <a:lumOff val="-9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Strengthen the brand</a:t>
          </a:r>
          <a:endParaRPr lang="en-IN" sz="2000" kern="1200" dirty="0"/>
        </a:p>
      </dsp:txBody>
      <dsp:txXfrm>
        <a:off x="3336350" y="2384892"/>
        <a:ext cx="2903830" cy="790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B4CBA-0149-4460-A81F-EB45F6F571E2}">
      <dsp:nvSpPr>
        <dsp:cNvPr id="0" name=""/>
        <dsp:cNvSpPr/>
      </dsp:nvSpPr>
      <dsp:spPr>
        <a:xfrm>
          <a:off x="3328484" y="1243566"/>
          <a:ext cx="1580626" cy="13673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Marketing</a:t>
          </a:r>
          <a:endParaRPr lang="en-IN" sz="1100" kern="1200" dirty="0"/>
        </a:p>
      </dsp:txBody>
      <dsp:txXfrm>
        <a:off x="3590416" y="1470148"/>
        <a:ext cx="1056762" cy="914142"/>
      </dsp:txXfrm>
    </dsp:sp>
    <dsp:sp modelId="{BA50CE0E-DF69-4A4E-AC0C-A98C3336ECDE}">
      <dsp:nvSpPr>
        <dsp:cNvPr id="0" name=""/>
        <dsp:cNvSpPr/>
      </dsp:nvSpPr>
      <dsp:spPr>
        <a:xfrm>
          <a:off x="4318260" y="589402"/>
          <a:ext cx="596365" cy="5138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9C28C-EFB3-4298-B7F3-794C64F64B0E}">
      <dsp:nvSpPr>
        <dsp:cNvPr id="0" name=""/>
        <dsp:cNvSpPr/>
      </dsp:nvSpPr>
      <dsp:spPr>
        <a:xfrm>
          <a:off x="3474083" y="0"/>
          <a:ext cx="1295312" cy="112059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PR &amp; Corp Com</a:t>
          </a:r>
          <a:endParaRPr lang="en-IN" sz="1100" kern="1200" dirty="0"/>
        </a:p>
      </dsp:txBody>
      <dsp:txXfrm>
        <a:off x="3688744" y="185707"/>
        <a:ext cx="865990" cy="749183"/>
      </dsp:txXfrm>
    </dsp:sp>
    <dsp:sp modelId="{EDD5554B-EE1C-4B60-96A4-5FA201193444}">
      <dsp:nvSpPr>
        <dsp:cNvPr id="0" name=""/>
        <dsp:cNvSpPr/>
      </dsp:nvSpPr>
      <dsp:spPr>
        <a:xfrm>
          <a:off x="5014266" y="1550024"/>
          <a:ext cx="596365" cy="5138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0574E-F5C0-4C43-B0B8-E1A9938924D3}">
      <dsp:nvSpPr>
        <dsp:cNvPr id="0" name=""/>
        <dsp:cNvSpPr/>
      </dsp:nvSpPr>
      <dsp:spPr>
        <a:xfrm>
          <a:off x="4662035" y="689242"/>
          <a:ext cx="1295312" cy="112059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Events &amp; Merchandise</a:t>
          </a:r>
          <a:endParaRPr lang="en-IN" sz="1100" kern="1200" dirty="0"/>
        </a:p>
      </dsp:txBody>
      <dsp:txXfrm>
        <a:off x="4876696" y="874949"/>
        <a:ext cx="865990" cy="749183"/>
      </dsp:txXfrm>
    </dsp:sp>
    <dsp:sp modelId="{FF10D3B7-3124-4A79-8974-58211FC6CA3A}">
      <dsp:nvSpPr>
        <dsp:cNvPr id="0" name=""/>
        <dsp:cNvSpPr/>
      </dsp:nvSpPr>
      <dsp:spPr>
        <a:xfrm>
          <a:off x="4530775" y="2634386"/>
          <a:ext cx="596365" cy="5138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36877-3523-4520-9097-6BD93EDB331E}">
      <dsp:nvSpPr>
        <dsp:cNvPr id="0" name=""/>
        <dsp:cNvSpPr/>
      </dsp:nvSpPr>
      <dsp:spPr>
        <a:xfrm>
          <a:off x="4662035" y="2044213"/>
          <a:ext cx="1295312" cy="11205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Social Media</a:t>
          </a:r>
          <a:endParaRPr lang="en-IN" sz="1100" kern="1200" dirty="0"/>
        </a:p>
      </dsp:txBody>
      <dsp:txXfrm>
        <a:off x="4876696" y="2229920"/>
        <a:ext cx="865990" cy="749183"/>
      </dsp:txXfrm>
    </dsp:sp>
    <dsp:sp modelId="{00CB4564-2D2A-4AF9-90A5-4746CE66DDFE}">
      <dsp:nvSpPr>
        <dsp:cNvPr id="0" name=""/>
        <dsp:cNvSpPr/>
      </dsp:nvSpPr>
      <dsp:spPr>
        <a:xfrm>
          <a:off x="3331426" y="2746947"/>
          <a:ext cx="596365" cy="5138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A1D01-9C99-4EA4-A532-17BDA80EB2EF}">
      <dsp:nvSpPr>
        <dsp:cNvPr id="0" name=""/>
        <dsp:cNvSpPr/>
      </dsp:nvSpPr>
      <dsp:spPr>
        <a:xfrm>
          <a:off x="3474083" y="2734226"/>
          <a:ext cx="1295312" cy="11205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Content  </a:t>
          </a:r>
          <a:endParaRPr lang="en-IN" sz="1100" kern="1200" dirty="0"/>
        </a:p>
      </dsp:txBody>
      <dsp:txXfrm>
        <a:off x="3688744" y="2919933"/>
        <a:ext cx="865990" cy="749183"/>
      </dsp:txXfrm>
    </dsp:sp>
    <dsp:sp modelId="{55B6D403-48EC-410E-BB2D-7C0CF47F3287}">
      <dsp:nvSpPr>
        <dsp:cNvPr id="0" name=""/>
        <dsp:cNvSpPr/>
      </dsp:nvSpPr>
      <dsp:spPr>
        <a:xfrm>
          <a:off x="2624023" y="1786710"/>
          <a:ext cx="596365" cy="5138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84E1E-6636-4E0F-AD52-CC8C6C8784E7}">
      <dsp:nvSpPr>
        <dsp:cNvPr id="0" name=""/>
        <dsp:cNvSpPr/>
      </dsp:nvSpPr>
      <dsp:spPr>
        <a:xfrm>
          <a:off x="2280616" y="2044984"/>
          <a:ext cx="1295312" cy="112059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Design &amp; Creative </a:t>
          </a:r>
          <a:endParaRPr lang="en-IN" sz="1100" kern="1200" dirty="0"/>
        </a:p>
      </dsp:txBody>
      <dsp:txXfrm>
        <a:off x="2495277" y="2230691"/>
        <a:ext cx="865990" cy="749183"/>
      </dsp:txXfrm>
    </dsp:sp>
    <dsp:sp modelId="{11F29A1A-88D1-4A65-8D0D-3000666EF8B6}">
      <dsp:nvSpPr>
        <dsp:cNvPr id="0" name=""/>
        <dsp:cNvSpPr/>
      </dsp:nvSpPr>
      <dsp:spPr>
        <a:xfrm>
          <a:off x="2280616" y="687700"/>
          <a:ext cx="1295312" cy="1120597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Developers Engagement</a:t>
          </a:r>
          <a:endParaRPr lang="en-IN" sz="1100" kern="1200" dirty="0"/>
        </a:p>
      </dsp:txBody>
      <dsp:txXfrm>
        <a:off x="2495277" y="873407"/>
        <a:ext cx="865990" cy="74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EDCB-980D-224C-9529-439B16371AC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82219-B13A-9341-9D75-D23B1C638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2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C04D7-D1DA-48B8-9EC6-3CFA66F65BF0}" type="datetimeFigureOut">
              <a:rPr lang="en-IN" smtClean="0"/>
              <a:t>04/06/18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DC9F0-AD72-43FD-9367-CFB26A1545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93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/>
              <a:t>TITLE</a:t>
            </a:r>
            <a:r>
              <a:rPr lang="en-IN" b="1" baseline="0" dirty="0"/>
              <a:t> SLIDE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DC9F0-AD72-43FD-9367-CFB26A15457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386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DC9F0-AD72-43FD-9367-CFB26A15457A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04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FC2-C76F-9448-B451-82F6674773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7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4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4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DC9F0-AD72-43FD-9367-CFB26A15457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644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FC2-C76F-9448-B451-82F6674773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DC9F0-AD72-43FD-9367-CFB26A15457A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90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FC2-C76F-9448-B451-82F6674773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958" y="1437625"/>
            <a:ext cx="8625522" cy="1672958"/>
          </a:xfrm>
        </p:spPr>
        <p:txBody>
          <a:bodyPr anchor="b"/>
          <a:lstStyle>
            <a:lvl1pPr algn="l">
              <a:defRPr sz="4500" baseline="0"/>
            </a:lvl1pPr>
          </a:lstStyle>
          <a:p>
            <a:r>
              <a:rPr lang="en-US" dirty="0"/>
              <a:t>Master title /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072" y="3219822"/>
            <a:ext cx="8636408" cy="61551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080" y="444179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D8EB54D-E8F1-AE42-9AE8-C8C76F7ABEA9}" type="datetimeFigureOut">
              <a:rPr lang="en-US" smtClean="0"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72" y="4767263"/>
            <a:ext cx="8636408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9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Thank You.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8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Subject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372" y="4142935"/>
            <a:ext cx="8642108" cy="615269"/>
          </a:xfrm>
        </p:spPr>
        <p:txBody>
          <a:bodyPr>
            <a:noAutofit/>
          </a:bodyPr>
          <a:lstStyle>
            <a:lvl1pPr>
              <a:defRPr sz="4500" b="1" i="0"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6673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476" y="951570"/>
            <a:ext cx="4203194" cy="4046706"/>
          </a:xfrm>
        </p:spPr>
        <p:txBody>
          <a:bodyPr/>
          <a:lstStyle>
            <a:lvl2pPr marL="370285" indent="-169069">
              <a:tabLst/>
              <a:defRPr/>
            </a:lvl2pPr>
            <a:lvl3pPr marL="572691" indent="-177404">
              <a:tabLst/>
              <a:defRPr/>
            </a:lvl3pPr>
            <a:lvl4pPr marL="733425" indent="-169069">
              <a:tabLst/>
              <a:defRPr/>
            </a:lvl4pPr>
            <a:lvl5pPr marL="903685" indent="-177404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69" y="951570"/>
            <a:ext cx="4206893" cy="4046706"/>
          </a:xfrm>
        </p:spPr>
        <p:txBody>
          <a:bodyPr/>
          <a:lstStyle>
            <a:lvl2pPr marL="402431" indent="-169069">
              <a:tabLst/>
              <a:defRPr/>
            </a:lvl2pPr>
            <a:lvl3pPr marL="604838" indent="-177404">
              <a:tabLst/>
              <a:defRPr/>
            </a:lvl3pPr>
            <a:lvl4pPr marL="766763" indent="-170260">
              <a:tabLst/>
              <a:defRPr/>
            </a:lvl4pPr>
            <a:lvl5pPr marL="935831" indent="-177404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9477" y="201168"/>
            <a:ext cx="6469315" cy="615269"/>
          </a:xfrm>
        </p:spPr>
        <p:txBody>
          <a:bodyPr/>
          <a:lstStyle/>
          <a:p>
            <a:r>
              <a:rPr lang="en-US" dirty="0"/>
              <a:t>Subject / Title</a:t>
            </a:r>
          </a:p>
        </p:txBody>
      </p:sp>
    </p:spTree>
    <p:extLst>
      <p:ext uri="{BB962C8B-B14F-4D97-AF65-F5344CB8AC3E}">
        <p14:creationId xmlns:p14="http://schemas.microsoft.com/office/powerpoint/2010/main" val="27638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0805" y="950401"/>
            <a:ext cx="4191926" cy="526739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805" y="1477139"/>
            <a:ext cx="4191926" cy="35211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1270" y="950401"/>
            <a:ext cx="4209415" cy="526739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270" y="1477139"/>
            <a:ext cx="4203185" cy="3521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0805" y="201168"/>
            <a:ext cx="6458048" cy="615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7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Subject / Title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72" y="413657"/>
            <a:ext cx="3003606" cy="90824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951570"/>
            <a:ext cx="5387280" cy="404670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73" y="1480458"/>
            <a:ext cx="3003605" cy="35395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Subject /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5629" y="201168"/>
            <a:ext cx="6461743" cy="6152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630" y="950976"/>
            <a:ext cx="8626850" cy="40510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6378" y="4724433"/>
            <a:ext cx="81610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DAD4A-50B7-C04A-9149-C7F7546A72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429" y="174283"/>
            <a:ext cx="2102168" cy="6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SzPct val="80000"/>
        <a:buFont typeface="LucidaGrande" charset="0"/>
        <a:buChar char="▸"/>
        <a:defRPr sz="16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80000"/>
        <a:buFont typeface="LucidaGrande" charset="0"/>
        <a:buChar char="▸"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LucidaGrande" charset="0"/>
        <a:buChar char="▸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LucidaGrande" charset="0"/>
        <a:buChar char="▸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LucidaGrande" charset="0"/>
        <a:buChar char="▸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png"/><Relationship Id="rId12" Type="http://schemas.openxmlformats.org/officeDocument/2006/relationships/image" Target="../media/image68.jpeg"/><Relationship Id="rId13" Type="http://schemas.openxmlformats.org/officeDocument/2006/relationships/image" Target="../media/image69.jpeg"/><Relationship Id="rId14" Type="http://schemas.openxmlformats.org/officeDocument/2006/relationships/image" Target="../media/image70.jpe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jpeg"/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jpe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9.jpeg"/><Relationship Id="rId3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jpeg"/><Relationship Id="rId3" Type="http://schemas.openxmlformats.org/officeDocument/2006/relationships/image" Target="../media/image9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0.jpe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jpeg"/><Relationship Id="rId3" Type="http://schemas.openxmlformats.org/officeDocument/2006/relationships/image" Target="../media/image10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6" Type="http://schemas.openxmlformats.org/officeDocument/2006/relationships/image" Target="../media/image101.jpe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4" Type="http://schemas.openxmlformats.org/officeDocument/2006/relationships/image" Target="../media/image112.jpeg"/><Relationship Id="rId5" Type="http://schemas.openxmlformats.org/officeDocument/2006/relationships/image" Target="../media/image113.jpeg"/><Relationship Id="rId6" Type="http://schemas.openxmlformats.org/officeDocument/2006/relationships/image" Target="../media/image101.jpeg"/><Relationship Id="rId7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4" Type="http://schemas.openxmlformats.org/officeDocument/2006/relationships/image" Target="../media/image117.png"/><Relationship Id="rId5" Type="http://schemas.openxmlformats.org/officeDocument/2006/relationships/image" Target="../media/image118.jpeg"/><Relationship Id="rId6" Type="http://schemas.openxmlformats.org/officeDocument/2006/relationships/image" Target="../media/image119.png"/><Relationship Id="rId7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4" Type="http://schemas.openxmlformats.org/officeDocument/2006/relationships/image" Target="../media/image121.jpeg"/><Relationship Id="rId5" Type="http://schemas.openxmlformats.org/officeDocument/2006/relationships/image" Target="../media/image122.png"/><Relationship Id="rId6" Type="http://schemas.openxmlformats.org/officeDocument/2006/relationships/image" Target="../media/image113.jpeg"/><Relationship Id="rId7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4" Type="http://schemas.openxmlformats.org/officeDocument/2006/relationships/image" Target="../media/image125.jpeg"/><Relationship Id="rId5" Type="http://schemas.openxmlformats.org/officeDocument/2006/relationships/image" Target="../media/image126.png"/><Relationship Id="rId6" Type="http://schemas.openxmlformats.org/officeDocument/2006/relationships/image" Target="../media/image127.jpeg"/><Relationship Id="rId7" Type="http://schemas.openxmlformats.org/officeDocument/2006/relationships/image" Target="../media/image101.jpeg"/><Relationship Id="rId8" Type="http://schemas.openxmlformats.org/officeDocument/2006/relationships/image" Target="../media/image128.jpeg"/><Relationship Id="rId9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jpeg"/><Relationship Id="rId5" Type="http://schemas.openxmlformats.org/officeDocument/2006/relationships/image" Target="../media/image101.jpeg"/><Relationship Id="rId6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.png"/><Relationship Id="rId5" Type="http://schemas.openxmlformats.org/officeDocument/2006/relationships/image" Target="../media/image136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gif"/><Relationship Id="rId4" Type="http://schemas.openxmlformats.org/officeDocument/2006/relationships/image" Target="../media/image144.gif"/><Relationship Id="rId5" Type="http://schemas.openxmlformats.org/officeDocument/2006/relationships/image" Target="../media/image14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4" Type="http://schemas.openxmlformats.org/officeDocument/2006/relationships/image" Target="../media/image148.jpeg"/><Relationship Id="rId5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4" Type="http://schemas.openxmlformats.org/officeDocument/2006/relationships/image" Target="../media/image154.png"/><Relationship Id="rId5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jpeg"/><Relationship Id="rId3" Type="http://schemas.openxmlformats.org/officeDocument/2006/relationships/image" Target="../media/image158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65" y="-685812"/>
            <a:ext cx="9162266" cy="582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7705"/>
            <a:ext cx="9144000" cy="343520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7451559" y="4133529"/>
            <a:ext cx="1363580" cy="61595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+mj-lt"/>
              </a:rPr>
              <a:t>June 2018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Marketing Plan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 lIns="33338" tIns="33338" rIns="33338" bIns="33338">
            <a:norm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Focus on building thought leadership assets in-house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Creation of a thought leadership edit calendar for every business unit (based on market-focused, industry trends, business focus, capabilities, new products)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Along with Relevant Content  </a:t>
            </a:r>
            <a:endParaRPr lang="en-US" dirty="0"/>
          </a:p>
        </p:txBody>
      </p:sp>
      <p:pic>
        <p:nvPicPr>
          <p:cNvPr id="3" name="Picture 2" descr="blog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5" y="3344201"/>
            <a:ext cx="1686485" cy="1287236"/>
          </a:xfrm>
          <a:prstGeom prst="rect">
            <a:avLst/>
          </a:prstGeom>
        </p:spPr>
      </p:pic>
      <p:pic>
        <p:nvPicPr>
          <p:cNvPr id="4" name="Picture 3" descr="casestudy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675" y="2482770"/>
            <a:ext cx="1533525" cy="1533525"/>
          </a:xfrm>
          <a:prstGeom prst="rect">
            <a:avLst/>
          </a:prstGeom>
        </p:spPr>
      </p:pic>
      <p:pic>
        <p:nvPicPr>
          <p:cNvPr id="5" name="Picture 4" descr="infographics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175" y="3344201"/>
            <a:ext cx="2114550" cy="1407137"/>
          </a:xfrm>
          <a:prstGeom prst="rect">
            <a:avLst/>
          </a:prstGeom>
        </p:spPr>
      </p:pic>
      <p:pic>
        <p:nvPicPr>
          <p:cNvPr id="7" name="Picture 6" descr="product_video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01" y="2428795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Website_Option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68" y="854038"/>
            <a:ext cx="1755581" cy="4223485"/>
          </a:xfrm>
          <a:prstGeom prst="rect">
            <a:avLst/>
          </a:prstGeom>
        </p:spPr>
      </p:pic>
      <p:pic>
        <p:nvPicPr>
          <p:cNvPr id="6" name="Picture 5" descr="Website_Option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23" y="854038"/>
            <a:ext cx="1726397" cy="4223485"/>
          </a:xfrm>
          <a:prstGeom prst="rect">
            <a:avLst/>
          </a:prstGeom>
        </p:spPr>
      </p:pic>
      <p:pic>
        <p:nvPicPr>
          <p:cNvPr id="7" name="Picture 6" descr="Website_Option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294" y="843275"/>
            <a:ext cx="1699924" cy="423503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65629" y="201168"/>
            <a:ext cx="6461743" cy="615269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Renewing touch points -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630" y="950976"/>
            <a:ext cx="3592496" cy="40510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1600" dirty="0" smtClean="0"/>
              <a:t>Target developers in the IT and Telecom space to drive more engagement</a:t>
            </a:r>
          </a:p>
          <a:p>
            <a:pPr>
              <a:lnSpc>
                <a:spcPct val="150000"/>
              </a:lnSpc>
            </a:pPr>
            <a:r>
              <a:rPr lang="en-IN" sz="1600" dirty="0" smtClean="0"/>
              <a:t>Approach: </a:t>
            </a:r>
          </a:p>
          <a:p>
            <a:pPr lvl="1">
              <a:lnSpc>
                <a:spcPct val="150000"/>
              </a:lnSpc>
            </a:pPr>
            <a:r>
              <a:rPr lang="en-IN" sz="1400" dirty="0" smtClean="0"/>
              <a:t>Developer Website</a:t>
            </a:r>
            <a:endParaRPr lang="en-IN" sz="1400" dirty="0"/>
          </a:p>
          <a:p>
            <a:pPr lvl="1">
              <a:lnSpc>
                <a:spcPct val="150000"/>
              </a:lnSpc>
            </a:pPr>
            <a:r>
              <a:rPr lang="en-IN" sz="1400" dirty="0" smtClean="0"/>
              <a:t>Route Mobile Developer Meet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communities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651" y="1040186"/>
            <a:ext cx="4789286" cy="35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</a:t>
            </a:r>
            <a:endParaRPr lang="en-IN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380667"/>
              </p:ext>
            </p:extLst>
          </p:nvPr>
        </p:nvGraphicFramePr>
        <p:xfrm>
          <a:off x="81367" y="816437"/>
          <a:ext cx="8237964" cy="385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3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7705"/>
            <a:ext cx="9144000" cy="3435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Corporate Communications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265630" y="950976"/>
            <a:ext cx="5164623" cy="4051044"/>
          </a:xfrm>
        </p:spPr>
        <p:txBody>
          <a:bodyPr>
            <a:normAutofit/>
          </a:bodyPr>
          <a:lstStyle/>
          <a:p>
            <a:pPr marL="114300">
              <a:lnSpc>
                <a:spcPct val="150000"/>
              </a:lnSpc>
            </a:pPr>
            <a:r>
              <a:rPr lang="en-IN" sz="1600" dirty="0"/>
              <a:t>What are we trying to accomplish?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To make Route Mobile more visible in IT and Telecom media space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To promote the product portfolio on media forums / channels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To iterate Route Mobile as one of the  leading global players in the cloud communications platform services in all key messages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To position the brand spokesperson as industry thought leaders </a:t>
            </a:r>
            <a:endParaRPr lang="en-IN" sz="1400" dirty="0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Corporate Communications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8" r="5854"/>
          <a:stretch/>
        </p:blipFill>
        <p:spPr>
          <a:xfrm>
            <a:off x="5588247" y="1113987"/>
            <a:ext cx="3395816" cy="2678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7304" y="3813424"/>
            <a:ext cx="167534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Targeted Keywords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97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867474" y="951390"/>
            <a:ext cx="1683544" cy="39052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ROUTE MOBILE LIMITED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91731" y="1920127"/>
            <a:ext cx="1989609" cy="38933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Product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20671" y="1930843"/>
            <a:ext cx="1941163" cy="3893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Brand / Corporate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530969" y="1536281"/>
            <a:ext cx="0" cy="222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8580" tIns="34290" rIns="68580" bIns="3429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1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708399" y="1378273"/>
            <a:ext cx="0" cy="163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8580" tIns="34290" rIns="68580" bIns="3429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10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11198" y="2434477"/>
            <a:ext cx="2336615" cy="2225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lIns="68580" tIns="68580" rIns="68648" bIns="6858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IN" sz="1050" dirty="0"/>
              <a:t>Company / brand profiling – Talk about journey &amp; strategy</a:t>
            </a:r>
          </a:p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IN" sz="1050" dirty="0"/>
              <a:t>Spokesperson Profiling – Position them as  industry leaders  </a:t>
            </a:r>
          </a:p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IN" sz="1050" dirty="0"/>
              <a:t>Corporate Announcements - Initial Public Offering, Network expansions 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428752" y="2434476"/>
            <a:ext cx="2336615" cy="22257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lIns="68580" tIns="68580" rIns="68648" bIns="6858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IN" sz="1050" dirty="0"/>
              <a:t>Highlight specialised solutions – Messaging, Voice, Email &amp; SMS Filtering, Analytics and Monetisation  </a:t>
            </a:r>
          </a:p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IN" sz="1050" dirty="0"/>
              <a:t>New Product launches </a:t>
            </a:r>
          </a:p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IN" sz="1050" dirty="0"/>
              <a:t>Media FAMs – participations in trade / industry events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4709246" y="1547342"/>
            <a:ext cx="0" cy="222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8580" tIns="34290" rIns="68580" bIns="3429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1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30970" y="1553012"/>
            <a:ext cx="5917790" cy="5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511238" y="1920127"/>
            <a:ext cx="2016761" cy="38933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New Technologies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7437698" y="1541389"/>
            <a:ext cx="0" cy="222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8580" tIns="34290" rIns="68580" bIns="3429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10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6299811" y="2434476"/>
            <a:ext cx="2336615" cy="22257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lIns="68580" tIns="68580" rIns="68648" bIns="6858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IN" sz="1050" dirty="0"/>
              <a:t>Foray into new technologies         Artificial Intelligence             Block Chain                        Machine Learning                   Chat Bots</a:t>
            </a:r>
          </a:p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endParaRPr lang="en-IN" sz="1050" dirty="0"/>
          </a:p>
          <a:p>
            <a:pPr marL="171450" indent="-17145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endParaRPr lang="en-IN" sz="1050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65629" y="201168"/>
            <a:ext cx="6461743" cy="615269"/>
          </a:xfrm>
        </p:spPr>
        <p:txBody>
          <a:bodyPr>
            <a:normAutofit/>
          </a:bodyPr>
          <a:lstStyle/>
          <a:p>
            <a:r>
              <a:rPr lang="en-IN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9456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09447"/>
              </p:ext>
            </p:extLst>
          </p:nvPr>
        </p:nvGraphicFramePr>
        <p:xfrm>
          <a:off x="168255" y="993965"/>
          <a:ext cx="2762393" cy="388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393"/>
              </a:tblGrid>
              <a:tr h="3934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n-lt"/>
                          <a:ea typeface="+mn-ea"/>
                          <a:cs typeface="+mn-cs"/>
                        </a:rPr>
                        <a:t>Brand / Corporate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783">
                <a:tc>
                  <a:txBody>
                    <a:bodyPr/>
                    <a:lstStyle/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Route Mobile is the leading player in </a:t>
                      </a:r>
                      <a:r>
                        <a:rPr lang="en-US" sz="1000" b="1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cloud communication platform </a:t>
                      </a: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services with diversified offerings</a:t>
                      </a:r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Has a </a:t>
                      </a:r>
                      <a:r>
                        <a:rPr lang="en-US" sz="1000" b="1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global connectivity </a:t>
                      </a: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through established relationships with MNOs</a:t>
                      </a:r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Has a </a:t>
                      </a:r>
                      <a:r>
                        <a:rPr lang="en-US" sz="1000" b="1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diversified and global client base </a:t>
                      </a: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across industries serviced locally</a:t>
                      </a:r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Aim is to connect the world through mobile technology &amp; enriching customer experiences </a:t>
                      </a:r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Route Mobile is going public as the part of its </a:t>
                      </a:r>
                      <a:r>
                        <a:rPr lang="en-US" sz="1000" b="1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long term strategy </a:t>
                      </a:r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Will </a:t>
                      </a:r>
                      <a:r>
                        <a:rPr lang="en-US" sz="1000" b="1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grow presence </a:t>
                      </a:r>
                      <a:r>
                        <a:rPr lang="en-US" sz="1000" kern="1200" baseline="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 additional markets to serve clients locally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Desired Messaging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58033"/>
              </p:ext>
            </p:extLst>
          </p:nvPr>
        </p:nvGraphicFramePr>
        <p:xfrm>
          <a:off x="3204979" y="995678"/>
          <a:ext cx="2762393" cy="3863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2393"/>
              </a:tblGrid>
              <a:tr h="391223">
                <a:tc>
                  <a:txBody>
                    <a:bodyPr/>
                    <a:lstStyle/>
                    <a:p>
                      <a:pPr lvl="0" algn="ctr"/>
                      <a:r>
                        <a:rPr lang="en-US" sz="1000" dirty="0" smtClean="0"/>
                        <a:t>Product</a:t>
                      </a:r>
                      <a:endParaRPr lang="en-US" sz="1000" b="1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74">
                <a:tc>
                  <a:txBody>
                    <a:bodyPr/>
                    <a:lstStyle/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baseline="0" dirty="0" smtClean="0"/>
                        <a:t>Route Mobile offer range of services in </a:t>
                      </a:r>
                      <a:r>
                        <a:rPr lang="en-US" sz="1000" b="1" kern="1200" baseline="0" dirty="0" smtClean="0"/>
                        <a:t>messaging, voice, email and SMS filtering, </a:t>
                      </a:r>
                      <a:r>
                        <a:rPr lang="en-IN" sz="1000" b="1" kern="1200" baseline="0" dirty="0" smtClean="0"/>
                        <a:t>analytics and monetization</a:t>
                      </a:r>
                      <a:endParaRPr lang="en-US" sz="1000" b="1" kern="1200" baseline="0" dirty="0" smtClean="0"/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 dirty="0" smtClean="0"/>
                        <a:t>Delivers network agnostic services: partner with more than </a:t>
                      </a:r>
                      <a:r>
                        <a:rPr lang="en-GB" sz="1000" b="1" kern="1200" dirty="0" smtClean="0"/>
                        <a:t>850 network operators in 5 continents</a:t>
                      </a:r>
                      <a:r>
                        <a:rPr lang="en-GB" sz="1000" kern="1200" dirty="0" smtClean="0"/>
                        <a:t>. </a:t>
                      </a:r>
                      <a:endParaRPr lang="en-US" sz="1000" kern="1200" baseline="0" dirty="0" smtClean="0"/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 dirty="0" smtClean="0"/>
                        <a:t>More than </a:t>
                      </a:r>
                      <a:r>
                        <a:rPr lang="en-GB" sz="1000" b="1" kern="1200" dirty="0" smtClean="0"/>
                        <a:t>230 direct connections </a:t>
                      </a:r>
                      <a:endParaRPr lang="en-US" sz="1000" b="1" kern="1200" baseline="0" dirty="0" smtClean="0"/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 dirty="0" smtClean="0"/>
                        <a:t>Offers exceptional value marketing and communications programmes</a:t>
                      </a:r>
                      <a:endParaRPr lang="en-US" sz="1000" kern="1200" baseline="0" dirty="0" smtClean="0"/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GB" sz="1000" b="1" kern="1200" dirty="0" smtClean="0"/>
                        <a:t>24-7 service centre</a:t>
                      </a:r>
                      <a:r>
                        <a:rPr lang="en-GB" sz="1000" kern="1200" dirty="0" smtClean="0"/>
                        <a:t> to support customers</a:t>
                      </a:r>
                      <a:endParaRPr lang="en-US" sz="1000" kern="1200" baseline="0" dirty="0" smtClean="0"/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GB" sz="1000" b="1" dirty="0" smtClean="0"/>
                        <a:t>Consultative approach </a:t>
                      </a:r>
                      <a:r>
                        <a:rPr lang="en-GB" sz="1000" dirty="0" smtClean="0"/>
                        <a:t>– regulation compliant communications globally</a:t>
                      </a:r>
                      <a:endParaRPr lang="en-US" sz="1000" kern="1200" baseline="0" dirty="0" smtClean="0"/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GB" sz="1000" b="1" dirty="0" smtClean="0"/>
                        <a:t>Faster set up and deployment</a:t>
                      </a:r>
                    </a:p>
                    <a:p>
                      <a:pPr marL="171450" lvl="0" indent="-171450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endParaRPr lang="en-US" sz="1000" kern="1200" baseline="0" dirty="0" smtClean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025624"/>
              </p:ext>
            </p:extLst>
          </p:nvPr>
        </p:nvGraphicFramePr>
        <p:xfrm>
          <a:off x="6241701" y="986629"/>
          <a:ext cx="2762393" cy="38730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2393"/>
              </a:tblGrid>
              <a:tr h="421867">
                <a:tc>
                  <a:txBody>
                    <a:bodyPr/>
                    <a:lstStyle/>
                    <a:p>
                      <a:pPr lvl="0" algn="ctr"/>
                      <a:r>
                        <a:rPr lang="en-US" sz="1000" dirty="0" smtClean="0"/>
                        <a:t>New Technologies</a:t>
                      </a:r>
                      <a:endParaRPr lang="en-US" sz="1000" b="1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51180">
                <a:tc>
                  <a:txBody>
                    <a:bodyPr/>
                    <a:lstStyle/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smtClean="0"/>
                        <a:t>We are focusing our </a:t>
                      </a:r>
                      <a:r>
                        <a:rPr lang="en-US" sz="1000" b="1" dirty="0" smtClean="0"/>
                        <a:t>research and development efforts</a:t>
                      </a:r>
                      <a:r>
                        <a:rPr lang="en-US" sz="1000" dirty="0" smtClean="0"/>
                        <a:t> on the </a:t>
                      </a:r>
                      <a:r>
                        <a:rPr lang="en-US" sz="1000" b="1" dirty="0" smtClean="0"/>
                        <a:t>integration of our communications platform with new technologies </a:t>
                      </a:r>
                    </a:p>
                    <a:p>
                      <a:pPr marL="174468" lvl="0" indent="-174468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smtClean="0"/>
                        <a:t>We intend</a:t>
                      </a:r>
                      <a:r>
                        <a:rPr lang="en-US" sz="1000" baseline="0" dirty="0" smtClean="0"/>
                        <a:t> lay more </a:t>
                      </a:r>
                      <a:r>
                        <a:rPr lang="en-US" sz="1000" dirty="0" smtClean="0"/>
                        <a:t>emphasis on developing communication solutions </a:t>
                      </a:r>
                      <a:r>
                        <a:rPr lang="en-US" sz="1000" b="1" dirty="0" smtClean="0"/>
                        <a:t>through artificial intelligence (“AI”), machine learning (“ML”) and block chain</a:t>
                      </a:r>
                      <a:r>
                        <a:rPr lang="en-US" sz="1000" dirty="0" smtClean="0"/>
                        <a:t> for advanced data analytics and predictive analysis.</a:t>
                      </a:r>
                    </a:p>
                    <a:p>
                      <a:pPr marL="0" lvl="0" indent="0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endParaRPr lang="en-GB" sz="1000" dirty="0" smtClean="0"/>
                    </a:p>
                    <a:p>
                      <a:pPr marL="171450" lvl="0" indent="-171450" algn="l" defTabSz="848422" rtl="0" eaLnBrk="0" fontAlgn="base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endParaRPr lang="en-US" sz="1000" kern="1200" baseline="0" dirty="0" smtClean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7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69200" y="2710063"/>
            <a:ext cx="3983587" cy="27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RELATIONSHIP BUILDING MEETINGS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Approach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9201" y="3044464"/>
            <a:ext cx="3983583" cy="13018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/>
              <a:t>1 – 2 media meetings / per month / regions</a:t>
            </a:r>
          </a:p>
          <a:p>
            <a:pPr>
              <a:defRPr/>
            </a:pPr>
            <a:r>
              <a:rPr lang="en-US" sz="1050" dirty="0" smtClean="0"/>
              <a:t>Target Media:  IT &amp; telecom trade, financials, mainline, online media, business magazines</a:t>
            </a:r>
          </a:p>
          <a:p>
            <a:pPr>
              <a:defRPr/>
            </a:pPr>
            <a:r>
              <a:rPr lang="en-US" sz="1050" dirty="0" smtClean="0"/>
              <a:t>Themes: Company profiling, RML journey and way forward strategies, new technologies and their future, benefits of RML product &amp; services</a:t>
            </a:r>
            <a:endParaRPr lang="en-US" sz="105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5629" y="4395595"/>
            <a:ext cx="84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65629" y="4468834"/>
            <a:ext cx="8399744" cy="5495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/>
              <a:t>Media Familiarisation </a:t>
            </a:r>
            <a:r>
              <a:rPr lang="en-US" sz="1050" dirty="0" smtClean="0"/>
              <a:t>Trip - 1/2  </a:t>
            </a:r>
            <a:r>
              <a:rPr lang="en-US" sz="1050" dirty="0"/>
              <a:t>journalists – Trade and Business </a:t>
            </a:r>
            <a:r>
              <a:rPr lang="en-US" sz="1050" dirty="0" smtClean="0"/>
              <a:t>Publications</a:t>
            </a:r>
            <a:endParaRPr lang="en-US" sz="1050" dirty="0"/>
          </a:p>
          <a:p>
            <a:pPr algn="ctr">
              <a:defRPr/>
            </a:pPr>
            <a:r>
              <a:rPr lang="en-US" sz="1050" dirty="0" smtClean="0"/>
              <a:t>Onsite event engagement </a:t>
            </a:r>
            <a:r>
              <a:rPr lang="en-US" sz="1050" dirty="0"/>
              <a:t>– MWC </a:t>
            </a:r>
            <a:r>
              <a:rPr lang="en-US" sz="1050" dirty="0" smtClean="0"/>
              <a:t>Americas, </a:t>
            </a:r>
            <a:r>
              <a:rPr lang="en-US" sz="1050" dirty="0"/>
              <a:t>WAS#8, MWC Barcelona </a:t>
            </a:r>
            <a:endParaRPr lang="en-US" sz="1050" b="1" dirty="0"/>
          </a:p>
          <a:p>
            <a:pPr marL="0">
              <a:spcBef>
                <a:spcPts val="0"/>
              </a:spcBef>
              <a:defRPr/>
            </a:pPr>
            <a:endParaRPr lang="en-US" sz="105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944798" y="2710063"/>
            <a:ext cx="3983587" cy="27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AUTHORED ARTICLES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44798" y="3044464"/>
            <a:ext cx="3983586" cy="13018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/>
              <a:t>Tactical </a:t>
            </a:r>
            <a:r>
              <a:rPr lang="en-US" sz="1050" dirty="0"/>
              <a:t>/ 1 in 2 months</a:t>
            </a:r>
          </a:p>
          <a:p>
            <a:pPr>
              <a:defRPr/>
            </a:pPr>
            <a:r>
              <a:rPr lang="en-US" sz="1050" dirty="0"/>
              <a:t>Target Media:  </a:t>
            </a:r>
            <a:r>
              <a:rPr lang="en-US" sz="1050" dirty="0" smtClean="0"/>
              <a:t>IT &amp; telecom trade, financials, mainline, online media, business magazines</a:t>
            </a:r>
          </a:p>
          <a:p>
            <a:pPr>
              <a:defRPr/>
            </a:pPr>
            <a:r>
              <a:rPr lang="en-US" sz="1050" dirty="0" smtClean="0"/>
              <a:t>Themes</a:t>
            </a:r>
            <a:r>
              <a:rPr lang="en-US" sz="1050" dirty="0"/>
              <a:t>: </a:t>
            </a:r>
            <a:r>
              <a:rPr lang="en-US" sz="1050" dirty="0" smtClean="0"/>
              <a:t>Topics on messaging, voice, email, firewall, new technologies, industry and trends</a:t>
            </a:r>
            <a:endParaRPr lang="en-US" sz="105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69199" y="1040871"/>
            <a:ext cx="3983587" cy="27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ONE-ON-ONE INTERACTIONS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44797" y="1032850"/>
            <a:ext cx="3983587" cy="27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PRESS RELEASE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646" y="1375271"/>
            <a:ext cx="3981139" cy="12237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050" dirty="0" smtClean="0"/>
              <a:t>1 </a:t>
            </a:r>
            <a:r>
              <a:rPr lang="en-US" sz="1050" dirty="0"/>
              <a:t>– 2 media interactions / per month</a:t>
            </a:r>
          </a:p>
          <a:p>
            <a:pPr>
              <a:defRPr/>
            </a:pPr>
            <a:r>
              <a:rPr lang="en-US" sz="1050" dirty="0"/>
              <a:t>Target Media:  IT &amp; Telecom trade, Financials, Mainline, Online Media, Business Magazines</a:t>
            </a:r>
          </a:p>
          <a:p>
            <a:pPr>
              <a:defRPr/>
            </a:pPr>
            <a:r>
              <a:rPr lang="en-US" sz="1050" dirty="0"/>
              <a:t>Themes: Company profiling, RML Journey and way forward strategies, New technologies and their future, Benefits of RML product &amp; </a:t>
            </a:r>
            <a:r>
              <a:rPr lang="en-US" sz="1050" dirty="0" smtClean="0"/>
              <a:t>services</a:t>
            </a:r>
            <a:endParaRPr lang="en-US" sz="105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44800" y="1375271"/>
            <a:ext cx="3983584" cy="12237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/>
              <a:t>As </a:t>
            </a:r>
            <a:r>
              <a:rPr lang="en-US" sz="1050" dirty="0"/>
              <a:t>per product and corporate announcements</a:t>
            </a:r>
          </a:p>
          <a:p>
            <a:pPr>
              <a:defRPr/>
            </a:pPr>
            <a:r>
              <a:rPr lang="en-US" sz="1050" dirty="0"/>
              <a:t>Target Media:  IT &amp; Telecom trade, Financials, Mainline, Online Media, Business Magazines</a:t>
            </a:r>
          </a:p>
          <a:p>
            <a:pPr>
              <a:defRPr/>
            </a:pPr>
            <a:r>
              <a:rPr lang="en-US" sz="1050" dirty="0"/>
              <a:t>Themes: Product launches, new acquisitions &amp; deals, IPO, new offices, senior </a:t>
            </a:r>
            <a:r>
              <a:rPr lang="en-US" sz="1050" dirty="0" smtClean="0"/>
              <a:t>management hiring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3682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/>
            <a:r>
              <a:rPr lang="en-IN" sz="1600" dirty="0"/>
              <a:t>Build organic reach of the brand on search engine platforms</a:t>
            </a:r>
          </a:p>
          <a:p>
            <a:pPr marL="114300"/>
            <a:r>
              <a:rPr lang="en-IN" sz="1600" dirty="0"/>
              <a:t>Credible content increases the brand value </a:t>
            </a:r>
          </a:p>
          <a:p>
            <a:pPr marL="114300"/>
            <a:r>
              <a:rPr lang="en-IN" sz="1600" dirty="0"/>
              <a:t>Get more value media space at no-cost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What we can achieve..?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50" y="2878809"/>
            <a:ext cx="2729551" cy="189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855" y="2166471"/>
            <a:ext cx="1915199" cy="260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5373384" y="3467996"/>
            <a:ext cx="107558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8970" y="3243546"/>
            <a:ext cx="1981953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IN" sz="1100" b="1" dirty="0"/>
              <a:t>With just 2 </a:t>
            </a:r>
            <a:r>
              <a:rPr lang="en-IN" sz="1100" b="1" dirty="0" smtClean="0"/>
              <a:t>articles worth </a:t>
            </a:r>
          </a:p>
          <a:p>
            <a:r>
              <a:rPr lang="en-IN" sz="1100" b="1" dirty="0" smtClean="0"/>
              <a:t>INR 8,98,000 of the ad-space</a:t>
            </a:r>
            <a:endParaRPr lang="en-IN" sz="1100" b="1" dirty="0"/>
          </a:p>
        </p:txBody>
      </p:sp>
    </p:spTree>
    <p:extLst>
      <p:ext uri="{BB962C8B-B14F-4D97-AF65-F5344CB8AC3E}">
        <p14:creationId xmlns:p14="http://schemas.microsoft.com/office/powerpoint/2010/main" val="21027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7573" y="1717594"/>
            <a:ext cx="3485144" cy="32844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i="1" dirty="0"/>
              <a:t>A leading global Messaging and Voice API company, leading in terms of value offered, customer service, talent development and consistent </a:t>
            </a:r>
            <a:r>
              <a:rPr lang="en-US" sz="1800" i="1" dirty="0" smtClean="0"/>
              <a:t>growth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Positioning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4422" y="1322400"/>
            <a:ext cx="3462729" cy="3817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As is</a:t>
            </a:r>
            <a:endParaRPr lang="en-US" sz="20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191466" y="1320465"/>
            <a:ext cx="3462729" cy="3817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To </a:t>
            </a:r>
            <a:r>
              <a:rPr lang="en-US" sz="2000" b="1" dirty="0"/>
              <a:t>be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957012" y="1727283"/>
            <a:ext cx="3835880" cy="32844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i="1" dirty="0">
                <a:solidFill>
                  <a:srgbClr val="009CDE"/>
                </a:solidFill>
              </a:rPr>
              <a:t>A leading global </a:t>
            </a:r>
            <a:r>
              <a:rPr lang="en-US" b="1" i="1" dirty="0">
                <a:solidFill>
                  <a:srgbClr val="009CDE"/>
                </a:solidFill>
              </a:rPr>
              <a:t>Cloud Communications </a:t>
            </a:r>
            <a:r>
              <a:rPr lang="en-US" i="1" dirty="0">
                <a:solidFill>
                  <a:srgbClr val="009CDE"/>
                </a:solidFill>
              </a:rPr>
              <a:t>company connecting the world through latest technologies on multi channel platforms; delivering superior customer experiences globally and locally. (GLOCALLY</a:t>
            </a:r>
            <a:r>
              <a:rPr lang="en-US" i="1" dirty="0" smtClean="0">
                <a:solidFill>
                  <a:srgbClr val="009CDE"/>
                </a:solidFill>
              </a:rPr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630" y="950976"/>
            <a:ext cx="8878370" cy="4051044"/>
          </a:xfrm>
        </p:spPr>
        <p:txBody>
          <a:bodyPr>
            <a:normAutofit/>
          </a:bodyPr>
          <a:lstStyle/>
          <a:p>
            <a:pPr marL="114300"/>
            <a:r>
              <a:rPr lang="en-US" sz="1600" dirty="0"/>
              <a:t>Website &amp; Social Media forums – Populate content on these platforms to drive engagement</a:t>
            </a:r>
          </a:p>
          <a:p>
            <a:endParaRPr lang="en-US" sz="1100" dirty="0"/>
          </a:p>
          <a:p>
            <a:endParaRPr lang="en-IN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Content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420942" y="1554536"/>
            <a:ext cx="2196884" cy="11623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b="1" dirty="0" smtClean="0"/>
              <a:t>BLOGS</a:t>
            </a:r>
            <a:endParaRPr lang="en-IN" b="1" dirty="0"/>
          </a:p>
          <a:p>
            <a:pPr algn="ctr"/>
            <a:r>
              <a:rPr lang="en-IN" sz="1100" dirty="0" smtClean="0"/>
              <a:t>3-5 </a:t>
            </a:r>
            <a:r>
              <a:rPr lang="en-IN" sz="1100" dirty="0"/>
              <a:t>blogs every month – website &amp; LinkedIn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30593" y="1556471"/>
            <a:ext cx="2196884" cy="11623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b="1" dirty="0" smtClean="0"/>
              <a:t>INFOGRAPHICS</a:t>
            </a:r>
            <a:endParaRPr lang="en-IN" b="1" dirty="0"/>
          </a:p>
          <a:p>
            <a:pPr algn="ctr"/>
            <a:r>
              <a:rPr lang="en-IN" sz="1100" dirty="0"/>
              <a:t>Presenting product literature differently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29735" y="1554536"/>
            <a:ext cx="2196884" cy="11623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b="1" dirty="0" smtClean="0"/>
              <a:t>CASE STUDIES</a:t>
            </a:r>
            <a:endParaRPr lang="en-IN" b="1" dirty="0"/>
          </a:p>
          <a:p>
            <a:pPr algn="ctr"/>
            <a:r>
              <a:rPr lang="en-IN" sz="1100" dirty="0"/>
              <a:t>Revise and add new branded case studies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30593" y="3135324"/>
            <a:ext cx="2196884" cy="116237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100" dirty="0"/>
          </a:p>
          <a:p>
            <a:pPr algn="ctr"/>
            <a:r>
              <a:rPr lang="en-IN" b="1" dirty="0" smtClean="0"/>
              <a:t>NEWSLETTERS</a:t>
            </a:r>
            <a:endParaRPr lang="en-IN" b="1" dirty="0"/>
          </a:p>
          <a:p>
            <a:pPr algn="ctr"/>
            <a:r>
              <a:rPr lang="en-IN" sz="1100" dirty="0"/>
              <a:t>Monthly / Quarterly updates on events  &amp; corporate announcements </a:t>
            </a:r>
          </a:p>
          <a:p>
            <a:pPr algn="ctr"/>
            <a:endParaRPr lang="en-IN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23707" y="3135324"/>
            <a:ext cx="2196884" cy="1162373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100" dirty="0"/>
          </a:p>
          <a:p>
            <a:pPr algn="ctr"/>
            <a:r>
              <a:rPr lang="en-IN" b="1" dirty="0" smtClean="0"/>
              <a:t>EVENTS</a:t>
            </a:r>
            <a:endParaRPr lang="en-IN" b="1" dirty="0"/>
          </a:p>
          <a:p>
            <a:pPr algn="ctr"/>
            <a:r>
              <a:rPr lang="en-IN" sz="1100" dirty="0"/>
              <a:t>Regular updates, spokesperson bytes, booth visits </a:t>
            </a:r>
            <a:r>
              <a:rPr lang="en-IN" sz="1100" dirty="0" smtClean="0"/>
              <a:t>etc. </a:t>
            </a:r>
            <a:endParaRPr lang="en-IN" sz="1100" dirty="0"/>
          </a:p>
          <a:p>
            <a:pPr algn="ctr"/>
            <a:endParaRPr lang="en-IN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420942" y="3135323"/>
            <a:ext cx="2196884" cy="1162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100" b="1" dirty="0"/>
          </a:p>
          <a:p>
            <a:pPr algn="ctr"/>
            <a:r>
              <a:rPr lang="en-IN" b="1" dirty="0" smtClean="0"/>
              <a:t>VIDEOS</a:t>
            </a:r>
            <a:endParaRPr lang="en-IN" b="1" dirty="0"/>
          </a:p>
          <a:p>
            <a:pPr algn="ctr"/>
            <a:r>
              <a:rPr lang="en-IN" sz="1100" dirty="0"/>
              <a:t>Product videos on website &amp; social media platforms </a:t>
            </a:r>
          </a:p>
          <a:p>
            <a:pPr algn="ctr"/>
            <a:endParaRPr lang="en-IN" sz="1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5630" y="2929180"/>
            <a:ext cx="8461847" cy="2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75675" y="1472344"/>
            <a:ext cx="34871" cy="302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90834" y="1472344"/>
            <a:ext cx="23247" cy="302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8553" cy="5143500"/>
          </a:xfrm>
          <a:prstGeom prst="rect">
            <a:avLst/>
          </a:prstGeom>
        </p:spPr>
      </p:pic>
      <p:sp>
        <p:nvSpPr>
          <p:cNvPr id="6" name="Subtitle 7"/>
          <p:cNvSpPr txBox="1">
            <a:spLocks/>
          </p:cNvSpPr>
          <p:nvPr/>
        </p:nvSpPr>
        <p:spPr>
          <a:xfrm>
            <a:off x="621428" y="3224406"/>
            <a:ext cx="2897503" cy="508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7705"/>
            <a:ext cx="9144000" cy="3435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Digital Plan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Social Media Objectives</a:t>
            </a:r>
            <a:endParaRPr lang="en-IN" dirty="0"/>
          </a:p>
        </p:txBody>
      </p:sp>
      <p:sp>
        <p:nvSpPr>
          <p:cNvPr id="27" name="Rounded Rectangle 26"/>
          <p:cNvSpPr/>
          <p:nvPr/>
        </p:nvSpPr>
        <p:spPr>
          <a:xfrm>
            <a:off x="716887" y="4692195"/>
            <a:ext cx="4354869" cy="221337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700" dirty="0">
                <a:latin typeface="Calibri" pitchFamily="34" charset="0"/>
              </a:rPr>
              <a:t>The chronological order of the platforms represent the relevancy of the platform for the corresponding </a:t>
            </a:r>
            <a:r>
              <a:rPr lang="en-US" sz="700" i="1" dirty="0">
                <a:latin typeface="Calibri" pitchFamily="34" charset="0"/>
              </a:rPr>
              <a:t>‘objective’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8748" y="1005576"/>
            <a:ext cx="7089081" cy="3550465"/>
            <a:chOff x="1008748" y="1005576"/>
            <a:chExt cx="7089081" cy="355046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087866" y="1837789"/>
              <a:ext cx="5009963" cy="9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87866" y="3561051"/>
              <a:ext cx="5009963" cy="9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87866" y="2699419"/>
              <a:ext cx="5009963" cy="9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008748" y="1005576"/>
              <a:ext cx="2378860" cy="355046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itchFamily="34" charset="0"/>
              </a:endParaRPr>
            </a:p>
          </p:txBody>
        </p:sp>
        <p:pic>
          <p:nvPicPr>
            <p:cNvPr id="14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913" y="1643340"/>
              <a:ext cx="730793" cy="753179"/>
            </a:xfrm>
            <a:prstGeom prst="rect">
              <a:avLst/>
            </a:prstGeom>
            <a:noFill/>
          </p:spPr>
        </p:pic>
        <p:pic>
          <p:nvPicPr>
            <p:cNvPr id="15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155" y="1644256"/>
              <a:ext cx="730793" cy="753179"/>
            </a:xfrm>
            <a:prstGeom prst="rect">
              <a:avLst/>
            </a:prstGeom>
            <a:noFill/>
          </p:spPr>
        </p:pic>
        <p:pic>
          <p:nvPicPr>
            <p:cNvPr id="16" name="Picture 6" descr="http://icons.iconarchive.com/icons/designbolts/3d-social/128/Linkedin-icon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242" y="1650946"/>
              <a:ext cx="730793" cy="75317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416061" y="1214092"/>
              <a:ext cx="1607051" cy="289441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Primary focus platforms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31967" y="3828196"/>
              <a:ext cx="1893318" cy="30646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C8C8C"/>
                  </a:solidFill>
                  <a:latin typeface="Calibri" pitchFamily="34" charset="0"/>
                </a:rPr>
                <a:t>Community Building</a:t>
              </a:r>
              <a:endParaRPr lang="en-US" sz="1200" b="1" dirty="0">
                <a:solidFill>
                  <a:srgbClr val="FC8C8C"/>
                </a:solidFill>
                <a:latin typeface="Calibri" pitchFamily="34" charset="0"/>
              </a:endParaRPr>
            </a:p>
          </p:txBody>
        </p:sp>
        <p:pic>
          <p:nvPicPr>
            <p:cNvPr id="19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748" y="380658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20" name="Picture 6" descr="http://icons.iconarchive.com/icons/designbolts/3d-social/128/Linkedin-ic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192" y="380658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21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470" y="3806588"/>
              <a:ext cx="274048" cy="282442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309729" y="2959401"/>
              <a:ext cx="1757825" cy="289441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Secondary focus platforms</a:t>
              </a:r>
            </a:p>
          </p:txBody>
        </p:sp>
        <p:pic>
          <p:nvPicPr>
            <p:cNvPr id="24" name="Picture 10" descr="http://icons.iconarchive.com/icons/designbolts/3d-social/128/YouTube-icon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768" y="3425474"/>
              <a:ext cx="730793" cy="753179"/>
            </a:xfrm>
            <a:prstGeom prst="rect">
              <a:avLst/>
            </a:prstGeom>
            <a:noFill/>
          </p:spPr>
        </p:pic>
        <p:cxnSp>
          <p:nvCxnSpPr>
            <p:cNvPr id="25" name="Straight Connector 24"/>
            <p:cNvCxnSpPr/>
            <p:nvPr/>
          </p:nvCxnSpPr>
          <p:spPr>
            <a:xfrm rot="5400000">
              <a:off x="2635476" y="2772651"/>
              <a:ext cx="3389302" cy="95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07457" y="2763801"/>
              <a:ext cx="3389302" cy="95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068783" y="2954726"/>
              <a:ext cx="619686" cy="30646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9CA3D"/>
                  </a:solidFill>
                  <a:latin typeface="Calibri" pitchFamily="34" charset="0"/>
                </a:rPr>
                <a:t>Traffic</a:t>
              </a:r>
            </a:p>
          </p:txBody>
        </p:sp>
        <p:pic>
          <p:nvPicPr>
            <p:cNvPr id="29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748" y="296673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30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549" y="296673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31" name="Picture 6" descr="http://icons.iconarchive.com/icons/designbolts/3d-social/128/Linkedin-ic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49" y="296673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32" name="Picture 5" descr="D:\Decks\Voltas Water\mouse arrow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425" y="2938494"/>
              <a:ext cx="328857" cy="338930"/>
            </a:xfrm>
            <a:prstGeom prst="rect">
              <a:avLst/>
            </a:prstGeom>
            <a:noFill/>
          </p:spPr>
        </p:pic>
        <p:pic>
          <p:nvPicPr>
            <p:cNvPr id="33" name="Picture 10" descr="http://icons.iconarchive.com/icons/designbolts/3d-social/128/YouTube-icon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349" y="2966738"/>
              <a:ext cx="274048" cy="282442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874277" y="2114876"/>
              <a:ext cx="1008697" cy="30646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64B50"/>
                  </a:solidFill>
                  <a:latin typeface="Calibri" pitchFamily="34" charset="0"/>
                </a:rPr>
                <a:t>Engagement</a:t>
              </a:r>
            </a:p>
          </p:txBody>
        </p:sp>
        <p:pic>
          <p:nvPicPr>
            <p:cNvPr id="35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560" y="212688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36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748" y="212688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37" name="Picture 2" descr="D:\Decks\Voltas Water\multimedia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425" y="2098644"/>
              <a:ext cx="328857" cy="338930"/>
            </a:xfrm>
            <a:prstGeom prst="rect">
              <a:avLst/>
            </a:prstGeom>
            <a:noFill/>
          </p:spPr>
        </p:pic>
        <p:pic>
          <p:nvPicPr>
            <p:cNvPr id="38" name="Picture 10" descr="http://icons.iconarchive.com/icons/designbolts/3d-social/128/YouTube-icon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349" y="2126889"/>
              <a:ext cx="274048" cy="282442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924034" y="1275028"/>
              <a:ext cx="909185" cy="30646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9CA3D"/>
                  </a:solidFill>
                  <a:latin typeface="Calibri" pitchFamily="34" charset="0"/>
                </a:rPr>
                <a:t>Awareness</a:t>
              </a:r>
            </a:p>
          </p:txBody>
        </p:sp>
        <p:pic>
          <p:nvPicPr>
            <p:cNvPr id="40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748" y="128703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41" name="Picture 2" descr="D:\Decks\Voltas Water\speaker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66550">
              <a:off x="3725425" y="1258794"/>
              <a:ext cx="328857" cy="338930"/>
            </a:xfrm>
            <a:prstGeom prst="rect">
              <a:avLst/>
            </a:prstGeom>
            <a:noFill/>
          </p:spPr>
        </p:pic>
        <p:pic>
          <p:nvPicPr>
            <p:cNvPr id="42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991" y="128703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43" name="Picture 10" descr="http://icons.iconarchive.com/icons/designbolts/3d-social/128/YouTube-icon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02" y="128703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44" name="Picture 6" descr="http://icons.iconarchive.com/icons/designbolts/3d-social/128/Linkedin-ic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479" y="1287038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45" name="Picture 6" descr="http://icons.iconarchive.com/icons/designbolts/3d-social/128/Linkedin-ic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974" y="2127290"/>
              <a:ext cx="274048" cy="282442"/>
            </a:xfrm>
            <a:prstGeom prst="rect">
              <a:avLst/>
            </a:prstGeom>
            <a:noFill/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449" y="3789618"/>
              <a:ext cx="333833" cy="333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7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172" y="3489852"/>
            <a:ext cx="8313278" cy="1080714"/>
          </a:xfrm>
        </p:spPr>
        <p:txBody>
          <a:bodyPr>
            <a:noAutofit/>
          </a:bodyPr>
          <a:lstStyle/>
          <a:p>
            <a:pPr marL="114300"/>
            <a:r>
              <a:rPr lang="en-US" sz="1600" dirty="0"/>
              <a:t>The actual % numbers have seen an increase over the period of 6 months from Sep 17 – Mar 18</a:t>
            </a:r>
          </a:p>
          <a:p>
            <a:pPr marL="114300"/>
            <a:r>
              <a:rPr lang="en-US" sz="1600" dirty="0"/>
              <a:t>We would maintain or slightly increase the online channel fan base incorporating the revised content baskets, additional online &amp; offline activities and increase brand recall organically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Current Scenario of Online Channels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90643"/>
              </p:ext>
            </p:extLst>
          </p:nvPr>
        </p:nvGraphicFramePr>
        <p:xfrm>
          <a:off x="359532" y="1329612"/>
          <a:ext cx="8319772" cy="18362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291"/>
                <a:gridCol w="1240250"/>
                <a:gridCol w="1716663"/>
                <a:gridCol w="1728784"/>
                <a:gridCol w="1728784"/>
              </a:tblGrid>
              <a:tr h="54006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u="none" strike="noStrike" dirty="0" smtClean="0"/>
                        <a:t>Month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Facebook</a:t>
                      </a:r>
                    </a:p>
                    <a:p>
                      <a:pPr algn="ctr"/>
                      <a:r>
                        <a:rPr lang="en-US" sz="1400" dirty="0" smtClean="0"/>
                        <a:t>(Likes)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Twitter</a:t>
                      </a:r>
                    </a:p>
                    <a:p>
                      <a:pPr algn="ctr"/>
                      <a:r>
                        <a:rPr lang="en-US" sz="1400" dirty="0" smtClean="0"/>
                        <a:t>(Followers)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LinkedIn</a:t>
                      </a:r>
                    </a:p>
                    <a:p>
                      <a:pPr algn="ctr"/>
                      <a:r>
                        <a:rPr lang="en-US" sz="1400" dirty="0" smtClean="0"/>
                        <a:t>(Followers)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Nature of Followers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 smtClean="0"/>
                        <a:t>Sep 2017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733</a:t>
                      </a:r>
                      <a:endParaRPr lang="en-IN" sz="1400" dirty="0"/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102</a:t>
                      </a:r>
                      <a:endParaRPr lang="en-IN" sz="1400" dirty="0"/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5514</a:t>
                      </a:r>
                      <a:endParaRPr lang="en-IN" sz="1400" dirty="0"/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Organic</a:t>
                      </a:r>
                      <a:endParaRPr lang="en-IN" sz="1400" dirty="0"/>
                    </a:p>
                  </a:txBody>
                  <a:tcPr marL="6016" marR="6016" marT="6016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/>
                        <a:t>Mar 2018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957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153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7317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Organic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/>
                        <a:t>% Growth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31%  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50%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33%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/>
                        <a:t>Organic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6" marR="6016" marT="6016" marB="0" anchor="ctr"/>
                </a:tc>
              </a:tr>
            </a:tbl>
          </a:graphicData>
        </a:graphic>
      </p:graphicFrame>
      <p:sp>
        <p:nvSpPr>
          <p:cNvPr id="6" name="Up Arrow 5"/>
          <p:cNvSpPr/>
          <p:nvPr/>
        </p:nvSpPr>
        <p:spPr>
          <a:xfrm>
            <a:off x="3105489" y="2870759"/>
            <a:ext cx="108012" cy="16201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579546" y="2870759"/>
            <a:ext cx="108012" cy="16201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300815" y="2876960"/>
            <a:ext cx="108012" cy="16201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Current Content Modules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302200" y="1414702"/>
            <a:ext cx="3900210" cy="606165"/>
            <a:chOff x="3240360" y="147529"/>
            <a:chExt cx="6498001" cy="1162613"/>
          </a:xfrm>
        </p:grpSpPr>
        <p:sp>
          <p:nvSpPr>
            <p:cNvPr id="38" name="Round Same Side Corner Rectangle 37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4"/>
            <p:cNvSpPr/>
            <p:nvPr/>
          </p:nvSpPr>
          <p:spPr>
            <a:xfrm>
              <a:off x="3240360" y="204283"/>
              <a:ext cx="6441247" cy="1049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71450"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 smtClean="0">
                  <a:solidFill>
                    <a:schemeClr val="accent5"/>
                  </a:solidFill>
                </a:rPr>
                <a:t>Live event Updates</a:t>
              </a:r>
            </a:p>
            <a:p>
              <a:pPr marL="114300" lvl="1" indent="-171450"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 smtClean="0">
                  <a:solidFill>
                    <a:schemeClr val="accent5"/>
                  </a:solidFill>
                </a:rPr>
                <a:t>Profiling &amp; Build Up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1343" y="1311439"/>
            <a:ext cx="1695969" cy="837476"/>
            <a:chOff x="432050" y="7"/>
            <a:chExt cx="2825595" cy="1453267"/>
          </a:xfrm>
        </p:grpSpPr>
        <p:sp>
          <p:nvSpPr>
            <p:cNvPr id="34" name="Rounded Rectangle 33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 smtClean="0"/>
                <a:t>EVENTS </a:t>
              </a:r>
              <a:endParaRPr lang="en-US" sz="15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02200" y="2234622"/>
            <a:ext cx="3900210" cy="606165"/>
            <a:chOff x="3240360" y="147529"/>
            <a:chExt cx="6498001" cy="1162613"/>
          </a:xfrm>
        </p:grpSpPr>
        <p:sp>
          <p:nvSpPr>
            <p:cNvPr id="41" name="Round Same Side Corner Rectangle 40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ound Same Side Corner Rectangle 4"/>
            <p:cNvSpPr/>
            <p:nvPr/>
          </p:nvSpPr>
          <p:spPr>
            <a:xfrm>
              <a:off x="3240360" y="204282"/>
              <a:ext cx="6441247" cy="1049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71450">
                <a:lnSpc>
                  <a:spcPct val="90000"/>
                </a:lnSpc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>
                  <a:solidFill>
                    <a:schemeClr val="accent5"/>
                  </a:solidFill>
                </a:rPr>
                <a:t>Product Related promotional updates</a:t>
              </a:r>
            </a:p>
            <a:p>
              <a:pPr marL="114300" lvl="1" indent="-171450">
                <a:lnSpc>
                  <a:spcPct val="90000"/>
                </a:lnSpc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>
                  <a:solidFill>
                    <a:schemeClr val="accent5"/>
                  </a:solidFill>
                </a:rPr>
                <a:t>Product Videos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31343" y="2131358"/>
            <a:ext cx="1695969" cy="837476"/>
            <a:chOff x="432050" y="7"/>
            <a:chExt cx="2825595" cy="1453267"/>
          </a:xfrm>
        </p:grpSpPr>
        <p:sp>
          <p:nvSpPr>
            <p:cNvPr id="46" name="Rounded Rectangle 45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 smtClean="0"/>
                <a:t>PRODUCT </a:t>
              </a:r>
              <a:endParaRPr lang="en-US" sz="15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02200" y="3044712"/>
            <a:ext cx="3900210" cy="606165"/>
            <a:chOff x="3240360" y="147529"/>
            <a:chExt cx="6498001" cy="1162613"/>
          </a:xfrm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 Same Side Corner Rectangle 4"/>
            <p:cNvSpPr/>
            <p:nvPr/>
          </p:nvSpPr>
          <p:spPr>
            <a:xfrm>
              <a:off x="3240360" y="204283"/>
              <a:ext cx="6441247" cy="1049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71450">
                <a:lnSpc>
                  <a:spcPct val="90000"/>
                </a:lnSpc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>
                  <a:solidFill>
                    <a:schemeClr val="accent5"/>
                  </a:solidFill>
                </a:rPr>
                <a:t>RML Hiring, Internal Events</a:t>
              </a:r>
            </a:p>
            <a:p>
              <a:pPr marL="114300" lvl="1" indent="-171450">
                <a:lnSpc>
                  <a:spcPct val="90000"/>
                </a:lnSpc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>
                  <a:solidFill>
                    <a:schemeClr val="accent5"/>
                  </a:solidFill>
                </a:rPr>
                <a:t>#</a:t>
              </a:r>
              <a:r>
                <a:rPr lang="en-US" sz="1200" dirty="0" err="1">
                  <a:solidFill>
                    <a:schemeClr val="accent5"/>
                  </a:solidFill>
                </a:rPr>
                <a:t>LifeAtRML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31343" y="2941448"/>
            <a:ext cx="1695969" cy="837476"/>
            <a:chOff x="432050" y="7"/>
            <a:chExt cx="2825595" cy="1453267"/>
          </a:xfrm>
        </p:grpSpPr>
        <p:sp>
          <p:nvSpPr>
            <p:cNvPr id="52" name="Rounded Rectangle 51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 smtClean="0"/>
                <a:t>RML INTERNAL</a:t>
              </a:r>
              <a:endParaRPr lang="en-US" sz="150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02200" y="3855805"/>
            <a:ext cx="3900210" cy="606165"/>
            <a:chOff x="3240360" y="147529"/>
            <a:chExt cx="6498001" cy="1162613"/>
          </a:xfrm>
        </p:grpSpPr>
        <p:sp>
          <p:nvSpPr>
            <p:cNvPr id="55" name="Round Same Side Corner Rectangle 54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 Same Side Corner Rectangle 4"/>
            <p:cNvSpPr/>
            <p:nvPr/>
          </p:nvSpPr>
          <p:spPr>
            <a:xfrm>
              <a:off x="3240360" y="204283"/>
              <a:ext cx="6441247" cy="1049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71450">
                <a:lnSpc>
                  <a:spcPct val="90000"/>
                </a:lnSpc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>
                  <a:solidFill>
                    <a:schemeClr val="accent5"/>
                  </a:solidFill>
                </a:rPr>
                <a:t>#</a:t>
              </a:r>
              <a:r>
                <a:rPr lang="en-US" sz="1200" dirty="0" err="1">
                  <a:solidFill>
                    <a:schemeClr val="accent5"/>
                  </a:solidFill>
                </a:rPr>
                <a:t>FridayFacts</a:t>
              </a:r>
              <a:endParaRPr lang="en-US" sz="1200" dirty="0">
                <a:solidFill>
                  <a:schemeClr val="accent5"/>
                </a:solidFill>
              </a:endParaRPr>
            </a:p>
            <a:p>
              <a:pPr marL="114300" lvl="1" indent="-171450">
                <a:lnSpc>
                  <a:spcPct val="90000"/>
                </a:lnSpc>
                <a:spcBef>
                  <a:spcPts val="750"/>
                </a:spcBef>
                <a:spcAft>
                  <a:spcPct val="15000"/>
                </a:spcAft>
                <a:buClr>
                  <a:schemeClr val="accent1"/>
                </a:buClr>
                <a:buSzPct val="80000"/>
                <a:buFont typeface="LucidaGrande" charset="0"/>
                <a:buChar char="▸"/>
              </a:pPr>
              <a:r>
                <a:rPr lang="en-US" sz="1200" dirty="0">
                  <a:solidFill>
                    <a:schemeClr val="accent5"/>
                  </a:solidFill>
                </a:rPr>
                <a:t>Industry related articles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31343" y="3752542"/>
            <a:ext cx="1695969" cy="837476"/>
            <a:chOff x="432050" y="7"/>
            <a:chExt cx="2825595" cy="1453267"/>
          </a:xfrm>
        </p:grpSpPr>
        <p:sp>
          <p:nvSpPr>
            <p:cNvPr id="58" name="Rounded Rectangle 57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 smtClean="0"/>
                <a:t>INDUSTRY</a:t>
              </a:r>
              <a:endParaRPr lang="en-US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78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Competitor Analysis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66223"/>
              </p:ext>
            </p:extLst>
          </p:nvPr>
        </p:nvGraphicFramePr>
        <p:xfrm>
          <a:off x="251520" y="948584"/>
          <a:ext cx="8694968" cy="37854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2078"/>
                <a:gridCol w="682697"/>
                <a:gridCol w="529389"/>
                <a:gridCol w="617621"/>
                <a:gridCol w="665748"/>
                <a:gridCol w="823144"/>
                <a:gridCol w="1826271"/>
                <a:gridCol w="900342"/>
                <a:gridCol w="1086411"/>
                <a:gridCol w="861267"/>
              </a:tblGrid>
              <a:tr h="709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Facebook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Twitter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LinkedIn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YouTube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Avg.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of Updates weekly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Nature of Updates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Update Type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Weightage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Average Engagement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</a:tr>
              <a:tr h="647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7312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External links, Events, Facts, RML Internal activities, RML contact Us, Hiring, Case Studies, Product, Interviews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Branded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Events, </a:t>
                      </a:r>
                      <a:r>
                        <a:rPr lang="en-US" sz="1000" u="none" strike="noStrike" dirty="0" smtClean="0">
                          <a:effectLst/>
                        </a:rPr>
                        <a:t>Product, External articles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4"/>
                    </a:solidFill>
                  </a:tcPr>
                </a:tc>
              </a:tr>
              <a:tr h="807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Infobip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18318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3682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19209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External Links, Events, Website blogs, Press Releases, Events updates, Videos, </a:t>
                      </a:r>
                      <a:r>
                        <a:rPr lang="en-US" sz="1000" u="none" strike="noStrike" dirty="0" smtClean="0">
                          <a:effectLst/>
                        </a:rPr>
                        <a:t>Case Studies</a:t>
                      </a:r>
                      <a:r>
                        <a:rPr lang="en-US" sz="1000" u="none" strike="noStrike" dirty="0">
                          <a:effectLst/>
                        </a:rPr>
                        <a:t>, Internal Activities,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u="none" strike="noStrike" dirty="0">
                          <a:effectLst/>
                        </a:rPr>
                        <a:t>Non Branded </a:t>
                      </a:r>
                      <a:r>
                        <a:rPr lang="nn-NO" sz="1000" u="none" strike="noStrike" dirty="0" smtClean="0">
                          <a:effectLst/>
                        </a:rPr>
                        <a:t>regular </a:t>
                      </a:r>
                      <a:r>
                        <a:rPr lang="nn-NO" sz="1000" u="none" strike="noStrike" dirty="0">
                          <a:effectLst/>
                        </a:rPr>
                        <a:t>updates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Infobip</a:t>
                      </a:r>
                      <a:r>
                        <a:rPr lang="en-US" sz="1000" u="none" strike="noStrike" dirty="0">
                          <a:effectLst/>
                        </a:rPr>
                        <a:t> website Blogs, External Links, Press Release, Case 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647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Twilio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39825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64112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25798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19933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External Links, Events, Website blogs, Press Releases, Events updates, Videos, </a:t>
                      </a:r>
                      <a:r>
                        <a:rPr lang="en-US" sz="1000" u="none" strike="noStrike" dirty="0" smtClean="0">
                          <a:effectLst/>
                        </a:rPr>
                        <a:t>Case Studies</a:t>
                      </a:r>
                      <a:r>
                        <a:rPr lang="en-US" sz="1000" u="none" strike="noStrike" dirty="0">
                          <a:effectLst/>
                        </a:rPr>
                        <a:t>, Internal Activities,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Non Branded Regular Updates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Twilio</a:t>
                      </a:r>
                      <a:r>
                        <a:rPr lang="en-US" sz="1000" u="none" strike="noStrike" dirty="0">
                          <a:effectLst/>
                        </a:rPr>
                        <a:t> website Blogs &amp; External Links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8.1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487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Nexmo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17411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5810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External Links, Events, Website Blogs,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Non Branded Regular Updates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Nexmo</a:t>
                      </a:r>
                      <a:r>
                        <a:rPr lang="en-US" sz="1000" u="none" strike="noStrike" dirty="0">
                          <a:effectLst/>
                        </a:rPr>
                        <a:t> website blogs &amp; external links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487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Knowlarity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58163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7242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External Links, Topical, Internal Events, Fun at Work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Non Branded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External Links &amp; </a:t>
                      </a:r>
                      <a:r>
                        <a:rPr lang="en-US" sz="1000" u="none" strike="noStrike" dirty="0" smtClean="0">
                          <a:effectLst/>
                        </a:rPr>
                        <a:t>Internal </a:t>
                      </a:r>
                      <a:r>
                        <a:rPr lang="en-US" sz="1000" u="none" strike="noStrike" dirty="0">
                          <a:effectLst/>
                        </a:rPr>
                        <a:t>Activities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7.6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Proposed Content Baskets </a:t>
            </a:r>
            <a:r>
              <a:rPr lang="en-IN" sz="1000" dirty="0"/>
              <a:t>(high level)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42505" y="1005576"/>
            <a:ext cx="1674186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 smtClean="0"/>
              <a:t>Business </a:t>
            </a:r>
            <a:br>
              <a:rPr lang="en-US" sz="1200" dirty="0" smtClean="0"/>
            </a:br>
            <a:r>
              <a:rPr lang="en-US" sz="1200" dirty="0" smtClean="0"/>
              <a:t>(Co. + Owners)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873129" y="1002205"/>
            <a:ext cx="1674186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 smtClean="0"/>
              <a:t>Products </a:t>
            </a:r>
          </a:p>
          <a:p>
            <a:pPr algn="ctr"/>
            <a:r>
              <a:rPr lang="en-US" sz="1200" dirty="0" smtClean="0"/>
              <a:t>(New + Old)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6999189" y="995917"/>
            <a:ext cx="1674186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 smtClean="0"/>
              <a:t>New Innovation and technology</a:t>
            </a:r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66242"/>
              </p:ext>
            </p:extLst>
          </p:nvPr>
        </p:nvGraphicFramePr>
        <p:xfrm>
          <a:off x="3253457" y="2012219"/>
          <a:ext cx="1242138" cy="2106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138"/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Product/Service Related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Product </a:t>
                      </a:r>
                      <a:r>
                        <a:rPr lang="en-US" sz="1000" u="none" strike="noStrike" dirty="0" smtClean="0">
                          <a:effectLst/>
                        </a:rPr>
                        <a:t>/ </a:t>
                      </a:r>
                      <a:r>
                        <a:rPr lang="en-US" sz="1000" u="none" strike="noStrike" dirty="0">
                          <a:effectLst/>
                        </a:rPr>
                        <a:t>Features/ </a:t>
                      </a:r>
                      <a:r>
                        <a:rPr lang="en-US" sz="1000" u="none" strike="noStrike" dirty="0" smtClean="0">
                          <a:effectLst/>
                        </a:rPr>
                        <a:t>Working/ Videos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USP's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7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Product Showcase at events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>
            <a:stCxn id="2" idx="2"/>
            <a:endCxn id="29" idx="0"/>
          </p:cNvCxnSpPr>
          <p:nvPr/>
        </p:nvCxnSpPr>
        <p:spPr>
          <a:xfrm flipH="1">
            <a:off x="862336" y="1491630"/>
            <a:ext cx="817262" cy="52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2"/>
            <a:endCxn id="26" idx="0"/>
          </p:cNvCxnSpPr>
          <p:nvPr/>
        </p:nvCxnSpPr>
        <p:spPr>
          <a:xfrm>
            <a:off x="1679598" y="1491630"/>
            <a:ext cx="719165" cy="52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3" idx="0"/>
          </p:cNvCxnSpPr>
          <p:nvPr/>
        </p:nvCxnSpPr>
        <p:spPr>
          <a:xfrm flipH="1">
            <a:off x="3874526" y="1488259"/>
            <a:ext cx="835696" cy="52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32" idx="0"/>
          </p:cNvCxnSpPr>
          <p:nvPr/>
        </p:nvCxnSpPr>
        <p:spPr>
          <a:xfrm>
            <a:off x="4710222" y="1488259"/>
            <a:ext cx="506769" cy="525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4025"/>
              </p:ext>
            </p:extLst>
          </p:nvPr>
        </p:nvGraphicFramePr>
        <p:xfrm>
          <a:off x="1632763" y="2014925"/>
          <a:ext cx="1532000" cy="2821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2000"/>
              </a:tblGrid>
              <a:tr h="521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Aiding Efficiency/ 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Productivity/Brand Awareness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21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How are we helping a large base of potential and existing customers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Case </a:t>
                      </a:r>
                      <a:r>
                        <a:rPr lang="en-US" sz="1000" u="none" strike="noStrike" dirty="0" smtClean="0">
                          <a:effectLst/>
                        </a:rPr>
                        <a:t>Studies</a:t>
                      </a:r>
                      <a:br>
                        <a:rPr lang="en-US" sz="1000" u="none" strike="noStrike" dirty="0" smtClean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 Branded/Unbranded </a:t>
                      </a:r>
                      <a:r>
                        <a:rPr lang="en-US" sz="1000" u="none" strike="noStrike" dirty="0">
                          <a:effectLst/>
                        </a:rPr>
                        <a:t>content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Online Presence of the brand/brand awareness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Quotes &amp; Thoughts by Owners/co-founders, CEO's COO's &amp; influential people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Thought leadership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09816"/>
              </p:ext>
            </p:extLst>
          </p:nvPr>
        </p:nvGraphicFramePr>
        <p:xfrm>
          <a:off x="199845" y="2012219"/>
          <a:ext cx="1324982" cy="2477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4982"/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Route Mobile Company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47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Achievements &amp; </a:t>
                      </a:r>
                      <a:r>
                        <a:rPr lang="en-US" sz="1000" u="none" strike="noStrike" dirty="0" smtClean="0">
                          <a:effectLst/>
                        </a:rPr>
                        <a:t>recognition </a:t>
                      </a:r>
                      <a:r>
                        <a:rPr lang="en-US" sz="1000" u="none" strike="noStrike" dirty="0">
                          <a:effectLst/>
                        </a:rPr>
                        <a:t>in the industry Media articles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Press </a:t>
                      </a:r>
                      <a:r>
                        <a:rPr lang="en-US" sz="1000" u="none" strike="noStrike" dirty="0" smtClean="0">
                          <a:effectLst/>
                        </a:rPr>
                        <a:t>Release Articles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Infographics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RML Website Blogs about </a:t>
                      </a:r>
                      <a:r>
                        <a:rPr lang="en-US" sz="1000" u="none" strike="noStrike" dirty="0" smtClean="0">
                          <a:effectLst/>
                        </a:rPr>
                        <a:t>Products/Company Events </a:t>
                      </a:r>
                      <a:r>
                        <a:rPr lang="en-US" sz="1000" u="none" strike="noStrike" dirty="0">
                          <a:effectLst/>
                        </a:rPr>
                        <a:t>etc.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2985"/>
              </p:ext>
            </p:extLst>
          </p:nvPr>
        </p:nvGraphicFramePr>
        <p:xfrm>
          <a:off x="4568919" y="2013915"/>
          <a:ext cx="1296144" cy="225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</a:tblGrid>
              <a:tr h="538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Engagement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3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Trending Updates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Community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Events / Developer meets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Offline </a:t>
                      </a:r>
                      <a:r>
                        <a:rPr lang="en-US" sz="1000" u="none" strike="noStrike" dirty="0" smtClean="0">
                          <a:effectLst/>
                        </a:rPr>
                        <a:t>activations / Global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activities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UGC/ Engagement Based</a:t>
                      </a:r>
                      <a:endParaRPr lang="en-US" sz="10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71524"/>
              </p:ext>
            </p:extLst>
          </p:nvPr>
        </p:nvGraphicFramePr>
        <p:xfrm>
          <a:off x="5973075" y="2022624"/>
          <a:ext cx="1404156" cy="2468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156"/>
              </a:tblGrid>
              <a:tr h="529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Events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Live </a:t>
                      </a:r>
                      <a:r>
                        <a:rPr lang="en-US" sz="1000" u="none" strike="noStrike" dirty="0" smtClean="0">
                          <a:effectLst/>
                        </a:rPr>
                        <a:t>Updates &amp; profiling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Nominations</a:t>
                      </a:r>
                      <a:r>
                        <a:rPr lang="en-US" sz="1000" u="none" strike="noStrike" dirty="0" smtClean="0">
                          <a:effectLst/>
                        </a:rPr>
                        <a:t>/ Awards </a:t>
                      </a:r>
                      <a:r>
                        <a:rPr lang="en-US" sz="1000" u="none" strike="noStrike" dirty="0">
                          <a:effectLst/>
                        </a:rPr>
                        <a:t>For different Categories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Calendar </a:t>
                      </a:r>
                      <a:r>
                        <a:rPr lang="en-US" sz="1000" u="none" strike="noStrike" dirty="0">
                          <a:effectLst/>
                        </a:rPr>
                        <a:t>Events Build </a:t>
                      </a:r>
                      <a:r>
                        <a:rPr lang="en-US" sz="1000" u="none" strike="noStrike" dirty="0" smtClean="0">
                          <a:effectLst/>
                        </a:rPr>
                        <a:t>up / Promotion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Video/ Event </a:t>
                      </a:r>
                      <a:r>
                        <a:rPr lang="en-US" sz="1000" u="none" strike="noStrike" dirty="0">
                          <a:effectLst/>
                        </a:rPr>
                        <a:t>videos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In house activities / #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LifeAtRML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7" name="Straight Arrow Connector 36"/>
          <p:cNvCxnSpPr>
            <a:stCxn id="10" idx="2"/>
            <a:endCxn id="36" idx="0"/>
          </p:cNvCxnSpPr>
          <p:nvPr/>
        </p:nvCxnSpPr>
        <p:spPr>
          <a:xfrm>
            <a:off x="4710222" y="1488259"/>
            <a:ext cx="1964931" cy="53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15414"/>
              </p:ext>
            </p:extLst>
          </p:nvPr>
        </p:nvGraphicFramePr>
        <p:xfrm>
          <a:off x="7485243" y="2022625"/>
          <a:ext cx="1458162" cy="2045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162"/>
              </a:tblGrid>
              <a:tr h="529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New Innovation &amp; Technologies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7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Innovations in Industry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Industry web links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product enhancements helping communications</a:t>
                      </a:r>
                    </a:p>
                    <a:p>
                      <a:pPr algn="ctr" fontAlgn="b"/>
                      <a:r>
                        <a:rPr lang="en-US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5" name="Straight Arrow Connector 44"/>
          <p:cNvCxnSpPr>
            <a:stCxn id="11" idx="2"/>
            <a:endCxn id="44" idx="0"/>
          </p:cNvCxnSpPr>
          <p:nvPr/>
        </p:nvCxnSpPr>
        <p:spPr>
          <a:xfrm>
            <a:off x="7836282" y="1481971"/>
            <a:ext cx="378042" cy="54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000" dirty="0"/>
              <a:t>Proposed Module-wise Content Deployment Plan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17694" y="2232761"/>
            <a:ext cx="2538282" cy="641237"/>
            <a:chOff x="3240360" y="147529"/>
            <a:chExt cx="6498001" cy="1162613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4"/>
            <p:cNvSpPr/>
            <p:nvPr/>
          </p:nvSpPr>
          <p:spPr>
            <a:xfrm>
              <a:off x="3240360" y="204283"/>
              <a:ext cx="6441246" cy="1049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/>
                <a:t>Event Creation | Build Up/Intro | Profiling | Live Updates   </a:t>
              </a: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>
                  <a:solidFill>
                    <a:srgbClr val="C00000"/>
                  </a:solidFill>
                </a:rPr>
                <a:t>Product Showcase</a:t>
              </a:r>
              <a:r>
                <a:rPr lang="en-US" sz="1000" dirty="0"/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520" y="2178755"/>
            <a:ext cx="1574875" cy="730924"/>
            <a:chOff x="432050" y="7"/>
            <a:chExt cx="2825595" cy="1453267"/>
          </a:xfrm>
        </p:grpSpPr>
        <p:sp>
          <p:nvSpPr>
            <p:cNvPr id="10" name="Rounded Rectangle 9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Events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17694" y="3068011"/>
            <a:ext cx="2538282" cy="641237"/>
            <a:chOff x="3240360" y="147529"/>
            <a:chExt cx="6498001" cy="1162613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4"/>
            <p:cNvSpPr/>
            <p:nvPr/>
          </p:nvSpPr>
          <p:spPr>
            <a:xfrm>
              <a:off x="3240360" y="204283"/>
              <a:ext cx="6441247" cy="1049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/>
                <a:t>Product promotional updates | Videos</a:t>
              </a: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>
                  <a:solidFill>
                    <a:srgbClr val="C00000"/>
                  </a:solidFill>
                </a:rPr>
                <a:t>Product Road Map Monthly updates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520" y="3014006"/>
            <a:ext cx="1574875" cy="730924"/>
            <a:chOff x="432050" y="7"/>
            <a:chExt cx="2825595" cy="1453267"/>
          </a:xfrm>
        </p:grpSpPr>
        <p:sp>
          <p:nvSpPr>
            <p:cNvPr id="16" name="Rounded Rectangle 15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Products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8376" y="3906947"/>
            <a:ext cx="2547941" cy="624556"/>
            <a:chOff x="3215632" y="147529"/>
            <a:chExt cx="6522729" cy="1162613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4"/>
            <p:cNvSpPr/>
            <p:nvPr/>
          </p:nvSpPr>
          <p:spPr>
            <a:xfrm>
              <a:off x="3215632" y="171103"/>
              <a:ext cx="6441248" cy="1049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/>
                <a:t>RML Hiring | Internal Events | #</a:t>
              </a:r>
              <a:r>
                <a:rPr lang="en-US" sz="1000" dirty="0" err="1"/>
                <a:t>LifeAtRML</a:t>
              </a:r>
              <a:endParaRPr lang="en-US" sz="1000" dirty="0">
                <a:solidFill>
                  <a:srgbClr val="C00000"/>
                </a:solidFill>
              </a:endParaRP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>
                  <a:solidFill>
                    <a:srgbClr val="C00000"/>
                  </a:solidFill>
                </a:rPr>
                <a:t>Info-graphics | Website blogs</a:t>
              </a:r>
              <a:r>
                <a:rPr lang="en-US" sz="1000" dirty="0"/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1520" y="3852941"/>
            <a:ext cx="1574875" cy="730924"/>
            <a:chOff x="432050" y="7"/>
            <a:chExt cx="2825595" cy="1453267"/>
          </a:xfrm>
        </p:grpSpPr>
        <p:sp>
          <p:nvSpPr>
            <p:cNvPr id="22" name="Rounded Rectangle 21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/>
                <a:t>RML Internal</a:t>
              </a:r>
              <a:endParaRPr lang="en-US" sz="15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32028" y="2178755"/>
            <a:ext cx="2236416" cy="648073"/>
            <a:chOff x="3240360" y="147529"/>
            <a:chExt cx="6498001" cy="11626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4"/>
            <p:cNvSpPr/>
            <p:nvPr/>
          </p:nvSpPr>
          <p:spPr>
            <a:xfrm>
              <a:off x="3240360" y="204283"/>
              <a:ext cx="6441247" cy="10491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 smtClean="0"/>
                <a:t>Event participation</a:t>
              </a:r>
            </a:p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/>
                <a:t>M</a:t>
              </a:r>
              <a:r>
                <a:rPr lang="en-US" sz="1000" dirty="0" smtClean="0"/>
                <a:t>edia interactions, interviews</a:t>
              </a:r>
              <a:endParaRPr lang="en-US" sz="1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88024" y="2106945"/>
            <a:ext cx="1561120" cy="773888"/>
            <a:chOff x="432050" y="7"/>
            <a:chExt cx="2825595" cy="1453267"/>
          </a:xfrm>
          <a:solidFill>
            <a:schemeClr val="accent2"/>
          </a:solidFill>
        </p:grpSpPr>
        <p:sp>
          <p:nvSpPr>
            <p:cNvPr id="28" name="Rounded Rectangle 27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PR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2028" y="3050996"/>
            <a:ext cx="2236416" cy="648073"/>
            <a:chOff x="3240360" y="147529"/>
            <a:chExt cx="6498001" cy="11626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 Same Side Corner Rectangle 4"/>
            <p:cNvSpPr/>
            <p:nvPr/>
          </p:nvSpPr>
          <p:spPr>
            <a:xfrm>
              <a:off x="3240360" y="204283"/>
              <a:ext cx="6441247" cy="10491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 smtClean="0"/>
                <a:t>External and internal articles of product enhancements &amp; industry news</a:t>
              </a:r>
              <a:endParaRPr lang="en-US" sz="1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88024" y="2979186"/>
            <a:ext cx="1561120" cy="773888"/>
            <a:chOff x="432050" y="7"/>
            <a:chExt cx="2825595" cy="1453267"/>
          </a:xfrm>
          <a:solidFill>
            <a:schemeClr val="accent2"/>
          </a:solidFill>
        </p:grpSpPr>
        <p:sp>
          <p:nvSpPr>
            <p:cNvPr id="40" name="Rounded Rectangle 39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Innovations &amp; Technology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32028" y="3878889"/>
            <a:ext cx="2236416" cy="648073"/>
            <a:chOff x="3240360" y="147529"/>
            <a:chExt cx="6498001" cy="11626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5908054" y="-2520165"/>
              <a:ext cx="1162613" cy="6498001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 Same Side Corner Rectangle 4"/>
            <p:cNvSpPr/>
            <p:nvPr/>
          </p:nvSpPr>
          <p:spPr>
            <a:xfrm>
              <a:off x="3240360" y="204283"/>
              <a:ext cx="6441247" cy="10491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28588" lvl="1" indent="-128588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 smtClean="0"/>
                <a:t>Industry, event, products and topical blogs</a:t>
              </a:r>
              <a:endParaRPr lang="en-US" sz="1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88024" y="3807079"/>
            <a:ext cx="1561120" cy="773888"/>
            <a:chOff x="432050" y="7"/>
            <a:chExt cx="2825595" cy="1453267"/>
          </a:xfrm>
          <a:solidFill>
            <a:schemeClr val="accent2"/>
          </a:solidFill>
        </p:grpSpPr>
        <p:sp>
          <p:nvSpPr>
            <p:cNvPr id="46" name="Rounded Rectangle 45"/>
            <p:cNvSpPr/>
            <p:nvPr/>
          </p:nvSpPr>
          <p:spPr>
            <a:xfrm>
              <a:off x="432050" y="7"/>
              <a:ext cx="2825595" cy="14532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6"/>
            <p:cNvSpPr/>
            <p:nvPr/>
          </p:nvSpPr>
          <p:spPr>
            <a:xfrm>
              <a:off x="502993" y="70950"/>
              <a:ext cx="2683709" cy="1311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Blogs</a:t>
              </a:r>
            </a:p>
          </p:txBody>
        </p:sp>
      </p:grpSp>
      <p:sp>
        <p:nvSpPr>
          <p:cNvPr id="48" name="Title 3"/>
          <p:cNvSpPr txBox="1">
            <a:spLocks/>
          </p:cNvSpPr>
          <p:nvPr/>
        </p:nvSpPr>
        <p:spPr>
          <a:xfrm>
            <a:off x="291061" y="1439544"/>
            <a:ext cx="4042745" cy="6152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100"/>
              <a:t>On </a:t>
            </a:r>
            <a:r>
              <a:rPr lang="en-IN" sz="2100" smtClean="0"/>
              <a:t>Going</a:t>
            </a:r>
            <a:endParaRPr lang="en-IN" sz="2100" dirty="0"/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4788024" y="1439544"/>
            <a:ext cx="3780421" cy="6152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100" dirty="0"/>
              <a:t>Additional</a:t>
            </a:r>
          </a:p>
        </p:txBody>
      </p:sp>
    </p:spTree>
    <p:extLst>
      <p:ext uri="{BB962C8B-B14F-4D97-AF65-F5344CB8AC3E}">
        <p14:creationId xmlns:p14="http://schemas.microsoft.com/office/powerpoint/2010/main" val="27082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b="1" dirty="0"/>
              <a:t>Suggested approach to increase relevant </a:t>
            </a:r>
            <a:r>
              <a:rPr lang="en-IN" sz="3200" b="1" dirty="0" smtClean="0"/>
              <a:t>followers</a:t>
            </a:r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5420729" y="1181008"/>
            <a:ext cx="1554146" cy="149574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i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5390" y="1181009"/>
            <a:ext cx="1554146" cy="149574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i="1" dirty="0">
                <a:solidFill>
                  <a:schemeClr val="bg1"/>
                </a:solidFill>
              </a:rPr>
              <a:t>Identifying the platforms (LinkedIn &amp; Twitter</a:t>
            </a:r>
            <a:r>
              <a:rPr lang="en-US" sz="1050" b="1" i="1" dirty="0" smtClean="0">
                <a:solidFill>
                  <a:schemeClr val="bg1"/>
                </a:solidFill>
              </a:rPr>
              <a:t>)</a:t>
            </a:r>
            <a:endParaRPr lang="en-US" sz="1050" b="1" i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28373" y="1181008"/>
            <a:ext cx="1554146" cy="149574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i="1" dirty="0">
                <a:solidFill>
                  <a:schemeClr val="bg1"/>
                </a:solidFill>
              </a:rPr>
              <a:t>Identifying the Industry influencers /Guest bloggers</a:t>
            </a:r>
          </a:p>
        </p:txBody>
      </p:sp>
      <p:sp>
        <p:nvSpPr>
          <p:cNvPr id="14" name="Oval 13"/>
          <p:cNvSpPr/>
          <p:nvPr/>
        </p:nvSpPr>
        <p:spPr>
          <a:xfrm>
            <a:off x="7386417" y="2307110"/>
            <a:ext cx="1554146" cy="149574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i="1" dirty="0">
                <a:solidFill>
                  <a:schemeClr val="bg1"/>
                </a:solidFill>
              </a:rPr>
              <a:t>These influencers share our content in turn cross promoting it</a:t>
            </a:r>
          </a:p>
        </p:txBody>
      </p:sp>
      <p:sp>
        <p:nvSpPr>
          <p:cNvPr id="16" name="Oval 15"/>
          <p:cNvSpPr/>
          <p:nvPr/>
        </p:nvSpPr>
        <p:spPr>
          <a:xfrm>
            <a:off x="2813653" y="3500518"/>
            <a:ext cx="1553940" cy="1506011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This new audience follows us for market related content</a:t>
            </a:r>
          </a:p>
        </p:txBody>
      </p:sp>
      <p:sp>
        <p:nvSpPr>
          <p:cNvPr id="17" name="Oval 16"/>
          <p:cNvSpPr/>
          <p:nvPr/>
        </p:nvSpPr>
        <p:spPr>
          <a:xfrm>
            <a:off x="274805" y="3522671"/>
            <a:ext cx="1553940" cy="1495524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In turn we attract relevant followers</a:t>
            </a:r>
          </a:p>
        </p:txBody>
      </p:sp>
      <p:sp>
        <p:nvSpPr>
          <p:cNvPr id="18" name="Notched Right Arrow 17"/>
          <p:cNvSpPr/>
          <p:nvPr/>
        </p:nvSpPr>
        <p:spPr>
          <a:xfrm>
            <a:off x="1974781" y="1666403"/>
            <a:ext cx="710623" cy="458505"/>
          </a:xfrm>
          <a:prstGeom prst="notchedRightArrow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/>
          <a:p>
            <a:pPr algn="ctr">
              <a:defRPr/>
            </a:pP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4542428" y="1689081"/>
            <a:ext cx="710623" cy="458505"/>
          </a:xfrm>
          <a:prstGeom prst="notchedRightArrow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/>
          <a:p>
            <a:pPr algn="ctr">
              <a:defRPr/>
            </a:pP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20" name="Notched Right Arrow 19"/>
          <p:cNvSpPr/>
          <p:nvPr/>
        </p:nvSpPr>
        <p:spPr>
          <a:xfrm rot="2279911">
            <a:off x="7133090" y="1813793"/>
            <a:ext cx="615365" cy="441430"/>
          </a:xfrm>
          <a:prstGeom prst="notchedRightArrow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/>
          <a:p>
            <a:pPr algn="ctr">
              <a:defRPr/>
            </a:pP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21" name="Notched Right Arrow 20"/>
          <p:cNvSpPr/>
          <p:nvPr/>
        </p:nvSpPr>
        <p:spPr>
          <a:xfrm rot="10800000">
            <a:off x="1957502" y="4021429"/>
            <a:ext cx="710623" cy="457639"/>
          </a:xfrm>
          <a:prstGeom prst="notchedRightArrow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/>
          <a:p>
            <a:pPr algn="ctr">
              <a:defRPr/>
            </a:pP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22" name="Notched Right Arrow 21"/>
          <p:cNvSpPr/>
          <p:nvPr/>
        </p:nvSpPr>
        <p:spPr>
          <a:xfrm rot="10800000">
            <a:off x="4536668" y="4021429"/>
            <a:ext cx="710623" cy="457639"/>
          </a:xfrm>
          <a:prstGeom prst="notchedRightArrow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/>
          <a:p>
            <a:pPr algn="ctr">
              <a:defRPr/>
            </a:pP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23" name="Notched Right Arrow 22"/>
          <p:cNvSpPr/>
          <p:nvPr/>
        </p:nvSpPr>
        <p:spPr>
          <a:xfrm rot="8054251">
            <a:off x="7027349" y="3750031"/>
            <a:ext cx="625440" cy="434375"/>
          </a:xfrm>
          <a:prstGeom prst="notchedRightArrow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/>
          <a:p>
            <a:pPr algn="ctr">
              <a:defRPr/>
            </a:pP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03237" y="3511857"/>
            <a:ext cx="1554987" cy="1506011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We indirectly target new audience who are interested in our content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75060" y="1504094"/>
            <a:ext cx="1312748" cy="9156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b="1" i="1" dirty="0">
                <a:solidFill>
                  <a:schemeClr val="bg1"/>
                </a:solidFill>
              </a:rPr>
              <a:t>Follow, Share &amp; create content matching the influencers / market interest</a:t>
            </a:r>
          </a:p>
        </p:txBody>
      </p:sp>
    </p:spTree>
    <p:extLst>
      <p:ext uri="{BB962C8B-B14F-4D97-AF65-F5344CB8AC3E}">
        <p14:creationId xmlns:p14="http://schemas.microsoft.com/office/powerpoint/2010/main" val="6812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629" y="201168"/>
            <a:ext cx="6461743" cy="785421"/>
          </a:xfrm>
        </p:spPr>
        <p:txBody>
          <a:bodyPr>
            <a:noAutofit/>
          </a:bodyPr>
          <a:lstStyle/>
          <a:p>
            <a:r>
              <a:rPr lang="is-IS" dirty="0"/>
              <a:t>Sample Influencer/Guest Blogger Profiles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6" b="1616"/>
          <a:stretch/>
        </p:blipFill>
        <p:spPr>
          <a:xfrm>
            <a:off x="265629" y="1098884"/>
            <a:ext cx="5874153" cy="3978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8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68465" y="1963951"/>
            <a:ext cx="1503286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ENTERPRISE &amp; OTT</a:t>
            </a:r>
          </a:p>
        </p:txBody>
      </p:sp>
      <p:sp>
        <p:nvSpPr>
          <p:cNvPr id="25" name="Shape 1138"/>
          <p:cNvSpPr/>
          <p:nvPr/>
        </p:nvSpPr>
        <p:spPr>
          <a:xfrm>
            <a:off x="374149" y="1371788"/>
            <a:ext cx="8322151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miter/>
            <a:headEnd type="oval" w="lg" len="lg"/>
            <a:tailEnd type="oval" w="lg" len="lg"/>
          </a:ln>
        </p:spPr>
        <p:txBody>
          <a:bodyPr lIns="34289" tIns="34290" rIns="34289" bIns="34290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26" name="Shape 1149"/>
          <p:cNvSpPr/>
          <p:nvPr/>
        </p:nvSpPr>
        <p:spPr>
          <a:xfrm>
            <a:off x="1775895" y="1431424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800" y="1943101"/>
            <a:ext cx="95017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OPERATOR</a:t>
            </a:r>
          </a:p>
        </p:txBody>
      </p:sp>
      <p:sp>
        <p:nvSpPr>
          <p:cNvPr id="36" name="Shape 1149"/>
          <p:cNvSpPr/>
          <p:nvPr/>
        </p:nvSpPr>
        <p:spPr>
          <a:xfrm>
            <a:off x="4519681" y="1431424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40" name="Shape 1149"/>
          <p:cNvSpPr/>
          <p:nvPr/>
        </p:nvSpPr>
        <p:spPr>
          <a:xfrm>
            <a:off x="6239011" y="1431424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41" name="Shape 1138"/>
          <p:cNvSpPr/>
          <p:nvPr/>
        </p:nvSpPr>
        <p:spPr>
          <a:xfrm>
            <a:off x="171450" y="2524967"/>
            <a:ext cx="3050997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miter/>
            <a:headEnd type="oval" w="lg" len="lg"/>
            <a:tailEnd type="oval" w="lg" len="lg"/>
          </a:ln>
        </p:spPr>
        <p:txBody>
          <a:bodyPr lIns="34289" tIns="34290" rIns="34289" bIns="34290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42" name="Shape 1149"/>
          <p:cNvSpPr/>
          <p:nvPr/>
        </p:nvSpPr>
        <p:spPr>
          <a:xfrm>
            <a:off x="1775895" y="2228850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22716" y="742950"/>
            <a:ext cx="14985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sz="18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Route Mobile</a:t>
            </a:r>
          </a:p>
        </p:txBody>
      </p:sp>
      <p:sp>
        <p:nvSpPr>
          <p:cNvPr id="44" name="Shape 1149"/>
          <p:cNvSpPr/>
          <p:nvPr/>
        </p:nvSpPr>
        <p:spPr>
          <a:xfrm>
            <a:off x="4519683" y="1101693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pPr algn="ctr"/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1451" y="3200461"/>
            <a:ext cx="97154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Messaging</a:t>
            </a:r>
          </a:p>
        </p:txBody>
      </p:sp>
      <p:sp>
        <p:nvSpPr>
          <p:cNvPr id="46" name="Shape 1149"/>
          <p:cNvSpPr/>
          <p:nvPr/>
        </p:nvSpPr>
        <p:spPr>
          <a:xfrm>
            <a:off x="603937" y="258460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85900" y="3200401"/>
            <a:ext cx="64361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Voice</a:t>
            </a:r>
          </a:p>
        </p:txBody>
      </p:sp>
      <p:sp>
        <p:nvSpPr>
          <p:cNvPr id="48" name="Shape 1149"/>
          <p:cNvSpPr/>
          <p:nvPr/>
        </p:nvSpPr>
        <p:spPr>
          <a:xfrm>
            <a:off x="1761904" y="258460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49" name="Shape 1138"/>
          <p:cNvSpPr/>
          <p:nvPr/>
        </p:nvSpPr>
        <p:spPr>
          <a:xfrm>
            <a:off x="3542714" y="2524967"/>
            <a:ext cx="2058573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miter/>
            <a:headEnd type="oval" w="lg" len="lg"/>
            <a:tailEnd type="oval" w="lg" len="lg"/>
          </a:ln>
        </p:spPr>
        <p:txBody>
          <a:bodyPr lIns="34289" tIns="34290" rIns="34289" bIns="34290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50" name="Shape 1149"/>
          <p:cNvSpPr/>
          <p:nvPr/>
        </p:nvSpPr>
        <p:spPr>
          <a:xfrm>
            <a:off x="4519681" y="2228850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22716" y="3131071"/>
            <a:ext cx="155571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SMS Filtering, Analytics &amp; Monetization</a:t>
            </a:r>
          </a:p>
        </p:txBody>
      </p:sp>
      <p:sp>
        <p:nvSpPr>
          <p:cNvPr id="52" name="Shape 1149"/>
          <p:cNvSpPr/>
          <p:nvPr/>
        </p:nvSpPr>
        <p:spPr>
          <a:xfrm>
            <a:off x="4524511" y="258460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0" y="1693394"/>
            <a:ext cx="278330" cy="2484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02" y="1693394"/>
            <a:ext cx="237798" cy="2865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70" y="2888515"/>
            <a:ext cx="278330" cy="2484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568" y="2857500"/>
            <a:ext cx="245499" cy="248457"/>
          </a:xfrm>
          <a:prstGeom prst="rect">
            <a:avLst/>
          </a:prstGeom>
        </p:spPr>
      </p:pic>
      <p:sp>
        <p:nvSpPr>
          <p:cNvPr id="76" name="Rounded Rectangle 75"/>
          <p:cNvSpPr/>
          <p:nvPr/>
        </p:nvSpPr>
        <p:spPr>
          <a:xfrm>
            <a:off x="229403" y="3486150"/>
            <a:ext cx="803099" cy="1296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A2P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29403" y="3691329"/>
            <a:ext cx="803099" cy="1296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2Way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29403" y="3896508"/>
            <a:ext cx="803099" cy="1296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 err="1">
                <a:solidFill>
                  <a:schemeClr val="bg1"/>
                </a:solidFill>
                <a:latin typeface="+mj-lt"/>
              </a:rPr>
              <a:t>Num</a:t>
            </a:r>
            <a:r>
              <a:rPr lang="en-IN" sz="700" dirty="0">
                <a:solidFill>
                  <a:schemeClr val="bg1"/>
                </a:solidFill>
                <a:latin typeface="+mj-lt"/>
              </a:rPr>
              <a:t> Lookup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28601" y="4101687"/>
            <a:ext cx="803099" cy="1296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Acculync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28601" y="4306866"/>
            <a:ext cx="803099" cy="1296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R. Connector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28601" y="4512046"/>
            <a:ext cx="803099" cy="1296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R. OTP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7265" y="1101381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441906" y="3486150"/>
            <a:ext cx="810000" cy="1343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OBD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428750" y="3747949"/>
            <a:ext cx="810000" cy="1343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IVR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433072" y="4009747"/>
            <a:ext cx="810000" cy="1343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Missed Call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28750" y="4271546"/>
            <a:ext cx="812506" cy="12962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Click2Call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263"/>
          <a:stretch/>
        </p:blipFill>
        <p:spPr>
          <a:xfrm>
            <a:off x="2628900" y="2860385"/>
            <a:ext cx="368592" cy="334447"/>
          </a:xfrm>
          <a:prstGeom prst="rect">
            <a:avLst/>
          </a:prstGeom>
        </p:spPr>
      </p:pic>
      <p:sp>
        <p:nvSpPr>
          <p:cNvPr id="84" name="Shape 1149"/>
          <p:cNvSpPr/>
          <p:nvPr/>
        </p:nvSpPr>
        <p:spPr>
          <a:xfrm>
            <a:off x="2772627" y="2594264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6011" y="853322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408588" y="3489500"/>
            <a:ext cx="810126" cy="13490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800" dirty="0">
                <a:solidFill>
                  <a:schemeClr val="bg1"/>
                </a:solidFill>
                <a:latin typeface="+mj-lt"/>
              </a:rPr>
              <a:t>R. Mailer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7736" y="515963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161924" y="3497540"/>
            <a:ext cx="810126" cy="279371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R Shield (365sq)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8441" y="1002158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499633" y="3210826"/>
            <a:ext cx="64361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Email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829300" y="2021101"/>
            <a:ext cx="95017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BPO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1712001"/>
            <a:ext cx="342900" cy="332185"/>
          </a:xfrm>
          <a:prstGeom prst="rect">
            <a:avLst/>
          </a:prstGeom>
        </p:spPr>
      </p:pic>
      <p:sp>
        <p:nvSpPr>
          <p:cNvPr id="89" name="Shape 1138"/>
          <p:cNvSpPr/>
          <p:nvPr/>
        </p:nvSpPr>
        <p:spPr>
          <a:xfrm>
            <a:off x="5828128" y="2514600"/>
            <a:ext cx="971999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miter/>
            <a:headEnd type="oval" w="lg" len="lg"/>
            <a:tailEnd type="oval" w="lg" len="lg"/>
          </a:ln>
        </p:spPr>
        <p:txBody>
          <a:bodyPr lIns="34289" tIns="34290" rIns="34289" bIns="34290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90" name="Shape 1149"/>
          <p:cNvSpPr/>
          <p:nvPr/>
        </p:nvSpPr>
        <p:spPr>
          <a:xfrm>
            <a:off x="6229350" y="2191024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91" name="Shape 1149"/>
          <p:cNvSpPr/>
          <p:nvPr/>
        </p:nvSpPr>
        <p:spPr>
          <a:xfrm>
            <a:off x="6239011" y="2571750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786019" y="2983452"/>
            <a:ext cx="957681" cy="139191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Voice Outsourcing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61925" y="3853485"/>
            <a:ext cx="810122" cy="13490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R. Hub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650" y="1657350"/>
            <a:ext cx="342900" cy="330418"/>
          </a:xfrm>
          <a:prstGeom prst="rect">
            <a:avLst/>
          </a:prstGeom>
        </p:spPr>
      </p:pic>
      <p:sp>
        <p:nvSpPr>
          <p:cNvPr id="94" name="Shape 1149"/>
          <p:cNvSpPr/>
          <p:nvPr/>
        </p:nvSpPr>
        <p:spPr>
          <a:xfrm>
            <a:off x="7600950" y="142501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58000" y="2000251"/>
            <a:ext cx="157882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900" dirty="0">
                <a:solidFill>
                  <a:srgbClr val="8C8C8C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WHOLESALE / RESELLER</a:t>
            </a:r>
          </a:p>
        </p:txBody>
      </p:sp>
      <p:sp>
        <p:nvSpPr>
          <p:cNvPr id="96" name="Shape 1138"/>
          <p:cNvSpPr/>
          <p:nvPr/>
        </p:nvSpPr>
        <p:spPr>
          <a:xfrm>
            <a:off x="7200451" y="2514600"/>
            <a:ext cx="971999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miter/>
            <a:headEnd type="oval" w="lg" len="lg"/>
            <a:tailEnd type="oval" w="lg" len="lg"/>
          </a:ln>
        </p:spPr>
        <p:txBody>
          <a:bodyPr lIns="34289" tIns="34290" rIns="34289" bIns="34290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97" name="Shape 1149"/>
          <p:cNvSpPr/>
          <p:nvPr/>
        </p:nvSpPr>
        <p:spPr>
          <a:xfrm>
            <a:off x="7611335" y="2571750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solidFill>
                <a:srgbClr val="8C8C8C"/>
              </a:solidFill>
              <a:latin typeface="+mj-lt"/>
              <a:ea typeface="Roboto" charset="0"/>
              <a:cs typeface="Roboto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258051" y="3122643"/>
            <a:ext cx="837122" cy="13490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Wholesale SMS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7118" y="4445214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" y="4755691"/>
            <a:ext cx="2940342" cy="25391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8C8C8C"/>
                </a:solidFill>
                <a:latin typeface="+mj-lt"/>
              </a:rPr>
              <a:t>Machine Learning, Artificial Intelligence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258051" y="2914650"/>
            <a:ext cx="837122" cy="134907"/>
          </a:xfrm>
          <a:prstGeom prst="roundRect">
            <a:avLst/>
          </a:prstGeom>
          <a:solidFill>
            <a:srgbClr val="89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IN" sz="700" dirty="0">
                <a:solidFill>
                  <a:schemeClr val="bg1"/>
                </a:solidFill>
                <a:latin typeface="+mj-lt"/>
              </a:rPr>
              <a:t>Wholesale Voice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71850" y="2524968"/>
            <a:ext cx="0" cy="2473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715000" y="2526357"/>
            <a:ext cx="0" cy="2473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45022" y="4755691"/>
            <a:ext cx="2213121" cy="25391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8C8C8C"/>
                </a:solidFill>
                <a:latin typeface="+mj-lt"/>
              </a:rPr>
              <a:t>Analytics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Offerings</a:t>
            </a:r>
            <a:endParaRPr lang="en-IN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544" y="2844136"/>
            <a:ext cx="241736" cy="2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1" grpId="0" animBg="1"/>
      <p:bldP spid="49" grpId="0" animBg="1"/>
      <p:bldP spid="89" grpId="0" animBg="1"/>
      <p:bldP spid="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7705"/>
            <a:ext cx="9144000" cy="34352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Events 2018-19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CA55DD4-CFF2-4FFC-80E0-F2EE808B0BC7}"/>
              </a:ext>
            </a:extLst>
          </p:cNvPr>
          <p:cNvCxnSpPr/>
          <p:nvPr/>
        </p:nvCxnSpPr>
        <p:spPr>
          <a:xfrm>
            <a:off x="-2991" y="3044460"/>
            <a:ext cx="1026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742278-1F56-45A0-878C-3147729CCEB1}"/>
              </a:ext>
            </a:extLst>
          </p:cNvPr>
          <p:cNvSpPr/>
          <p:nvPr/>
        </p:nvSpPr>
        <p:spPr>
          <a:xfrm>
            <a:off x="1111434" y="2951591"/>
            <a:ext cx="171446" cy="171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xmlns="" id="{9A67F921-8B82-48B0-9E39-83F1D1E6AA94}"/>
              </a:ext>
            </a:extLst>
          </p:cNvPr>
          <p:cNvSpPr/>
          <p:nvPr/>
        </p:nvSpPr>
        <p:spPr>
          <a:xfrm>
            <a:off x="1025709" y="2865865"/>
            <a:ext cx="342897" cy="342897"/>
          </a:xfrm>
          <a:prstGeom prst="donut">
            <a:avLst>
              <a:gd name="adj" fmla="val 62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050832C-5C54-4EFB-B7D7-E75375F657B2}"/>
              </a:ext>
            </a:extLst>
          </p:cNvPr>
          <p:cNvCxnSpPr>
            <a:cxnSpLocks/>
          </p:cNvCxnSpPr>
          <p:nvPr/>
        </p:nvCxnSpPr>
        <p:spPr>
          <a:xfrm rot="5400000" flipV="1">
            <a:off x="988063" y="2556210"/>
            <a:ext cx="405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BB481A0-15C0-4111-B961-23DE26DAA9C1}"/>
              </a:ext>
            </a:extLst>
          </p:cNvPr>
          <p:cNvSpPr/>
          <p:nvPr/>
        </p:nvSpPr>
        <p:spPr>
          <a:xfrm>
            <a:off x="3140894" y="2951591"/>
            <a:ext cx="171446" cy="171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xmlns="" id="{FB1B6BD1-FB87-4BC7-8ED8-9AB6EDDB97C1}"/>
              </a:ext>
            </a:extLst>
          </p:cNvPr>
          <p:cNvSpPr/>
          <p:nvPr/>
        </p:nvSpPr>
        <p:spPr>
          <a:xfrm>
            <a:off x="3055169" y="2865865"/>
            <a:ext cx="342897" cy="342897"/>
          </a:xfrm>
          <a:prstGeom prst="donut">
            <a:avLst>
              <a:gd name="adj" fmla="val 625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50F237D-4D16-4717-BD84-6FCC0A09717D}"/>
              </a:ext>
            </a:extLst>
          </p:cNvPr>
          <p:cNvSpPr/>
          <p:nvPr/>
        </p:nvSpPr>
        <p:spPr>
          <a:xfrm>
            <a:off x="4336877" y="2939065"/>
            <a:ext cx="171446" cy="1714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xmlns="" id="{9F08F048-801C-4F34-8584-AE0B592EC45B}"/>
              </a:ext>
            </a:extLst>
          </p:cNvPr>
          <p:cNvSpPr/>
          <p:nvPr/>
        </p:nvSpPr>
        <p:spPr>
          <a:xfrm>
            <a:off x="4251151" y="2853339"/>
            <a:ext cx="342897" cy="342897"/>
          </a:xfrm>
          <a:prstGeom prst="donut">
            <a:avLst>
              <a:gd name="adj" fmla="val 62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7F470BA-7D40-4380-B86C-63E694BE5533}"/>
              </a:ext>
            </a:extLst>
          </p:cNvPr>
          <p:cNvSpPr/>
          <p:nvPr/>
        </p:nvSpPr>
        <p:spPr>
          <a:xfrm>
            <a:off x="6361255" y="2917593"/>
            <a:ext cx="171446" cy="17144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xmlns="" id="{97F4019C-B3EB-4326-AFA6-5F963E8B2CBF}"/>
              </a:ext>
            </a:extLst>
          </p:cNvPr>
          <p:cNvSpPr/>
          <p:nvPr/>
        </p:nvSpPr>
        <p:spPr>
          <a:xfrm>
            <a:off x="6275530" y="2831868"/>
            <a:ext cx="342897" cy="342897"/>
          </a:xfrm>
          <a:prstGeom prst="donut">
            <a:avLst>
              <a:gd name="adj" fmla="val 625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72BD429-334B-4180-93EA-344C9E94085F}"/>
              </a:ext>
            </a:extLst>
          </p:cNvPr>
          <p:cNvSpPr/>
          <p:nvPr/>
        </p:nvSpPr>
        <p:spPr>
          <a:xfrm>
            <a:off x="7539736" y="2910447"/>
            <a:ext cx="171446" cy="1714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xmlns="" id="{5CB5CC8A-8148-4012-91CF-4FC510F3A5A6}"/>
              </a:ext>
            </a:extLst>
          </p:cNvPr>
          <p:cNvSpPr/>
          <p:nvPr/>
        </p:nvSpPr>
        <p:spPr>
          <a:xfrm>
            <a:off x="7454010" y="2824722"/>
            <a:ext cx="342897" cy="342897"/>
          </a:xfrm>
          <a:prstGeom prst="donut">
            <a:avLst>
              <a:gd name="adj" fmla="val 62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11CC4D4-7DA6-49C1-9275-07ED9B62A285}"/>
              </a:ext>
            </a:extLst>
          </p:cNvPr>
          <p:cNvCxnSpPr>
            <a:cxnSpLocks/>
          </p:cNvCxnSpPr>
          <p:nvPr/>
        </p:nvCxnSpPr>
        <p:spPr>
          <a:xfrm rot="5400000" flipV="1">
            <a:off x="6243383" y="3434028"/>
            <a:ext cx="405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BE5F267-18B2-4088-902B-1C42D929AA00}"/>
              </a:ext>
            </a:extLst>
          </p:cNvPr>
          <p:cNvCxnSpPr>
            <a:cxnSpLocks/>
          </p:cNvCxnSpPr>
          <p:nvPr/>
        </p:nvCxnSpPr>
        <p:spPr>
          <a:xfrm rot="5400000" flipV="1">
            <a:off x="3018907" y="3470610"/>
            <a:ext cx="4050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04E18CA-D63D-4DD9-94CC-3B230E9C476C}"/>
              </a:ext>
            </a:extLst>
          </p:cNvPr>
          <p:cNvCxnSpPr>
            <a:cxnSpLocks/>
          </p:cNvCxnSpPr>
          <p:nvPr/>
        </p:nvCxnSpPr>
        <p:spPr>
          <a:xfrm rot="5400000" flipV="1">
            <a:off x="4236942" y="2543684"/>
            <a:ext cx="4050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7177776-B7A0-4822-8057-B23B33CAAD15}"/>
              </a:ext>
            </a:extLst>
          </p:cNvPr>
          <p:cNvSpPr txBox="1"/>
          <p:nvPr/>
        </p:nvSpPr>
        <p:spPr>
          <a:xfrm>
            <a:off x="997134" y="3234189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/>
              <a:t>May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CE76B05-A1B3-4EF3-ADB8-88781BBB36D0}"/>
              </a:ext>
            </a:extLst>
          </p:cNvPr>
          <p:cNvSpPr txBox="1"/>
          <p:nvPr/>
        </p:nvSpPr>
        <p:spPr>
          <a:xfrm>
            <a:off x="2779663" y="2587712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 smtClean="0"/>
              <a:t>September</a:t>
            </a:r>
            <a:endParaRPr lang="en-IN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5125BB3-8ACB-4DED-BE67-66A24F962EA3}"/>
              </a:ext>
            </a:extLst>
          </p:cNvPr>
          <p:cNvSpPr txBox="1"/>
          <p:nvPr/>
        </p:nvSpPr>
        <p:spPr>
          <a:xfrm>
            <a:off x="6045834" y="2571228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 smtClean="0"/>
              <a:t>February</a:t>
            </a:r>
            <a:endParaRPr lang="en-IN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AF43D72-3EA2-4C5C-A454-7EAA2F4D1E70}"/>
              </a:ext>
            </a:extLst>
          </p:cNvPr>
          <p:cNvSpPr txBox="1"/>
          <p:nvPr/>
        </p:nvSpPr>
        <p:spPr>
          <a:xfrm>
            <a:off x="7348185" y="3179630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 smtClean="0"/>
              <a:t>March</a:t>
            </a:r>
            <a:endParaRPr lang="en-IN" sz="12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1A278E3-1899-49E2-9962-C304D29D28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83" y="1720352"/>
            <a:ext cx="875961" cy="41608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6E35E0D-65F3-476E-ABC6-0DE5067DA3FD}"/>
              </a:ext>
            </a:extLst>
          </p:cNvPr>
          <p:cNvSpPr txBox="1"/>
          <p:nvPr/>
        </p:nvSpPr>
        <p:spPr>
          <a:xfrm>
            <a:off x="784734" y="2127422"/>
            <a:ext cx="1046353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6 – 9, Chicago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2909B360-0C5F-4FAB-9D4B-3080ABBFB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826" y="1705451"/>
            <a:ext cx="1083900" cy="41675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23DB02A-3298-4780-A599-141B3343BB60}"/>
              </a:ext>
            </a:extLst>
          </p:cNvPr>
          <p:cNvSpPr txBox="1"/>
          <p:nvPr/>
        </p:nvSpPr>
        <p:spPr>
          <a:xfrm>
            <a:off x="4061592" y="2099755"/>
            <a:ext cx="1226292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8 – 11, Rovinj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CC1BE4A5-0E8B-4C35-8EDD-CE19B8F9D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331" y="3543754"/>
            <a:ext cx="2085103" cy="70655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1E34479-5BC1-494C-AC6D-3BB79E00B563}"/>
              </a:ext>
            </a:extLst>
          </p:cNvPr>
          <p:cNvSpPr txBox="1"/>
          <p:nvPr/>
        </p:nvSpPr>
        <p:spPr>
          <a:xfrm>
            <a:off x="5878070" y="4140122"/>
            <a:ext cx="1156957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25 – 28, Barcelona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3401673" y="3003316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6612005" y="2989639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A5B4240-85B8-4B1A-A6B4-77072E21E3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1" y="3737473"/>
            <a:ext cx="1817291" cy="3382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D996D7-8DBE-41B9-9C34-20E914E58D6E}"/>
              </a:ext>
            </a:extLst>
          </p:cNvPr>
          <p:cNvSpPr txBox="1"/>
          <p:nvPr/>
        </p:nvSpPr>
        <p:spPr>
          <a:xfrm>
            <a:off x="2680866" y="4140122"/>
            <a:ext cx="1226292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12 – 14, Los Angeles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04E18CA-D63D-4DD9-94CC-3B230E9C476C}"/>
              </a:ext>
            </a:extLst>
          </p:cNvPr>
          <p:cNvCxnSpPr>
            <a:cxnSpLocks/>
          </p:cNvCxnSpPr>
          <p:nvPr/>
        </p:nvCxnSpPr>
        <p:spPr>
          <a:xfrm rot="5400000" flipV="1">
            <a:off x="7411702" y="2517709"/>
            <a:ext cx="405000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909B360-0C5F-4FAB-9D4B-3080ABBFB8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533" y="1823736"/>
            <a:ext cx="1092749" cy="420151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1368606" y="3034048"/>
            <a:ext cx="168148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94048" y="3003316"/>
            <a:ext cx="168148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2734" y="331940"/>
            <a:ext cx="43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Participating events 2018 - 19</a:t>
            </a:r>
            <a:endParaRPr lang="en-IN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AF43D72-3EA2-4C5C-A454-7EAA2F4D1E70}"/>
              </a:ext>
            </a:extLst>
          </p:cNvPr>
          <p:cNvSpPr txBox="1"/>
          <p:nvPr/>
        </p:nvSpPr>
        <p:spPr>
          <a:xfrm>
            <a:off x="4064710" y="3188275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 smtClean="0"/>
              <a:t>October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7798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CA55DD4-CFF2-4FFC-80E0-F2EE808B0BC7}"/>
              </a:ext>
            </a:extLst>
          </p:cNvPr>
          <p:cNvCxnSpPr/>
          <p:nvPr/>
        </p:nvCxnSpPr>
        <p:spPr>
          <a:xfrm>
            <a:off x="-215933" y="3226087"/>
            <a:ext cx="1026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742278-1F56-45A0-878C-3147729CCEB1}"/>
              </a:ext>
            </a:extLst>
          </p:cNvPr>
          <p:cNvSpPr/>
          <p:nvPr/>
        </p:nvSpPr>
        <p:spPr>
          <a:xfrm>
            <a:off x="898492" y="3133218"/>
            <a:ext cx="171446" cy="171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xmlns="" id="{9A67F921-8B82-48B0-9E39-83F1D1E6AA94}"/>
              </a:ext>
            </a:extLst>
          </p:cNvPr>
          <p:cNvSpPr/>
          <p:nvPr/>
        </p:nvSpPr>
        <p:spPr>
          <a:xfrm>
            <a:off x="812767" y="3047492"/>
            <a:ext cx="342897" cy="342897"/>
          </a:xfrm>
          <a:prstGeom prst="donut">
            <a:avLst>
              <a:gd name="adj" fmla="val 62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050832C-5C54-4EFB-B7D7-E75375F657B2}"/>
              </a:ext>
            </a:extLst>
          </p:cNvPr>
          <p:cNvCxnSpPr>
            <a:cxnSpLocks/>
          </p:cNvCxnSpPr>
          <p:nvPr/>
        </p:nvCxnSpPr>
        <p:spPr>
          <a:xfrm rot="5400000" flipV="1">
            <a:off x="775121" y="2737837"/>
            <a:ext cx="405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1155664" y="3215675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BB481A0-15C0-4111-B961-23DE26DAA9C1}"/>
              </a:ext>
            </a:extLst>
          </p:cNvPr>
          <p:cNvSpPr/>
          <p:nvPr/>
        </p:nvSpPr>
        <p:spPr>
          <a:xfrm>
            <a:off x="2076184" y="3133218"/>
            <a:ext cx="171446" cy="171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xmlns="" id="{FB1B6BD1-FB87-4BC7-8ED8-9AB6EDDB97C1}"/>
              </a:ext>
            </a:extLst>
          </p:cNvPr>
          <p:cNvSpPr/>
          <p:nvPr/>
        </p:nvSpPr>
        <p:spPr>
          <a:xfrm>
            <a:off x="1990459" y="3047492"/>
            <a:ext cx="342897" cy="342897"/>
          </a:xfrm>
          <a:prstGeom prst="donut">
            <a:avLst>
              <a:gd name="adj" fmla="val 625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50F237D-4D16-4717-BD84-6FCC0A09717D}"/>
              </a:ext>
            </a:extLst>
          </p:cNvPr>
          <p:cNvSpPr/>
          <p:nvPr/>
        </p:nvSpPr>
        <p:spPr>
          <a:xfrm>
            <a:off x="3253378" y="3133218"/>
            <a:ext cx="171446" cy="1714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xmlns="" id="{9F08F048-801C-4F34-8584-AE0B592EC45B}"/>
              </a:ext>
            </a:extLst>
          </p:cNvPr>
          <p:cNvSpPr/>
          <p:nvPr/>
        </p:nvSpPr>
        <p:spPr>
          <a:xfrm>
            <a:off x="3167652" y="3047492"/>
            <a:ext cx="342897" cy="342897"/>
          </a:xfrm>
          <a:prstGeom prst="donut">
            <a:avLst>
              <a:gd name="adj" fmla="val 62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7F470BA-7D40-4380-B86C-63E694BE5533}"/>
              </a:ext>
            </a:extLst>
          </p:cNvPr>
          <p:cNvSpPr/>
          <p:nvPr/>
        </p:nvSpPr>
        <p:spPr>
          <a:xfrm>
            <a:off x="4443784" y="3129952"/>
            <a:ext cx="171446" cy="17144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xmlns="" id="{97F4019C-B3EB-4326-AFA6-5F963E8B2CBF}"/>
              </a:ext>
            </a:extLst>
          </p:cNvPr>
          <p:cNvSpPr/>
          <p:nvPr/>
        </p:nvSpPr>
        <p:spPr>
          <a:xfrm>
            <a:off x="4358059" y="3044227"/>
            <a:ext cx="342897" cy="342897"/>
          </a:xfrm>
          <a:prstGeom prst="donut">
            <a:avLst>
              <a:gd name="adj" fmla="val 625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72BD429-334B-4180-93EA-344C9E94085F}"/>
              </a:ext>
            </a:extLst>
          </p:cNvPr>
          <p:cNvSpPr/>
          <p:nvPr/>
        </p:nvSpPr>
        <p:spPr>
          <a:xfrm>
            <a:off x="5622265" y="3122806"/>
            <a:ext cx="171446" cy="1714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xmlns="" id="{5CB5CC8A-8148-4012-91CF-4FC510F3A5A6}"/>
              </a:ext>
            </a:extLst>
          </p:cNvPr>
          <p:cNvSpPr/>
          <p:nvPr/>
        </p:nvSpPr>
        <p:spPr>
          <a:xfrm>
            <a:off x="5536539" y="3037081"/>
            <a:ext cx="342897" cy="342897"/>
          </a:xfrm>
          <a:prstGeom prst="donut">
            <a:avLst>
              <a:gd name="adj" fmla="val 62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DD3E8A8-1517-45CE-994B-1F52A081A42C}"/>
              </a:ext>
            </a:extLst>
          </p:cNvPr>
          <p:cNvSpPr/>
          <p:nvPr/>
        </p:nvSpPr>
        <p:spPr>
          <a:xfrm>
            <a:off x="6821252" y="3122806"/>
            <a:ext cx="171446" cy="1714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xmlns="" id="{EA07C313-72D5-4E88-B8EF-F8A59E84AEA0}"/>
              </a:ext>
            </a:extLst>
          </p:cNvPr>
          <p:cNvSpPr/>
          <p:nvPr/>
        </p:nvSpPr>
        <p:spPr>
          <a:xfrm>
            <a:off x="6735527" y="3037081"/>
            <a:ext cx="342897" cy="342897"/>
          </a:xfrm>
          <a:prstGeom prst="donut">
            <a:avLst>
              <a:gd name="adj" fmla="val 6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11CC4D4-7DA6-49C1-9275-07ED9B62A285}"/>
              </a:ext>
            </a:extLst>
          </p:cNvPr>
          <p:cNvCxnSpPr>
            <a:cxnSpLocks/>
          </p:cNvCxnSpPr>
          <p:nvPr/>
        </p:nvCxnSpPr>
        <p:spPr>
          <a:xfrm rot="5400000" flipV="1">
            <a:off x="6718378" y="3646387"/>
            <a:ext cx="405000" cy="0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171F714-576E-4A59-B445-B701B08E9BC4}"/>
              </a:ext>
            </a:extLst>
          </p:cNvPr>
          <p:cNvCxnSpPr>
            <a:cxnSpLocks/>
          </p:cNvCxnSpPr>
          <p:nvPr/>
        </p:nvCxnSpPr>
        <p:spPr>
          <a:xfrm rot="5400000" flipV="1">
            <a:off x="5509647" y="2742787"/>
            <a:ext cx="405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BE5F267-18B2-4088-902B-1C42D929AA00}"/>
              </a:ext>
            </a:extLst>
          </p:cNvPr>
          <p:cNvCxnSpPr>
            <a:cxnSpLocks/>
          </p:cNvCxnSpPr>
          <p:nvPr/>
        </p:nvCxnSpPr>
        <p:spPr>
          <a:xfrm rot="5400000" flipV="1">
            <a:off x="4327874" y="3652237"/>
            <a:ext cx="40500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04E18CA-D63D-4DD9-94CC-3B230E9C476C}"/>
              </a:ext>
            </a:extLst>
          </p:cNvPr>
          <p:cNvCxnSpPr>
            <a:cxnSpLocks/>
          </p:cNvCxnSpPr>
          <p:nvPr/>
        </p:nvCxnSpPr>
        <p:spPr>
          <a:xfrm rot="5400000" flipV="1">
            <a:off x="3153443" y="2737837"/>
            <a:ext cx="4050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63A0B3B-935E-46BB-A683-6831176992F0}"/>
              </a:ext>
            </a:extLst>
          </p:cNvPr>
          <p:cNvCxnSpPr>
            <a:cxnSpLocks/>
          </p:cNvCxnSpPr>
          <p:nvPr/>
        </p:nvCxnSpPr>
        <p:spPr>
          <a:xfrm rot="5400000" flipV="1">
            <a:off x="1974928" y="3646387"/>
            <a:ext cx="4050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7177776-B7A0-4822-8057-B23B33CAAD15}"/>
              </a:ext>
            </a:extLst>
          </p:cNvPr>
          <p:cNvSpPr txBox="1"/>
          <p:nvPr/>
        </p:nvSpPr>
        <p:spPr>
          <a:xfrm>
            <a:off x="784192" y="3415816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/>
              <a:t>May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CE76B05-A1B3-4EF3-ADB8-88781BBB36D0}"/>
              </a:ext>
            </a:extLst>
          </p:cNvPr>
          <p:cNvSpPr txBox="1"/>
          <p:nvPr/>
        </p:nvSpPr>
        <p:spPr>
          <a:xfrm>
            <a:off x="1911274" y="2730135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/>
              <a:t>June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30A94B7-E7D4-4E74-84BF-C3E1488B4AC3}"/>
              </a:ext>
            </a:extLst>
          </p:cNvPr>
          <p:cNvSpPr txBox="1"/>
          <p:nvPr/>
        </p:nvSpPr>
        <p:spPr>
          <a:xfrm>
            <a:off x="3098276" y="3428479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/>
              <a:t>Sept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5125BB3-8ACB-4DED-BE67-66A24F962EA3}"/>
              </a:ext>
            </a:extLst>
          </p:cNvPr>
          <p:cNvSpPr txBox="1"/>
          <p:nvPr/>
        </p:nvSpPr>
        <p:spPr>
          <a:xfrm>
            <a:off x="4333208" y="2707306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/>
              <a:t>Oct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AF43D72-3EA2-4C5C-A454-7EAA2F4D1E70}"/>
              </a:ext>
            </a:extLst>
          </p:cNvPr>
          <p:cNvSpPr txBox="1"/>
          <p:nvPr/>
        </p:nvSpPr>
        <p:spPr>
          <a:xfrm>
            <a:off x="5343532" y="3378187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 smtClean="0"/>
              <a:t>Nov | Dec</a:t>
            </a:r>
            <a:endParaRPr lang="en-IN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9DE668C-6489-4039-8C6B-369B7F195A41}"/>
              </a:ext>
            </a:extLst>
          </p:cNvPr>
          <p:cNvSpPr txBox="1"/>
          <p:nvPr/>
        </p:nvSpPr>
        <p:spPr>
          <a:xfrm>
            <a:off x="6713914" y="2705166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/>
              <a:t>Feb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07479CC-82A4-49F1-A0CE-1E9FE3A9E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7" y="1851907"/>
            <a:ext cx="705569" cy="4970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516273B-B119-4353-B6AC-4A6001B21DC1}"/>
              </a:ext>
            </a:extLst>
          </p:cNvPr>
          <p:cNvSpPr txBox="1"/>
          <p:nvPr/>
        </p:nvSpPr>
        <p:spPr>
          <a:xfrm>
            <a:off x="493190" y="2275387"/>
            <a:ext cx="1046353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16 – 17, London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B161501-72D3-4301-BC2A-58E13A8696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91" y="4544125"/>
            <a:ext cx="705569" cy="1847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7F4788B-E2F3-44EA-B142-5D374E47EE3A}"/>
              </a:ext>
            </a:extLst>
          </p:cNvPr>
          <p:cNvSpPr txBox="1"/>
          <p:nvPr/>
        </p:nvSpPr>
        <p:spPr>
          <a:xfrm>
            <a:off x="1658890" y="4765697"/>
            <a:ext cx="1229543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27 – 29, Shanghai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13A30706-A75B-4877-9DD9-8689AB62B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864" y="1003298"/>
            <a:ext cx="891378" cy="74528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427E530-ABEB-4AE0-BD58-ECE9C6B7212F}"/>
              </a:ext>
            </a:extLst>
          </p:cNvPr>
          <p:cNvSpPr txBox="1"/>
          <p:nvPr/>
        </p:nvSpPr>
        <p:spPr>
          <a:xfrm>
            <a:off x="2412618" y="1682552"/>
            <a:ext cx="1117795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1- 4, Cebu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2C776909-8D9B-4C31-9B7D-D4D2E40DC3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246" y="1555777"/>
            <a:ext cx="1004260" cy="100426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B315E9C-C47F-422C-89B5-FFAD77AF4CC8}"/>
              </a:ext>
            </a:extLst>
          </p:cNvPr>
          <p:cNvSpPr txBox="1"/>
          <p:nvPr/>
        </p:nvSpPr>
        <p:spPr>
          <a:xfrm>
            <a:off x="3435386" y="2268726"/>
            <a:ext cx="1142999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13 – 14, Madrid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C240FA51-7F30-4199-B407-EA0D88E97C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308" y="4357642"/>
            <a:ext cx="896833" cy="45303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A4B742B-22E1-434B-BB04-1C19D887F37C}"/>
              </a:ext>
            </a:extLst>
          </p:cNvPr>
          <p:cNvSpPr txBox="1"/>
          <p:nvPr/>
        </p:nvSpPr>
        <p:spPr>
          <a:xfrm>
            <a:off x="4173452" y="4762831"/>
            <a:ext cx="940542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23 – 25, London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FFEB9F3C-5CDC-4FF7-8C5C-B97C2F3224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83" y="1185003"/>
            <a:ext cx="1574653" cy="51176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BCBF28E-52C3-496E-B0EC-F25CD09733EE}"/>
              </a:ext>
            </a:extLst>
          </p:cNvPr>
          <p:cNvSpPr txBox="1"/>
          <p:nvPr/>
        </p:nvSpPr>
        <p:spPr>
          <a:xfrm>
            <a:off x="5262898" y="1696765"/>
            <a:ext cx="1147715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28 – 29, London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1C5829D9-6BF1-448A-81E3-4583997251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013" y="3794048"/>
            <a:ext cx="548091" cy="49699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AC89339-7BC4-4514-8B17-55B6B4C1091D}"/>
              </a:ext>
            </a:extLst>
          </p:cNvPr>
          <p:cNvSpPr txBox="1"/>
          <p:nvPr/>
        </p:nvSpPr>
        <p:spPr>
          <a:xfrm>
            <a:off x="6577978" y="4197637"/>
            <a:ext cx="857245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6 – 8, London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DD3E8A8-1517-45CE-994B-1F52A081A42C}"/>
              </a:ext>
            </a:extLst>
          </p:cNvPr>
          <p:cNvSpPr/>
          <p:nvPr/>
        </p:nvSpPr>
        <p:spPr>
          <a:xfrm>
            <a:off x="8010405" y="3092154"/>
            <a:ext cx="171446" cy="17144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/>
          </a:p>
        </p:txBody>
      </p:sp>
      <p:sp>
        <p:nvSpPr>
          <p:cNvPr id="63" name="Circle: Hollow 29">
            <a:extLst>
              <a:ext uri="{FF2B5EF4-FFF2-40B4-BE49-F238E27FC236}">
                <a16:creationId xmlns:a16="http://schemas.microsoft.com/office/drawing/2014/main" xmlns="" id="{EA07C313-72D5-4E88-B8EF-F8A59E84AEA0}"/>
              </a:ext>
            </a:extLst>
          </p:cNvPr>
          <p:cNvSpPr/>
          <p:nvPr/>
        </p:nvSpPr>
        <p:spPr>
          <a:xfrm>
            <a:off x="7924679" y="3006428"/>
            <a:ext cx="342897" cy="342897"/>
          </a:xfrm>
          <a:prstGeom prst="donut">
            <a:avLst>
              <a:gd name="adj" fmla="val 625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2325644" y="3208529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3508238" y="3205264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4694534" y="3201998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5879437" y="3203887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CA080A4-EB79-438A-9689-2DC4C1CB0C5B}"/>
              </a:ext>
            </a:extLst>
          </p:cNvPr>
          <p:cNvCxnSpPr/>
          <p:nvPr/>
        </p:nvCxnSpPr>
        <p:spPr>
          <a:xfrm flipV="1">
            <a:off x="7075897" y="3199507"/>
            <a:ext cx="848783" cy="326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11CC4D4-7DA6-49C1-9275-07ED9B62A285}"/>
              </a:ext>
            </a:extLst>
          </p:cNvPr>
          <p:cNvCxnSpPr>
            <a:cxnSpLocks/>
          </p:cNvCxnSpPr>
          <p:nvPr/>
        </p:nvCxnSpPr>
        <p:spPr>
          <a:xfrm rot="5400000" flipV="1">
            <a:off x="7868305" y="2750265"/>
            <a:ext cx="405000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928" y="1847491"/>
            <a:ext cx="1480172" cy="464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0702" y="2285795"/>
            <a:ext cx="1007065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Bangkok</a:t>
            </a:r>
            <a:endParaRPr lang="en-IN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28" y="988708"/>
            <a:ext cx="1051112" cy="78833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742613" y="1581373"/>
            <a:ext cx="1007065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Dubai</a:t>
            </a:r>
            <a:endParaRPr lang="en-IN" sz="9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9DE668C-6489-4039-8C6B-369B7F195A41}"/>
              </a:ext>
            </a:extLst>
          </p:cNvPr>
          <p:cNvSpPr txBox="1"/>
          <p:nvPr/>
        </p:nvSpPr>
        <p:spPr>
          <a:xfrm>
            <a:off x="7807428" y="3395851"/>
            <a:ext cx="10286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200" dirty="0"/>
              <a:t>March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1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134" y="1275914"/>
            <a:ext cx="1214944" cy="42085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427E530-ABEB-4AE0-BD58-ECE9C6B7212F}"/>
              </a:ext>
            </a:extLst>
          </p:cNvPr>
          <p:cNvSpPr txBox="1"/>
          <p:nvPr/>
        </p:nvSpPr>
        <p:spPr>
          <a:xfrm>
            <a:off x="3461396" y="1686951"/>
            <a:ext cx="1117795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/>
              <a:t>5 - 6, Kigali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12734" y="331940"/>
            <a:ext cx="43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Proposed events 2018 - 19</a:t>
            </a:r>
            <a:endParaRPr lang="en-IN" sz="24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546" y="3921322"/>
            <a:ext cx="705361" cy="48915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7F4788B-E2F3-44EA-B142-5D374E47EE3A}"/>
              </a:ext>
            </a:extLst>
          </p:cNvPr>
          <p:cNvSpPr txBox="1"/>
          <p:nvPr/>
        </p:nvSpPr>
        <p:spPr>
          <a:xfrm>
            <a:off x="2153349" y="4072202"/>
            <a:ext cx="1229543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 smtClean="0"/>
              <a:t>12 – 14, London</a:t>
            </a:r>
            <a:endParaRPr lang="en-IN" sz="800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989" y="3878823"/>
            <a:ext cx="788877" cy="37051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7F4788B-E2F3-44EA-B142-5D374E47EE3A}"/>
              </a:ext>
            </a:extLst>
          </p:cNvPr>
          <p:cNvSpPr txBox="1"/>
          <p:nvPr/>
        </p:nvSpPr>
        <p:spPr>
          <a:xfrm>
            <a:off x="4127450" y="4195884"/>
            <a:ext cx="1229543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 smtClean="0"/>
              <a:t>21 - 24, Las Angeles</a:t>
            </a:r>
            <a:endParaRPr lang="en-IN" sz="8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892" y="576699"/>
            <a:ext cx="866509" cy="54003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BCBF28E-52C3-496E-B0EC-F25CD09733EE}"/>
              </a:ext>
            </a:extLst>
          </p:cNvPr>
          <p:cNvSpPr txBox="1"/>
          <p:nvPr/>
        </p:nvSpPr>
        <p:spPr>
          <a:xfrm>
            <a:off x="5263227" y="1050626"/>
            <a:ext cx="1147715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 smtClean="0"/>
              <a:t>5 - 8, Lisbon</a:t>
            </a:r>
            <a:endParaRPr lang="en-IN" sz="800" dirty="0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822" y="1927771"/>
            <a:ext cx="1044034" cy="33033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B315E9C-C47F-422C-89B5-FFAD77AF4CC8}"/>
              </a:ext>
            </a:extLst>
          </p:cNvPr>
          <p:cNvSpPr txBox="1"/>
          <p:nvPr/>
        </p:nvSpPr>
        <p:spPr>
          <a:xfrm>
            <a:off x="2345032" y="2256551"/>
            <a:ext cx="1142999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 smtClean="0"/>
              <a:t>5 - 7, San Francisco</a:t>
            </a:r>
            <a:endParaRPr lang="en-IN" sz="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1C5829D9-6BF1-448A-81E3-4583997251C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096" y="1882733"/>
            <a:ext cx="548091" cy="40441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AC89339-7BC4-4514-8B17-55B6B4C1091D}"/>
              </a:ext>
            </a:extLst>
          </p:cNvPr>
          <p:cNvSpPr txBox="1"/>
          <p:nvPr/>
        </p:nvSpPr>
        <p:spPr>
          <a:xfrm>
            <a:off x="5310061" y="2265579"/>
            <a:ext cx="966794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800" dirty="0" smtClean="0"/>
              <a:t>5 - 6, Hong Kong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2348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Mobile and Competitors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62303"/>
              </p:ext>
            </p:extLst>
          </p:nvPr>
        </p:nvGraphicFramePr>
        <p:xfrm>
          <a:off x="265627" y="923090"/>
          <a:ext cx="8693888" cy="405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98"/>
                <a:gridCol w="697929"/>
                <a:gridCol w="697929"/>
                <a:gridCol w="697929"/>
                <a:gridCol w="697929"/>
                <a:gridCol w="697929"/>
                <a:gridCol w="697929"/>
                <a:gridCol w="697929"/>
                <a:gridCol w="697929"/>
                <a:gridCol w="697929"/>
                <a:gridCol w="697929"/>
              </a:tblGrid>
              <a:tr h="305343">
                <a:tc>
                  <a:txBody>
                    <a:bodyPr/>
                    <a:lstStyle/>
                    <a:p>
                      <a:pPr algn="ct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Route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Mobile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Infobip</a:t>
                      </a:r>
                      <a:r>
                        <a:rPr lang="sk-SK" sz="800" b="1" u="none" strike="noStrike" dirty="0">
                          <a:effectLst/>
                        </a:rPr>
                        <a:t> 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Mgage</a:t>
                      </a:r>
                      <a:r>
                        <a:rPr lang="sk-SK" sz="800" b="1" u="none" strike="noStrike" dirty="0">
                          <a:effectLst/>
                        </a:rPr>
                        <a:t> 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CLX</a:t>
                      </a:r>
                      <a:r>
                        <a:rPr lang="sk-SK" sz="800" b="1" u="none" strike="noStrike" dirty="0">
                          <a:effectLst/>
                        </a:rPr>
                        <a:t> 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IMI </a:t>
                      </a:r>
                      <a:r>
                        <a:rPr lang="en-US" sz="800" b="1" u="none" strike="noStrike" dirty="0" smtClean="0">
                          <a:effectLst/>
                        </a:rPr>
                        <a:t>Mobile</a:t>
                      </a:r>
                      <a:r>
                        <a:rPr lang="sk-SK" sz="800" b="1" u="none" strike="noStrike" dirty="0">
                          <a:effectLst/>
                        </a:rPr>
                        <a:t> 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Syniverse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MessageBird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Tyntec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Twilio</a:t>
                      </a:r>
                      <a:r>
                        <a:rPr lang="sk-SK" sz="800" b="1" u="none" strike="noStrike" dirty="0">
                          <a:effectLst/>
                        </a:rPr>
                        <a:t> 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BICS</a:t>
                      </a:r>
                      <a:r>
                        <a:rPr lang="sk-SK" sz="800" b="1" u="none" strike="noStrike" dirty="0">
                          <a:effectLst/>
                        </a:rPr>
                        <a:t> 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Mobile World Congress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 smtClean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GSMA WAS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Wholesale World Congress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ICE Totally Gaming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Capacity Conferences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International Telecoms Week (ITW)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Mobile World Congress Americas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Mobile World Congress Shanghai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Messaging &amp; SMS World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Africacom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Web Summit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TechCrunch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Asian Carrier Conference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Money 20/20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Eneteprise Connect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Seamless Conferences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Rise - Hong Kong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Yes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u="none" strike="noStrike" dirty="0">
                          <a:effectLst/>
                        </a:rPr>
                        <a:t>No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296" marR="6296" marT="6296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0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Criteria </a:t>
            </a:r>
            <a:r>
              <a:rPr lang="en-US" sz="1600" dirty="0" smtClean="0"/>
              <a:t>ranked</a:t>
            </a:r>
            <a:endParaRPr lang="en-US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Relevance to business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Industry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Exhibitors / visitors/ speakers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Attendee/ visitor profile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Participating competitors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Link to </a:t>
            </a:r>
            <a:r>
              <a:rPr lang="en-US" sz="1400" b="1" dirty="0"/>
              <a:t>upcoming</a:t>
            </a:r>
            <a:r>
              <a:rPr lang="en-US" sz="1400" dirty="0"/>
              <a:t> Route Mobile product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New information potential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Location/ accessibility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Lead generation potential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Cost feasibility and </a:t>
            </a:r>
            <a:r>
              <a:rPr lang="en-US" sz="1400" dirty="0" smtClean="0"/>
              <a:t>returns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1509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Banking and Fintech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12" y="1338961"/>
            <a:ext cx="1369853" cy="813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50" y="2228850"/>
            <a:ext cx="1826179" cy="260425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 smtClean="0">
                <a:solidFill>
                  <a:schemeClr val="accent4"/>
                </a:solidFill>
              </a:rPr>
              <a:t>19 – 21  March, Singapore</a:t>
            </a:r>
          </a:p>
          <a:p>
            <a:endParaRPr lang="en-IN" sz="9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smtClean="0"/>
              <a:t>150 </a:t>
            </a:r>
            <a:r>
              <a:rPr lang="en-IN" sz="900" dirty="0"/>
              <a:t>Exhibitors</a:t>
            </a:r>
            <a:br>
              <a:rPr lang="en-IN" sz="900" dirty="0"/>
            </a:br>
            <a:r>
              <a:rPr lang="en-IN" sz="900" dirty="0"/>
              <a:t>2000 visitors</a:t>
            </a:r>
            <a:br>
              <a:rPr lang="en-IN" sz="900" dirty="0"/>
            </a:br>
            <a:r>
              <a:rPr lang="en-IN" sz="900" dirty="0"/>
              <a:t>160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Infobip</a:t>
            </a:r>
            <a:endParaRPr lang="en-IN" sz="900" dirty="0"/>
          </a:p>
          <a:p>
            <a:pPr lvl="1"/>
            <a:r>
              <a:rPr lang="en-IN" sz="900" dirty="0" err="1"/>
              <a:t>Syniverse</a:t>
            </a:r>
            <a:endParaRPr lang="en-IN" sz="900" dirty="0"/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IN" sz="900" dirty="0"/>
              <a:t>Route OTP 2.0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132" y="1385978"/>
            <a:ext cx="1369853" cy="766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8189" y="2228850"/>
            <a:ext cx="1996320" cy="23503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4 – 6 June, Amsterdam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150 Exhibitors</a:t>
            </a:r>
            <a:br>
              <a:rPr lang="en-IN" sz="900" dirty="0"/>
            </a:br>
            <a:r>
              <a:rPr lang="en-IN" sz="900" dirty="0"/>
              <a:t>5000 visitors</a:t>
            </a:r>
            <a:br>
              <a:rPr lang="en-IN" sz="900" dirty="0"/>
            </a:br>
            <a:r>
              <a:rPr lang="en-IN" sz="900" dirty="0"/>
              <a:t>200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Infobip</a:t>
            </a:r>
            <a:endParaRPr lang="en-IN" sz="900" dirty="0"/>
          </a:p>
          <a:p>
            <a:pPr lvl="1"/>
            <a:r>
              <a:rPr lang="en-IN" sz="900" dirty="0" err="1"/>
              <a:t>Syniverse</a:t>
            </a:r>
            <a:endParaRPr lang="en-IN" sz="900" dirty="0"/>
          </a:p>
          <a:p>
            <a:endParaRPr lang="en-IN" sz="900" b="1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IN" sz="900" dirty="0"/>
              <a:t>Route OTP 2.0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455" y="1745702"/>
            <a:ext cx="1369853" cy="169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6468" y="2237290"/>
            <a:ext cx="2018605" cy="24841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11 – 13 June, Dublin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7000 visitors</a:t>
            </a:r>
            <a:br>
              <a:rPr lang="en-IN" sz="900" dirty="0"/>
            </a:br>
            <a:r>
              <a:rPr lang="en-IN" sz="900" dirty="0"/>
              <a:t>300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Infobip</a:t>
            </a:r>
            <a:endParaRPr lang="en-IN" sz="900" dirty="0"/>
          </a:p>
          <a:p>
            <a:pPr lvl="1"/>
            <a:r>
              <a:rPr lang="en-IN" sz="900" dirty="0" err="1"/>
              <a:t>Syniverse</a:t>
            </a:r>
            <a:endParaRPr lang="en-IN" sz="900" dirty="0"/>
          </a:p>
          <a:p>
            <a:pPr lvl="1"/>
            <a:r>
              <a:rPr lang="en-IN" sz="900" dirty="0"/>
              <a:t>CLX</a:t>
            </a:r>
          </a:p>
          <a:p>
            <a:pPr lvl="1"/>
            <a:r>
              <a:rPr lang="en-IN" sz="900" dirty="0"/>
              <a:t>BICS</a:t>
            </a:r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:</a:t>
            </a:r>
            <a:br>
              <a:rPr lang="en-IN" sz="900" b="1" dirty="0">
                <a:solidFill>
                  <a:schemeClr val="accent3"/>
                </a:solidFill>
              </a:rPr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IN" sz="900" dirty="0"/>
              <a:t>Route OTP 2.0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632" y="1508853"/>
            <a:ext cx="1369853" cy="6433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40632" y="2228850"/>
            <a:ext cx="1941952" cy="23543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21 – 24 October, Las Vegas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400 Exhibitors</a:t>
            </a:r>
            <a:br>
              <a:rPr lang="en-IN" sz="900" dirty="0"/>
            </a:br>
            <a:r>
              <a:rPr lang="en-IN" sz="900" dirty="0"/>
              <a:t>11,500 visitors</a:t>
            </a:r>
            <a:br>
              <a:rPr lang="en-IN" sz="900" dirty="0"/>
            </a:br>
            <a:r>
              <a:rPr lang="en-IN" sz="900" dirty="0"/>
              <a:t>500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Infobip</a:t>
            </a:r>
            <a:endParaRPr lang="en-IN" sz="900" dirty="0"/>
          </a:p>
          <a:p>
            <a:pPr lvl="1"/>
            <a:r>
              <a:rPr lang="en-IN" sz="900" dirty="0" err="1"/>
              <a:t>Syniverse</a:t>
            </a:r>
            <a:endParaRPr lang="en-IN" sz="900" dirty="0"/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:</a:t>
            </a:r>
            <a:br>
              <a:rPr lang="en-IN" sz="900" b="1" dirty="0">
                <a:solidFill>
                  <a:schemeClr val="accent3"/>
                </a:solidFill>
              </a:rPr>
            </a:br>
            <a:r>
              <a:rPr lang="en-IN" sz="900" dirty="0"/>
              <a:t>Acculync  2.0</a:t>
            </a:r>
          </a:p>
          <a:p>
            <a:r>
              <a:rPr lang="en-IN" sz="900" dirty="0" smtClean="0"/>
              <a:t>Route OTP 2.0</a:t>
            </a:r>
          </a:p>
          <a:p>
            <a:r>
              <a:rPr lang="en-IN" sz="900" dirty="0" smtClean="0"/>
              <a:t>Multi</a:t>
            </a:r>
            <a:r>
              <a:rPr lang="en-IN" sz="900" dirty="0"/>
              <a:t>/ Omni channel </a:t>
            </a:r>
            <a:r>
              <a:rPr lang="en-IN" sz="900" dirty="0" smtClean="0"/>
              <a:t>A2P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173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Retail &amp; e-commerce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98" y="1167791"/>
            <a:ext cx="813482" cy="813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50" y="2084472"/>
            <a:ext cx="1826179" cy="260425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15 – 17  Jan, New York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700 exhibitors</a:t>
            </a:r>
            <a:br>
              <a:rPr lang="en-IN" sz="900" dirty="0"/>
            </a:br>
            <a:r>
              <a:rPr lang="en-IN" sz="900" dirty="0"/>
              <a:t>40,000 visitors</a:t>
            </a:r>
            <a:br>
              <a:rPr lang="en-IN" sz="900" dirty="0"/>
            </a:br>
            <a:r>
              <a:rPr lang="en-IN" sz="900" dirty="0"/>
              <a:t>300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mGage</a:t>
            </a:r>
            <a:endParaRPr lang="en-IN" sz="900" dirty="0"/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IN" sz="900" dirty="0"/>
              <a:t>Route OTP 2.0</a:t>
            </a:r>
            <a:endParaRPr lang="en-IN" sz="1100" dirty="0"/>
          </a:p>
          <a:p>
            <a:r>
              <a:rPr lang="en-IN" sz="900" dirty="0"/>
              <a:t>Deep-linking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923" y="1289487"/>
            <a:ext cx="1369853" cy="570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0016" y="2084472"/>
            <a:ext cx="2057402" cy="291643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15 – 16 April, Dubai</a:t>
            </a:r>
          </a:p>
          <a:p>
            <a:r>
              <a:rPr lang="en-IN" sz="1000" b="1" dirty="0">
                <a:solidFill>
                  <a:schemeClr val="accent4"/>
                </a:solidFill>
              </a:rPr>
              <a:t>3 – 4 May, Singapore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350 exhibitors</a:t>
            </a:r>
            <a:br>
              <a:rPr lang="en-IN" sz="900" dirty="0"/>
            </a:br>
            <a:r>
              <a:rPr lang="en-IN" sz="900" dirty="0"/>
              <a:t>15000 visitors – Dubai </a:t>
            </a:r>
            <a:br>
              <a:rPr lang="en-IN" sz="900" dirty="0"/>
            </a:br>
            <a:r>
              <a:rPr lang="en-IN" sz="900" dirty="0"/>
              <a:t>6000 visitors - Singapore</a:t>
            </a:r>
            <a:br>
              <a:rPr lang="en-IN" sz="900" dirty="0"/>
            </a:br>
            <a:r>
              <a:rPr lang="en-IN" sz="900" dirty="0"/>
              <a:t>250+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Infobip</a:t>
            </a:r>
            <a:endParaRPr lang="en-IN" sz="900" dirty="0"/>
          </a:p>
          <a:p>
            <a:pPr lvl="1"/>
            <a:r>
              <a:rPr lang="en-IN" sz="900" dirty="0"/>
              <a:t>CLX</a:t>
            </a:r>
          </a:p>
          <a:p>
            <a:pPr lvl="1"/>
            <a:r>
              <a:rPr lang="en-IN" sz="900" dirty="0" err="1"/>
              <a:t>mGage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IN" sz="900" dirty="0"/>
              <a:t>Route OTP 2.0</a:t>
            </a:r>
          </a:p>
          <a:p>
            <a:r>
              <a:rPr lang="en-IN" sz="900" dirty="0"/>
              <a:t>Deep-linking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134" y="1252494"/>
            <a:ext cx="1103783" cy="607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1205" y="2092912"/>
            <a:ext cx="1837113" cy="260425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16 – 17 May, Las Vegas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2700 exhibitors</a:t>
            </a:r>
            <a:br>
              <a:rPr lang="en-IN" sz="900" dirty="0"/>
            </a:br>
            <a:r>
              <a:rPr lang="en-IN" sz="900" dirty="0"/>
              <a:t>45000 visitors</a:t>
            </a:r>
            <a:br>
              <a:rPr lang="en-IN" sz="900" dirty="0"/>
            </a:br>
            <a:r>
              <a:rPr lang="en-IN" sz="900" dirty="0"/>
              <a:t>100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</a:t>
            </a:r>
            <a:br>
              <a:rPr lang="en-IN" sz="900" dirty="0"/>
            </a:br>
            <a:r>
              <a:rPr lang="en-IN" sz="900" dirty="0"/>
              <a:t>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–</a:t>
            </a:r>
            <a:br>
              <a:rPr lang="en-IN" sz="900" dirty="0"/>
            </a:br>
            <a:r>
              <a:rPr lang="en-IN" sz="900" dirty="0"/>
              <a:t> N/A </a:t>
            </a:r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IN" sz="900" dirty="0"/>
              <a:t>Route OTP 2.0</a:t>
            </a:r>
          </a:p>
          <a:p>
            <a:r>
              <a:rPr lang="en-IN" sz="900" dirty="0"/>
              <a:t>Deep-linking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372" y="1235744"/>
            <a:ext cx="1527221" cy="5700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62105" y="2084472"/>
            <a:ext cx="2064177" cy="23503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6 – 7 March, Munich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400 exhibitors</a:t>
            </a:r>
            <a:br>
              <a:rPr lang="en-IN" sz="900" dirty="0"/>
            </a:br>
            <a:r>
              <a:rPr lang="en-IN" sz="900" dirty="0"/>
              <a:t>16,7470 visitors</a:t>
            </a:r>
            <a:br>
              <a:rPr lang="en-IN" sz="900" dirty="0"/>
            </a:br>
            <a:r>
              <a:rPr lang="en-IN" sz="900" dirty="0"/>
              <a:t>250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/>
              <a:t>N/A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IN" sz="900" dirty="0"/>
              <a:t>Route OTP 2.0</a:t>
            </a:r>
          </a:p>
          <a:p>
            <a:r>
              <a:rPr lang="en-IN" sz="900" dirty="0"/>
              <a:t>Deep-linking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6604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Travel &amp; Hospitality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59" y="1403867"/>
            <a:ext cx="1279482" cy="666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66" y="2217348"/>
            <a:ext cx="1981200" cy="219976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6 – 8 March, Berlin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1,000 exhibitors</a:t>
            </a:r>
            <a:br>
              <a:rPr lang="en-IN" sz="900" dirty="0"/>
            </a:br>
            <a:r>
              <a:rPr lang="en-IN" sz="900" dirty="0"/>
              <a:t>50000 visitors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</a:t>
            </a:r>
            <a:br>
              <a:rPr lang="en-IN" sz="900" dirty="0"/>
            </a:br>
            <a:r>
              <a:rPr lang="en-IN" sz="900" dirty="0"/>
              <a:t>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–</a:t>
            </a:r>
            <a:br>
              <a:rPr lang="en-IN" sz="900" dirty="0"/>
            </a:br>
            <a:r>
              <a:rPr lang="en-IN" sz="900" dirty="0"/>
              <a:t> </a:t>
            </a:r>
            <a:r>
              <a:rPr lang="en-IN" sz="900" dirty="0" err="1"/>
              <a:t>Tyntec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IMI Mobile</a:t>
            </a:r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Deep-linking</a:t>
            </a:r>
          </a:p>
          <a:p>
            <a:r>
              <a:rPr lang="en-US" sz="900" dirty="0"/>
              <a:t>IP Messaging</a:t>
            </a:r>
            <a:endParaRPr lang="en-IN" sz="900" dirty="0"/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999" y="1347537"/>
            <a:ext cx="937834" cy="756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7935" y="2217349"/>
            <a:ext cx="1916526" cy="219976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16 – 18  Sept, Dubai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350 exhibitors</a:t>
            </a:r>
            <a:br>
              <a:rPr lang="en-IN" sz="900" dirty="0"/>
            </a:br>
            <a:r>
              <a:rPr lang="en-IN" sz="900" dirty="0"/>
              <a:t>50,000 visitors</a:t>
            </a:r>
            <a:br>
              <a:rPr lang="en-IN" sz="900" dirty="0"/>
            </a:br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 err="1"/>
              <a:t>Infobip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Deep-linking</a:t>
            </a:r>
          </a:p>
          <a:p>
            <a:r>
              <a:rPr lang="en-US" sz="900" dirty="0"/>
              <a:t>IP Messaging</a:t>
            </a:r>
            <a:endParaRPr lang="en-IN" sz="900" dirty="0"/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162" y="1403867"/>
            <a:ext cx="1252640" cy="725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1431" y="2225788"/>
            <a:ext cx="1925053" cy="219976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18 – 19 October, Las Vegas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60 exhibitors</a:t>
            </a:r>
            <a:br>
              <a:rPr lang="en-IN" sz="900" dirty="0"/>
            </a:br>
            <a:r>
              <a:rPr lang="en-IN" sz="900" dirty="0"/>
              <a:t>500 visitors</a:t>
            </a:r>
            <a:br>
              <a:rPr lang="en-IN" sz="900" dirty="0"/>
            </a:br>
            <a:r>
              <a:rPr lang="en-IN" sz="900" dirty="0"/>
              <a:t>80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Infobip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Deep-linking</a:t>
            </a:r>
          </a:p>
          <a:p>
            <a:r>
              <a:rPr lang="en-US" sz="900" dirty="0"/>
              <a:t>IP Messaging</a:t>
            </a:r>
            <a:endParaRPr lang="en-IN" sz="900" dirty="0"/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4" y="1222270"/>
            <a:ext cx="932586" cy="9325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518" y="2217349"/>
            <a:ext cx="1921279" cy="219976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25 – 28 Jan, Istanbul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700 exhibitors</a:t>
            </a:r>
            <a:br>
              <a:rPr lang="en-IN" sz="900" dirty="0"/>
            </a:br>
            <a:r>
              <a:rPr lang="en-IN" sz="900" dirty="0"/>
              <a:t>50, 000 visitors</a:t>
            </a:r>
            <a:br>
              <a:rPr lang="en-IN" sz="900" dirty="0"/>
            </a:br>
            <a:r>
              <a:rPr lang="en-IN" sz="900" dirty="0"/>
              <a:t>25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/>
              <a:t>N/A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Deep-linking</a:t>
            </a:r>
          </a:p>
          <a:p>
            <a:r>
              <a:rPr lang="en-US" sz="900" dirty="0"/>
              <a:t>IP Messaging</a:t>
            </a:r>
            <a:endParaRPr lang="en-IN" sz="900" dirty="0"/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693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IoT</a:t>
            </a:r>
            <a:r>
              <a:rPr lang="en-IN" dirty="0"/>
              <a:t> &amp; Tech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473" y="1050532"/>
            <a:ext cx="1403686" cy="93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3738" y="1920569"/>
            <a:ext cx="1842818" cy="273569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11 – 13 July, Hong Kong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300 exhibitors</a:t>
            </a:r>
            <a:br>
              <a:rPr lang="en-IN" sz="900" dirty="0"/>
            </a:br>
            <a:r>
              <a:rPr lang="en-IN" sz="900" dirty="0"/>
              <a:t>15000 visitors</a:t>
            </a:r>
            <a:br>
              <a:rPr lang="en-IN" sz="900" dirty="0"/>
            </a:br>
            <a:r>
              <a:rPr lang="en-IN" sz="900" dirty="0"/>
              <a:t>200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</a:t>
            </a:r>
            <a:br>
              <a:rPr lang="en-IN" sz="900" dirty="0"/>
            </a:br>
            <a:r>
              <a:rPr lang="en-IN" sz="900" dirty="0"/>
              <a:t>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–</a:t>
            </a:r>
            <a:br>
              <a:rPr lang="en-IN" sz="900" dirty="0"/>
            </a:br>
            <a:r>
              <a:rPr lang="en-IN" sz="900" dirty="0"/>
              <a:t> </a:t>
            </a:r>
            <a:r>
              <a:rPr lang="en-IN" sz="900" dirty="0" err="1"/>
              <a:t>Tyntec</a:t>
            </a:r>
            <a:r>
              <a:rPr lang="en-IN" sz="900" dirty="0"/>
              <a:t/>
            </a:r>
            <a:br>
              <a:rPr lang="en-IN" sz="900" dirty="0"/>
            </a:br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US" sz="900" dirty="0"/>
              <a:t>Route OTP 2.0</a:t>
            </a:r>
            <a:endParaRPr lang="en-IN" sz="900" dirty="0"/>
          </a:p>
          <a:p>
            <a:r>
              <a:rPr lang="en-IN" sz="900" dirty="0"/>
              <a:t>Deep-linking </a:t>
            </a:r>
          </a:p>
          <a:p>
            <a:r>
              <a:rPr lang="en-IN" sz="900" dirty="0"/>
              <a:t>IP messaging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904" y="1057453"/>
            <a:ext cx="1122950" cy="778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5477" y="1920569"/>
            <a:ext cx="1844842" cy="302027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12 – 14  June, London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300 exhibitors</a:t>
            </a:r>
            <a:br>
              <a:rPr lang="en-IN" sz="900" dirty="0"/>
            </a:br>
            <a:r>
              <a:rPr lang="en-IN" sz="900" dirty="0"/>
              <a:t>15,000 visitors</a:t>
            </a:r>
            <a:br>
              <a:rPr lang="en-IN" sz="900" dirty="0"/>
            </a:br>
            <a:r>
              <a:rPr lang="en-IN" sz="900" dirty="0"/>
              <a:t>150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 err="1"/>
              <a:t>Infobip</a:t>
            </a:r>
            <a:endParaRPr lang="en-US" sz="900" dirty="0"/>
          </a:p>
          <a:p>
            <a:pPr lvl="1"/>
            <a:r>
              <a:rPr lang="en-US" sz="900" dirty="0"/>
              <a:t>BICS</a:t>
            </a:r>
          </a:p>
          <a:p>
            <a:pPr lvl="1"/>
            <a:r>
              <a:rPr lang="en-US" sz="900" dirty="0"/>
              <a:t>CLX</a:t>
            </a:r>
          </a:p>
          <a:p>
            <a:pPr lvl="1"/>
            <a:r>
              <a:rPr lang="en-US" sz="900" dirty="0"/>
              <a:t>IMI Mobile</a:t>
            </a:r>
            <a:endParaRPr lang="en-IN" sz="900" dirty="0"/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US" sz="900" dirty="0"/>
              <a:t>Route OTP 2.0</a:t>
            </a:r>
            <a:endParaRPr lang="en-IN" sz="900" dirty="0"/>
          </a:p>
          <a:p>
            <a:r>
              <a:rPr lang="en-IN" sz="900" dirty="0"/>
              <a:t>Deep-linking </a:t>
            </a:r>
          </a:p>
          <a:p>
            <a:r>
              <a:rPr lang="en-IN" sz="900" dirty="0"/>
              <a:t>IP messaging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525" y="1262270"/>
            <a:ext cx="1619160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9241" y="1929009"/>
            <a:ext cx="1949767" cy="24841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5 – 7 Sept, San Francisco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300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IN" sz="900" dirty="0" err="1"/>
              <a:t>Syniverse</a:t>
            </a:r>
            <a:endParaRPr lang="en-IN" sz="900" dirty="0"/>
          </a:p>
          <a:p>
            <a:pPr lvl="1"/>
            <a:r>
              <a:rPr lang="en-US" sz="900" dirty="0"/>
              <a:t>CLX</a:t>
            </a:r>
          </a:p>
          <a:p>
            <a:pPr lvl="1"/>
            <a:r>
              <a:rPr lang="en-US" sz="900" dirty="0" err="1"/>
              <a:t>Messagebird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US" sz="900" dirty="0"/>
              <a:t>Route OTP 2.0</a:t>
            </a:r>
            <a:endParaRPr lang="en-IN" sz="900" dirty="0"/>
          </a:p>
          <a:p>
            <a:r>
              <a:rPr lang="en-IN" sz="900" dirty="0"/>
              <a:t>Deep-linking </a:t>
            </a:r>
          </a:p>
          <a:p>
            <a:r>
              <a:rPr lang="en-IN" sz="900" dirty="0"/>
              <a:t>IP messaging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80" y="1125292"/>
            <a:ext cx="1353432" cy="6767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265" y="1920569"/>
            <a:ext cx="1969552" cy="290969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14 – 17 May, California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320 exhibitors</a:t>
            </a:r>
            <a:br>
              <a:rPr lang="en-IN" sz="900" dirty="0"/>
            </a:br>
            <a:r>
              <a:rPr lang="en-IN" sz="900" dirty="0"/>
              <a:t>12, 000 visitors</a:t>
            </a:r>
            <a:br>
              <a:rPr lang="en-IN" sz="900" dirty="0"/>
            </a:br>
            <a:r>
              <a:rPr lang="en-IN" sz="900" dirty="0"/>
              <a:t>460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 err="1"/>
              <a:t>Infobip</a:t>
            </a:r>
            <a:endParaRPr lang="en-US" sz="900" dirty="0"/>
          </a:p>
          <a:p>
            <a:pPr lvl="1"/>
            <a:r>
              <a:rPr lang="en-US" sz="900" dirty="0"/>
              <a:t>BICS</a:t>
            </a:r>
          </a:p>
          <a:p>
            <a:pPr lvl="1"/>
            <a:r>
              <a:rPr lang="en-US" sz="900" dirty="0"/>
              <a:t>CLX</a:t>
            </a:r>
          </a:p>
          <a:p>
            <a:pPr lvl="1"/>
            <a:r>
              <a:rPr lang="en-US" sz="900" dirty="0"/>
              <a:t>IMI Mobile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US" sz="900" dirty="0"/>
              <a:t>Route OTP 2.0</a:t>
            </a:r>
            <a:endParaRPr lang="en-IN" sz="900" dirty="0"/>
          </a:p>
          <a:p>
            <a:r>
              <a:rPr lang="en-IN" sz="900" dirty="0"/>
              <a:t>Deep-linking </a:t>
            </a:r>
          </a:p>
          <a:p>
            <a:r>
              <a:rPr lang="en-IN" sz="900" dirty="0"/>
              <a:t>IP messaging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1148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212" y="874756"/>
            <a:ext cx="1192606" cy="743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4665" y="1668430"/>
            <a:ext cx="2171700" cy="332720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5 – 8 November, Lisbon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1500 exhibitors</a:t>
            </a:r>
            <a:br>
              <a:rPr lang="en-IN" sz="900" dirty="0"/>
            </a:br>
            <a:r>
              <a:rPr lang="en-IN" sz="900" dirty="0"/>
              <a:t>65,000 visitors</a:t>
            </a:r>
            <a:br>
              <a:rPr lang="en-IN" sz="900" dirty="0"/>
            </a:br>
            <a:r>
              <a:rPr lang="en-IN" sz="900" dirty="0"/>
              <a:t>650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</a:t>
            </a:r>
            <a:br>
              <a:rPr lang="en-IN" sz="900" dirty="0"/>
            </a:br>
            <a:r>
              <a:rPr lang="en-IN" sz="900" dirty="0"/>
              <a:t>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–</a:t>
            </a:r>
            <a:br>
              <a:rPr lang="en-IN" sz="900" dirty="0"/>
            </a:br>
            <a:r>
              <a:rPr lang="en-IN" sz="900" dirty="0" err="1"/>
              <a:t>Infobip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mGage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CLX </a:t>
            </a:r>
            <a:br>
              <a:rPr lang="en-IN" sz="900" dirty="0"/>
            </a:br>
            <a:r>
              <a:rPr lang="en-IN" sz="900" dirty="0" err="1"/>
              <a:t>MessageBird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Tyntec</a:t>
            </a:r>
            <a:r>
              <a:rPr lang="en-IN" sz="900" dirty="0"/>
              <a:t> </a:t>
            </a:r>
            <a:br>
              <a:rPr lang="en-IN" sz="900" dirty="0"/>
            </a:br>
            <a:r>
              <a:rPr lang="en-IN" sz="900" dirty="0" err="1"/>
              <a:t>Twilio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BICS</a:t>
            </a:r>
            <a:br>
              <a:rPr lang="en-IN" sz="900" dirty="0"/>
            </a:br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US" sz="900" dirty="0"/>
              <a:t>Route OTP 2.0</a:t>
            </a:r>
            <a:endParaRPr lang="en-IN" sz="900" dirty="0"/>
          </a:p>
          <a:p>
            <a:r>
              <a:rPr lang="en-IN" sz="900" dirty="0"/>
              <a:t>Deep-linking </a:t>
            </a:r>
          </a:p>
          <a:p>
            <a:r>
              <a:rPr lang="en-IN" sz="900" dirty="0"/>
              <a:t>IP messaging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327" y="878121"/>
            <a:ext cx="1350316" cy="736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2382" y="1668431"/>
            <a:ext cx="2072207" cy="290000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14 – 18 October, Dubai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5000 exhibitors</a:t>
            </a:r>
            <a:br>
              <a:rPr lang="en-IN" sz="900" dirty="0"/>
            </a:br>
            <a:r>
              <a:rPr lang="en-IN" sz="900" dirty="0"/>
              <a:t>80, 000 visitors</a:t>
            </a:r>
            <a:br>
              <a:rPr lang="en-IN" sz="900" dirty="0"/>
            </a:br>
            <a:r>
              <a:rPr lang="en-IN" sz="900" dirty="0"/>
              <a:t>200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 err="1"/>
              <a:t>Infobip</a:t>
            </a:r>
            <a:endParaRPr lang="en-US" sz="900" dirty="0"/>
          </a:p>
          <a:p>
            <a:pPr lvl="1"/>
            <a:r>
              <a:rPr lang="en-US" sz="900" dirty="0" err="1"/>
              <a:t>ValueFirst</a:t>
            </a:r>
            <a:endParaRPr lang="en-US" sz="900" dirty="0"/>
          </a:p>
          <a:p>
            <a:pPr lvl="1"/>
            <a:r>
              <a:rPr lang="en-US" sz="900" dirty="0" err="1"/>
              <a:t>Tyntec</a:t>
            </a:r>
            <a:endParaRPr lang="en-US" sz="900" dirty="0"/>
          </a:p>
          <a:p>
            <a:pPr lvl="1"/>
            <a:r>
              <a:rPr lang="en-US" sz="900" dirty="0"/>
              <a:t>IMI Mobile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 err="1"/>
              <a:t>Acculync</a:t>
            </a:r>
            <a:r>
              <a:rPr lang="en-IN" sz="900" dirty="0"/>
              <a:t>  2.0</a:t>
            </a:r>
          </a:p>
          <a:p>
            <a:r>
              <a:rPr lang="en-US" sz="900" dirty="0"/>
              <a:t>Route OTP 2.0</a:t>
            </a:r>
            <a:endParaRPr lang="en-IN" sz="900" dirty="0"/>
          </a:p>
          <a:p>
            <a:r>
              <a:rPr lang="en-IN" sz="900" dirty="0"/>
              <a:t>Deep-linking </a:t>
            </a:r>
          </a:p>
          <a:p>
            <a:r>
              <a:rPr lang="en-IN" sz="900" dirty="0"/>
              <a:t>IP messaging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756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154871"/>
              </p:ext>
            </p:extLst>
          </p:nvPr>
        </p:nvGraphicFramePr>
        <p:xfrm>
          <a:off x="439866" y="918274"/>
          <a:ext cx="8019377" cy="369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Broad Focus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665620" y="3196652"/>
            <a:ext cx="3112243" cy="9998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438766" y="1248541"/>
            <a:ext cx="1" cy="3217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84350" y="2432501"/>
            <a:ext cx="113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Years 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iGaming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125" y="1455392"/>
            <a:ext cx="1567248" cy="601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7458" y="2217348"/>
            <a:ext cx="1938583" cy="206744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3 – 5 July, Barcelona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1000 visitors</a:t>
            </a:r>
            <a:br>
              <a:rPr lang="en-IN" sz="900" dirty="0"/>
            </a:br>
            <a:r>
              <a:rPr lang="en-IN" sz="900" dirty="0"/>
              <a:t>200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</a:t>
            </a:r>
            <a:br>
              <a:rPr lang="en-IN" sz="900" dirty="0"/>
            </a:br>
            <a:r>
              <a:rPr lang="en-IN" sz="900" dirty="0"/>
              <a:t>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–</a:t>
            </a:r>
            <a:br>
              <a:rPr lang="en-IN" sz="900" dirty="0"/>
            </a:br>
            <a:r>
              <a:rPr lang="en-IN" sz="900" dirty="0"/>
              <a:t> IMI Mobile</a:t>
            </a:r>
            <a:br>
              <a:rPr lang="en-IN" sz="900" dirty="0"/>
            </a:br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br>
              <a:rPr lang="en-IN" sz="900" dirty="0">
                <a:solidFill>
                  <a:schemeClr val="accent3"/>
                </a:solidFill>
              </a:rPr>
            </a:br>
            <a:r>
              <a:rPr lang="en-IN" sz="900" dirty="0"/>
              <a:t>Deep-linking 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161" y="1455391"/>
            <a:ext cx="839144" cy="601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8454" y="2217349"/>
            <a:ext cx="1928558" cy="193244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8 – 11 October, Las Vegas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450 exhibitors</a:t>
            </a:r>
            <a:br>
              <a:rPr lang="en-IN" sz="900" dirty="0"/>
            </a:br>
            <a:r>
              <a:rPr lang="en-IN" sz="900" dirty="0"/>
              <a:t>26,000 visitors</a:t>
            </a:r>
            <a:br>
              <a:rPr lang="en-IN" sz="900" dirty="0"/>
            </a:b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/>
              <a:t>IMI Mobile</a:t>
            </a:r>
            <a:endParaRPr lang="en-IN" sz="900" dirty="0"/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br>
              <a:rPr lang="en-IN" sz="900" dirty="0">
                <a:solidFill>
                  <a:schemeClr val="accent3"/>
                </a:solidFill>
              </a:rPr>
            </a:br>
            <a:r>
              <a:rPr lang="en-IN" sz="900" dirty="0"/>
              <a:t>Deep-linking 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53" y="1530757"/>
            <a:ext cx="1464066" cy="451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6528" y="2217348"/>
            <a:ext cx="2008517" cy="206744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17– 20 April, Las Vegas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400 exhibitors</a:t>
            </a:r>
            <a:br>
              <a:rPr lang="en-IN" sz="900" dirty="0"/>
            </a:br>
            <a:r>
              <a:rPr lang="en-IN" sz="900" dirty="0"/>
              <a:t>20, 000 visitors</a:t>
            </a:r>
            <a:br>
              <a:rPr lang="en-IN" sz="900" dirty="0"/>
            </a:br>
            <a:r>
              <a:rPr lang="en-IN" sz="900" dirty="0"/>
              <a:t>460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 err="1"/>
              <a:t>Infobip</a:t>
            </a:r>
            <a:endParaRPr lang="en-US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Upcoming product relevance 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Deep-linking </a:t>
            </a:r>
          </a:p>
          <a:p>
            <a:r>
              <a:rPr lang="en-IN" sz="900" dirty="0"/>
              <a:t>Multi/ Omni channel </a:t>
            </a:r>
            <a:r>
              <a:rPr lang="en-IN" sz="900" dirty="0" smtClean="0"/>
              <a:t>A2P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22784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India 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081" y="1570506"/>
            <a:ext cx="1316414" cy="560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2119" y="2225788"/>
            <a:ext cx="1872339" cy="246204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7 – 9 March, New Delhi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600 exhibitors</a:t>
            </a:r>
            <a:br>
              <a:rPr lang="en-IN" sz="900" dirty="0"/>
            </a:br>
            <a:r>
              <a:rPr lang="en-IN" sz="900" dirty="0"/>
              <a:t>30,000 visitors</a:t>
            </a:r>
            <a:br>
              <a:rPr lang="en-IN" sz="900" dirty="0"/>
            </a:br>
            <a:r>
              <a:rPr lang="en-IN" sz="900" dirty="0"/>
              <a:t>25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</a:t>
            </a:r>
            <a:br>
              <a:rPr lang="en-IN" sz="900" dirty="0"/>
            </a:br>
            <a:r>
              <a:rPr lang="en-IN" sz="900" dirty="0"/>
              <a:t>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–</a:t>
            </a:r>
            <a:br>
              <a:rPr lang="en-IN" sz="900" dirty="0"/>
            </a:br>
            <a:r>
              <a:rPr lang="en-IN" sz="900" dirty="0"/>
              <a:t> </a:t>
            </a:r>
            <a:r>
              <a:rPr lang="en-IN" sz="900" dirty="0" err="1"/>
              <a:t>mGage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IMI Mobile</a:t>
            </a:r>
            <a:br>
              <a:rPr lang="en-IN" sz="900" dirty="0"/>
            </a:br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Industry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US" sz="900" dirty="0"/>
              <a:t>Technology</a:t>
            </a:r>
          </a:p>
          <a:p>
            <a:r>
              <a:rPr lang="en-US" sz="900" dirty="0"/>
              <a:t>Start-ups</a:t>
            </a:r>
          </a:p>
          <a:p>
            <a:r>
              <a:rPr lang="en-US" sz="900" dirty="0" err="1" smtClean="0"/>
              <a:t>IoT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293" y="1469604"/>
            <a:ext cx="1171624" cy="661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6408" y="2225788"/>
            <a:ext cx="1863395" cy="23543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8 – 9 March, New Delhi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115 exhibitors</a:t>
            </a:r>
            <a:br>
              <a:rPr lang="en-IN" sz="900" dirty="0"/>
            </a:br>
            <a:r>
              <a:rPr lang="en-IN" sz="900" dirty="0"/>
              <a:t>65,000 visitors</a:t>
            </a:r>
            <a:br>
              <a:rPr lang="en-IN" sz="900" dirty="0"/>
            </a:br>
            <a:r>
              <a:rPr lang="en-IN" sz="900" dirty="0"/>
              <a:t>100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 err="1"/>
              <a:t>Infobip</a:t>
            </a:r>
            <a:endParaRPr lang="en-US" sz="900" dirty="0"/>
          </a:p>
          <a:p>
            <a:pPr lvl="1"/>
            <a:r>
              <a:rPr lang="en-US" sz="900" dirty="0"/>
              <a:t>IMI Mobile</a:t>
            </a:r>
            <a:endParaRPr lang="en-IN" sz="900" dirty="0"/>
          </a:p>
          <a:p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Industry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US" sz="900" dirty="0"/>
              <a:t>Technology</a:t>
            </a:r>
          </a:p>
          <a:p>
            <a:r>
              <a:rPr lang="en-US" sz="900" dirty="0"/>
              <a:t>Start-ups</a:t>
            </a:r>
          </a:p>
          <a:p>
            <a:r>
              <a:rPr lang="en-US" sz="900" dirty="0" err="1" smtClean="0"/>
              <a:t>IoT</a:t>
            </a:r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866" y="1689339"/>
            <a:ext cx="1593030" cy="412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1753" y="2225788"/>
            <a:ext cx="1947256" cy="206865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 – 2 Sept, Bangalore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50 speakers</a:t>
            </a:r>
            <a:br>
              <a:rPr lang="en-IN" sz="900" dirty="0"/>
            </a:br>
            <a:r>
              <a:rPr lang="en-IN" sz="900" dirty="0"/>
              <a:t>7,000 visitor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/>
              <a:t>N/A</a:t>
            </a:r>
            <a:endParaRPr lang="en-IN" sz="900" dirty="0"/>
          </a:p>
          <a:p>
            <a:pPr lvl="1"/>
            <a:endParaRPr lang="en-IN" sz="900" dirty="0">
              <a:solidFill>
                <a:schemeClr val="accent3"/>
              </a:solidFill>
            </a:endParaRPr>
          </a:p>
          <a:p>
            <a:r>
              <a:rPr lang="en-IN" sz="900" b="1" dirty="0">
                <a:solidFill>
                  <a:schemeClr val="accent3"/>
                </a:solidFill>
              </a:rPr>
              <a:t>Industry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US" sz="900" dirty="0"/>
              <a:t>Technology</a:t>
            </a:r>
          </a:p>
          <a:p>
            <a:r>
              <a:rPr lang="en-US" sz="900" dirty="0"/>
              <a:t>Start-ups</a:t>
            </a:r>
          </a:p>
          <a:p>
            <a:r>
              <a:rPr lang="en-US" sz="900" dirty="0" err="1" smtClean="0"/>
              <a:t>IoT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60" y="1513144"/>
            <a:ext cx="965168" cy="568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519" y="2217349"/>
            <a:ext cx="1818650" cy="232941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1000" b="1" dirty="0">
                <a:solidFill>
                  <a:schemeClr val="accent4"/>
                </a:solidFill>
              </a:rPr>
              <a:t>1– 3 Feb, Mumbai</a:t>
            </a:r>
            <a:r>
              <a:rPr lang="en-IN" sz="900" dirty="0"/>
              <a:t>	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200 exhibitors</a:t>
            </a:r>
            <a:br>
              <a:rPr lang="en-IN" sz="900" dirty="0"/>
            </a:br>
            <a:r>
              <a:rPr lang="en-IN" sz="900" dirty="0"/>
              <a:t>10, 700 visitors</a:t>
            </a:r>
            <a:br>
              <a:rPr lang="en-IN" sz="900" dirty="0"/>
            </a:br>
            <a:r>
              <a:rPr lang="en-IN" sz="900" dirty="0"/>
              <a:t>460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/>
              <a:t>N/A</a:t>
            </a:r>
            <a:endParaRPr lang="en-IN" sz="900" dirty="0"/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Industry: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US" sz="900" dirty="0"/>
              <a:t>Banking</a:t>
            </a:r>
          </a:p>
          <a:p>
            <a:r>
              <a:rPr lang="en-US" sz="900" dirty="0" err="1"/>
              <a:t>FinTech</a:t>
            </a:r>
            <a:endParaRPr lang="en-US" sz="900" dirty="0"/>
          </a:p>
          <a:p>
            <a:r>
              <a:rPr lang="en-US" sz="900" dirty="0" smtClean="0"/>
              <a:t>Payments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6010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153" y="1098886"/>
            <a:ext cx="1003910" cy="747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354" y="1957189"/>
            <a:ext cx="1967509" cy="263470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900" b="1" dirty="0">
                <a:solidFill>
                  <a:schemeClr val="accent4"/>
                </a:solidFill>
              </a:rPr>
              <a:t>2019, India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45,000 visitors</a:t>
            </a:r>
            <a:br>
              <a:rPr lang="en-IN" sz="900" dirty="0"/>
            </a:br>
            <a:r>
              <a:rPr lang="en-IN" sz="900" dirty="0"/>
              <a:t>300 speakers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 </a:t>
            </a:r>
            <a:r>
              <a:rPr lang="en-IN" sz="900" dirty="0" err="1"/>
              <a:t>Mgmt</a:t>
            </a:r>
            <a:r>
              <a:rPr lang="en-IN" sz="900" dirty="0"/>
              <a:t> level</a:t>
            </a:r>
            <a:br>
              <a:rPr lang="en-IN" sz="900" dirty="0"/>
            </a:br>
            <a:r>
              <a:rPr lang="en-IN" sz="900" dirty="0"/>
              <a:t>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–</a:t>
            </a:r>
            <a:br>
              <a:rPr lang="en-IN" sz="900" dirty="0"/>
            </a:br>
            <a:r>
              <a:rPr lang="en-IN" sz="900" dirty="0" err="1"/>
              <a:t>Infobip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IN" sz="900" dirty="0"/>
              <a:t>IMI Mobile</a:t>
            </a:r>
            <a:br>
              <a:rPr lang="en-IN" sz="900" dirty="0"/>
            </a:br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Industry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US" sz="900" dirty="0"/>
              <a:t>e-commerce</a:t>
            </a:r>
          </a:p>
          <a:p>
            <a:r>
              <a:rPr lang="en-US" sz="900" dirty="0"/>
              <a:t>Retail</a:t>
            </a:r>
          </a:p>
          <a:p>
            <a:r>
              <a:rPr lang="en-US" sz="900" dirty="0"/>
              <a:t>Service</a:t>
            </a:r>
          </a:p>
          <a:p>
            <a:r>
              <a:rPr lang="en-US" sz="900" dirty="0"/>
              <a:t>Tech</a:t>
            </a:r>
          </a:p>
          <a:p>
            <a:r>
              <a:rPr lang="en-US" sz="900" dirty="0"/>
              <a:t>Start-ups</a:t>
            </a:r>
          </a:p>
          <a:p>
            <a:endParaRPr lang="en-IN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075" y="1089287"/>
            <a:ext cx="940168" cy="705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3014" y="1957189"/>
            <a:ext cx="2104291" cy="26775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sz="900" b="1" dirty="0">
                <a:solidFill>
                  <a:schemeClr val="accent4"/>
                </a:solidFill>
              </a:rPr>
              <a:t>25 – 27 October, New Delhi</a:t>
            </a:r>
          </a:p>
          <a:p>
            <a:endParaRPr lang="en-IN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500 exhibitors</a:t>
            </a:r>
            <a:br>
              <a:rPr lang="en-IN" sz="900" dirty="0"/>
            </a:br>
            <a:r>
              <a:rPr lang="en-IN" sz="900" dirty="0"/>
              <a:t>20,000 visitors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 err="1"/>
              <a:t>CxO</a:t>
            </a:r>
            <a:r>
              <a:rPr lang="en-IN" sz="900" dirty="0"/>
              <a:t>/ Upper-Middle </a:t>
            </a:r>
            <a:r>
              <a:rPr lang="en-IN" sz="900" dirty="0" err="1"/>
              <a:t>Mgmt</a:t>
            </a:r>
            <a:r>
              <a:rPr lang="en-IN" sz="900" dirty="0"/>
              <a:t> level attendance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900" dirty="0"/>
              <a:t>Participating Competitors </a:t>
            </a:r>
          </a:p>
          <a:p>
            <a:pPr lvl="1"/>
            <a:r>
              <a:rPr lang="en-US" sz="900" dirty="0" err="1"/>
              <a:t>Infobip</a:t>
            </a:r>
            <a:endParaRPr lang="en-US" sz="900" dirty="0"/>
          </a:p>
          <a:p>
            <a:pPr lvl="1"/>
            <a:r>
              <a:rPr lang="en-US" sz="900" dirty="0" err="1"/>
              <a:t>ValueFirst</a:t>
            </a:r>
            <a:endParaRPr lang="en-US" sz="900" dirty="0"/>
          </a:p>
          <a:p>
            <a:pPr lvl="1"/>
            <a:r>
              <a:rPr lang="en-US" sz="900" dirty="0"/>
              <a:t>IMI Mobile</a:t>
            </a:r>
            <a:endParaRPr lang="en-IN" sz="900" dirty="0"/>
          </a:p>
          <a:p>
            <a:endParaRPr lang="en-IN" sz="900" dirty="0"/>
          </a:p>
          <a:p>
            <a:r>
              <a:rPr lang="en-IN" sz="900" b="1" dirty="0">
                <a:solidFill>
                  <a:schemeClr val="accent3"/>
                </a:solidFill>
              </a:rPr>
              <a:t>Industry</a:t>
            </a:r>
            <a:r>
              <a:rPr lang="en-IN" sz="900" dirty="0">
                <a:solidFill>
                  <a:schemeClr val="accent3"/>
                </a:solidFill>
              </a:rPr>
              <a:t>:</a:t>
            </a:r>
            <a:r>
              <a:rPr lang="en-IN" sz="900" dirty="0"/>
              <a:t/>
            </a:r>
            <a:br>
              <a:rPr lang="en-IN" sz="900" dirty="0"/>
            </a:br>
            <a:r>
              <a:rPr lang="en-US" sz="900" dirty="0"/>
              <a:t>Technology</a:t>
            </a:r>
          </a:p>
          <a:p>
            <a:r>
              <a:rPr lang="en-US" sz="900" dirty="0"/>
              <a:t>Apps</a:t>
            </a:r>
          </a:p>
          <a:p>
            <a:r>
              <a:rPr lang="en-US" sz="900" dirty="0" err="1"/>
              <a:t>Teleco</a:t>
            </a:r>
            <a:endParaRPr lang="en-IN" sz="900" dirty="0"/>
          </a:p>
          <a:p>
            <a:r>
              <a:rPr lang="en-IN" sz="1100" dirty="0"/>
              <a:t/>
            </a:r>
            <a:br>
              <a:rPr lang="en-IN" sz="1100" dirty="0"/>
            </a:b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23644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>
              <a:lnSpc>
                <a:spcPct val="150000"/>
              </a:lnSpc>
            </a:pPr>
            <a:r>
              <a:rPr lang="en-US" sz="1600" dirty="0"/>
              <a:t>Factors involved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No. of attending staff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No. of event days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No. of exhibitors/ visitors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CTC incurred for event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Off event business </a:t>
            </a:r>
            <a:r>
              <a:rPr lang="en-US" sz="1400" dirty="0" smtClean="0"/>
              <a:t>potential</a:t>
            </a:r>
            <a:endParaRPr lang="en-IN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performance indicators (KPI)</a:t>
            </a:r>
          </a:p>
        </p:txBody>
      </p:sp>
    </p:spTree>
    <p:extLst>
      <p:ext uri="{BB962C8B-B14F-4D97-AF65-F5344CB8AC3E}">
        <p14:creationId xmlns:p14="http://schemas.microsoft.com/office/powerpoint/2010/main" val="27372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" y="737755"/>
            <a:ext cx="2800350" cy="11310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dirty="0"/>
              <a:t>Example scenario</a:t>
            </a:r>
          </a:p>
          <a:p>
            <a:endParaRPr lang="en-US" sz="1100" dirty="0"/>
          </a:p>
          <a:p>
            <a:r>
              <a:rPr lang="en-US" sz="1100" dirty="0"/>
              <a:t>Exhibition location – USA</a:t>
            </a:r>
          </a:p>
          <a:p>
            <a:r>
              <a:rPr lang="en-US" sz="1100" dirty="0"/>
              <a:t>Total exhibitors – 500</a:t>
            </a:r>
          </a:p>
          <a:p>
            <a:r>
              <a:rPr lang="en-US" sz="1100" dirty="0"/>
              <a:t>Total visitors – 10,000</a:t>
            </a:r>
          </a:p>
          <a:p>
            <a:r>
              <a:rPr lang="en-US" sz="1100" dirty="0"/>
              <a:t>Total staff attending – 3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6450" y="3654498"/>
            <a:ext cx="291465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100" dirty="0"/>
              <a:t>Other avenues of business </a:t>
            </a:r>
            <a:r>
              <a:rPr lang="en-US" sz="1100" dirty="0" smtClean="0"/>
              <a:t>meetings</a:t>
            </a:r>
            <a:endParaRPr lang="en-US" sz="1100" dirty="0"/>
          </a:p>
          <a:p>
            <a:endParaRPr lang="en-US" sz="1100" dirty="0"/>
          </a:p>
          <a:p>
            <a:pPr marL="514350" lvl="1" indent="-171450">
              <a:spcBef>
                <a:spcPts val="375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US" sz="1000" dirty="0">
                <a:solidFill>
                  <a:schemeClr val="accent6"/>
                </a:solidFill>
              </a:rPr>
              <a:t>Meet with trade visitors</a:t>
            </a:r>
          </a:p>
          <a:p>
            <a:pPr marL="514350" lvl="1" indent="-171450">
              <a:spcBef>
                <a:spcPts val="375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US" sz="1000" dirty="0">
                <a:solidFill>
                  <a:schemeClr val="accent6"/>
                </a:solidFill>
              </a:rPr>
              <a:t>Arranging off-event meetings</a:t>
            </a:r>
          </a:p>
          <a:p>
            <a:pPr marL="514350" lvl="1" indent="-171450">
              <a:spcBef>
                <a:spcPts val="375"/>
              </a:spcBef>
              <a:buClr>
                <a:schemeClr val="accent1"/>
              </a:buClr>
              <a:buSzPct val="80000"/>
              <a:buFont typeface="LucidaGrande" charset="0"/>
              <a:buChar char="▸"/>
            </a:pPr>
            <a:r>
              <a:rPr lang="en-US" sz="1000" dirty="0">
                <a:solidFill>
                  <a:schemeClr val="accent6"/>
                </a:solidFill>
              </a:rPr>
              <a:t>Meet with existing clients and pitch more business opportunities</a:t>
            </a:r>
            <a:endParaRPr lang="en-IN" sz="1000" dirty="0">
              <a:solidFill>
                <a:schemeClr val="accent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4550" y="800101"/>
            <a:ext cx="4114800" cy="3885678"/>
            <a:chOff x="2114550" y="800101"/>
            <a:chExt cx="4114800" cy="3885678"/>
          </a:xfrm>
        </p:grpSpPr>
        <p:sp>
          <p:nvSpPr>
            <p:cNvPr id="5" name="TextBox 4"/>
            <p:cNvSpPr txBox="1"/>
            <p:nvPr/>
          </p:nvSpPr>
          <p:spPr>
            <a:xfrm>
              <a:off x="2114550" y="800101"/>
              <a:ext cx="4114800" cy="38856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200" b="1" dirty="0"/>
                <a:t>500 </a:t>
              </a:r>
            </a:p>
            <a:p>
              <a:pPr algn="ctr"/>
              <a:r>
                <a:rPr lang="en-US" sz="1100" dirty="0"/>
                <a:t>Exhibitors</a:t>
              </a:r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b="1" dirty="0"/>
                <a:t>300 </a:t>
              </a:r>
            </a:p>
            <a:p>
              <a:pPr algn="ctr"/>
              <a:r>
                <a:rPr lang="en-US" sz="1100" dirty="0"/>
                <a:t>Approached</a:t>
              </a:r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b="1" dirty="0"/>
                <a:t>150</a:t>
              </a:r>
            </a:p>
            <a:p>
              <a:pPr algn="ctr"/>
              <a:r>
                <a:rPr lang="en-US" sz="1100" dirty="0"/>
                <a:t>Leads generated</a:t>
              </a:r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b="1" dirty="0"/>
                <a:t>45</a:t>
              </a:r>
            </a:p>
            <a:p>
              <a:pPr algn="ctr"/>
              <a:r>
                <a:rPr lang="en-US" sz="1100" dirty="0"/>
                <a:t>Prospective leads</a:t>
              </a:r>
              <a:endParaRPr lang="en-IN" sz="1100" dirty="0"/>
            </a:p>
            <a:p>
              <a:pPr algn="ctr"/>
              <a:r>
                <a:rPr lang="en-US" sz="1200" dirty="0"/>
                <a:t> </a:t>
              </a:r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b="1" dirty="0">
                  <a:solidFill>
                    <a:srgbClr val="00B050"/>
                  </a:solidFill>
                </a:rPr>
                <a:t>7</a:t>
              </a:r>
            </a:p>
            <a:p>
              <a:pPr algn="ctr"/>
              <a:r>
                <a:rPr lang="en-US" sz="1100" dirty="0">
                  <a:solidFill>
                    <a:srgbClr val="00B050"/>
                  </a:solidFill>
                </a:rPr>
                <a:t>Converted leads </a:t>
              </a:r>
              <a:endParaRPr lang="en-IN" sz="1100" dirty="0">
                <a:solidFill>
                  <a:srgbClr val="00B050"/>
                </a:solidFill>
              </a:endParaRPr>
            </a:p>
            <a:p>
              <a:pPr algn="ctr"/>
              <a:endParaRPr lang="en-IN" sz="1200" dirty="0"/>
            </a:p>
            <a:p>
              <a:pPr algn="ctr"/>
              <a:endParaRPr lang="en-US" sz="12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171950" y="1257300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172989" y="1971675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183379" y="2644487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83379" y="3429000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37413" y="1284758"/>
              <a:ext cx="68580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60% hit</a:t>
              </a:r>
              <a:endParaRPr lang="en-IN" sz="11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3300" y="1999134"/>
              <a:ext cx="571500" cy="40780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50% hit</a:t>
              </a:r>
              <a:endParaRPr lang="en-IN" sz="11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1312" y="2671945"/>
              <a:ext cx="791787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30% hit</a:t>
              </a:r>
              <a:endParaRPr lang="en-IN" sz="11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3300" y="3423665"/>
              <a:ext cx="62865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15% hit</a:t>
              </a:r>
              <a:endParaRPr lang="en-IN" sz="11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85750" y="1085850"/>
            <a:ext cx="2571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86450" y="3938337"/>
            <a:ext cx="2571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and lead follow-up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Lead tracking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Number </a:t>
            </a:r>
            <a:r>
              <a:rPr lang="en-GB" dirty="0"/>
              <a:t>of company met/ leads generated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Segregation of good leads/ potential business leads generated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Cost-per-lead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Event costs vs event profits (est.)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Revenue generated from leads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Quarterly lead </a:t>
            </a:r>
            <a:r>
              <a:rPr lang="en-GB" dirty="0" smtClean="0"/>
              <a:t>follow-ups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1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7705"/>
            <a:ext cx="9144000" cy="34352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Merchandise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12898" y="2445021"/>
            <a:ext cx="608527" cy="299434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170916" y="2445021"/>
            <a:ext cx="608527" cy="299434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4123648" y="1283192"/>
            <a:ext cx="608527" cy="299434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 rot="16200000">
            <a:off x="4123647" y="3644233"/>
            <a:ext cx="608527" cy="299434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/>
          <p:cNvGrpSpPr/>
          <p:nvPr/>
        </p:nvGrpSpPr>
        <p:grpSpPr>
          <a:xfrm>
            <a:off x="1883536" y="1623052"/>
            <a:ext cx="5225603" cy="1902854"/>
            <a:chOff x="2451577" y="2202287"/>
            <a:chExt cx="6967471" cy="253713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D501"/>
                </a:clrFrom>
                <a:clrTo>
                  <a:srgbClr val="FED501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1577" y="2202287"/>
              <a:ext cx="6967471" cy="253713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4015980">
              <a:off x="5431571" y="3245477"/>
              <a:ext cx="1500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Merchandise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744" y="2306043"/>
            <a:ext cx="116315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 Awareness</a:t>
            </a:r>
          </a:p>
          <a:p>
            <a:pPr algn="ctr"/>
            <a:endParaRPr lang="en-IN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6368" y="2444371"/>
            <a:ext cx="88149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Goodwill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60113" y="561511"/>
            <a:ext cx="103658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 </a:t>
            </a:r>
            <a:b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Promotion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51185" y="4170652"/>
            <a:ext cx="953451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Attract </a:t>
            </a:r>
            <a:b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IN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24611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22" grpId="0"/>
      <p:bldP spid="23" grpId="0"/>
      <p:bldP spid="25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92667" y="1382876"/>
            <a:ext cx="2399999" cy="135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51976" y="1533720"/>
            <a:ext cx="2320573" cy="1048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03097" y="878622"/>
            <a:ext cx="3542142" cy="2358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IN" dirty="0"/>
              <a:t>Merchandise procured in the past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22" y="3159961"/>
            <a:ext cx="2289231" cy="189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756" y="3159961"/>
            <a:ext cx="2289231" cy="189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87" y="3159961"/>
            <a:ext cx="2289231" cy="189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1284" y="1402195"/>
            <a:ext cx="185259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</a:t>
            </a:r>
          </a:p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</a:t>
            </a:r>
          </a:p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</a:t>
            </a:r>
          </a:p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factor</a:t>
            </a:r>
          </a:p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 awareness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IN" dirty="0"/>
              <a:t>Criteria Ranked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hape 1138"/>
          <p:cNvSpPr/>
          <p:nvPr/>
        </p:nvSpPr>
        <p:spPr>
          <a:xfrm>
            <a:off x="374149" y="2141907"/>
            <a:ext cx="8322151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miter/>
            <a:headEnd type="oval" w="lg" len="lg"/>
            <a:tailEnd type="oval" w="lg" len="lg"/>
          </a:ln>
        </p:spPr>
        <p:txBody>
          <a:bodyPr lIns="34289" tIns="34290" rIns="34289" bIns="34290"/>
          <a:lstStyle/>
          <a:p>
            <a:endParaRPr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Shape 1149"/>
          <p:cNvSpPr/>
          <p:nvPr/>
        </p:nvSpPr>
        <p:spPr>
          <a:xfrm>
            <a:off x="1775895" y="220154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Shape 1149"/>
          <p:cNvSpPr/>
          <p:nvPr/>
        </p:nvSpPr>
        <p:spPr>
          <a:xfrm>
            <a:off x="4519681" y="220154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Shape 1149"/>
          <p:cNvSpPr/>
          <p:nvPr/>
        </p:nvSpPr>
        <p:spPr>
          <a:xfrm>
            <a:off x="7344922" y="220154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endParaRPr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4110" y="1513069"/>
            <a:ext cx="12157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sz="1800" b="1" dirty="0">
                <a:solidFill>
                  <a:srgbClr val="009AD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Approach</a:t>
            </a:r>
          </a:p>
        </p:txBody>
      </p:sp>
      <p:sp>
        <p:nvSpPr>
          <p:cNvPr id="10" name="Shape 1149"/>
          <p:cNvSpPr/>
          <p:nvPr/>
        </p:nvSpPr>
        <p:spPr>
          <a:xfrm>
            <a:off x="4519683" y="1871812"/>
            <a:ext cx="104639" cy="209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8" y="15709"/>
                  <a:pt x="20102" y="15765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5"/>
                  <a:pt x="1252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09" y="16459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30" y="21600"/>
                  <a:pt x="10800" y="21600"/>
                </a:cubicBezTo>
                <a:cubicBezTo>
                  <a:pt x="11070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1" y="16459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000000"/>
          </a:solidFill>
          <a:ln w="12700">
            <a:solidFill>
              <a:schemeClr val="accent6"/>
            </a:solidFill>
            <a:miter lim="400000"/>
          </a:ln>
        </p:spPr>
        <p:txBody>
          <a:bodyPr lIns="34289" tIns="34290" rIns="34289" bIns="34290" anchor="ctr"/>
          <a:lstStyle/>
          <a:p>
            <a:pPr algn="ctr"/>
            <a:endParaRPr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9" name="Content Placeholder 18" descr="Promotion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1" r="-7217"/>
          <a:stretch/>
        </p:blipFill>
        <p:spPr>
          <a:xfrm>
            <a:off x="1428750" y="2396832"/>
            <a:ext cx="773806" cy="702893"/>
          </a:xfrm>
        </p:spPr>
      </p:pic>
      <p:sp>
        <p:nvSpPr>
          <p:cNvPr id="20" name="TextBox 19"/>
          <p:cNvSpPr txBox="1"/>
          <p:nvPr/>
        </p:nvSpPr>
        <p:spPr>
          <a:xfrm>
            <a:off x="1340745" y="3099725"/>
            <a:ext cx="10024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Company Branding</a:t>
            </a:r>
            <a:endParaRPr lang="en-US" dirty="0"/>
          </a:p>
        </p:txBody>
      </p:sp>
      <p:pic>
        <p:nvPicPr>
          <p:cNvPr id="21" name="Picture 20" descr="Products.png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560" y="2445757"/>
            <a:ext cx="680338" cy="6675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14751" y="3099725"/>
            <a:ext cx="168515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Products / 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24" name="Picture 23" descr="cloud2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0" y="2530709"/>
            <a:ext cx="525410" cy="5254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06985" y="3115702"/>
            <a:ext cx="168515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Next Gen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253388" y="1914833"/>
            <a:ext cx="1917196" cy="1078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for MWC Americas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14" y="1721167"/>
            <a:ext cx="1350000" cy="135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1" y="3188134"/>
            <a:ext cx="22260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Bluetooth / RFID item finders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Medium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Medium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400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255" y="1721167"/>
            <a:ext cx="1966019" cy="135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4134" y="3188134"/>
            <a:ext cx="1958393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 umbrellas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Medium 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500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4201" y="3188134"/>
            <a:ext cx="2030513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Magnetic pens (ball point)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100-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150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05" y="1721167"/>
            <a:ext cx="2093150" cy="135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80551" y="3188134"/>
            <a:ext cx="22260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USB+Business</a:t>
            </a:r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Cards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400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600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094" y="1721167"/>
            <a:ext cx="1350000" cy="135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11947" y="3188133"/>
            <a:ext cx="1931831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Universal travel adaptor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Very high (while travelling)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Very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Very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300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1000</a:t>
            </a:r>
          </a:p>
        </p:txBody>
      </p:sp>
    </p:spTree>
    <p:extLst>
      <p:ext uri="{BB962C8B-B14F-4D97-AF65-F5344CB8AC3E}">
        <p14:creationId xmlns:p14="http://schemas.microsoft.com/office/powerpoint/2010/main" val="3915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4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80824" y="1942306"/>
            <a:ext cx="2107348" cy="1185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for WAS#8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26" y="3415124"/>
            <a:ext cx="2631754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 Books (A5 size)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063" y="1859999"/>
            <a:ext cx="2011895" cy="135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9399" y="3415124"/>
            <a:ext cx="1896146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Pop-socket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200–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500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0178" y="3440061"/>
            <a:ext cx="2030513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Magnetic pens (ball point)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100-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150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27" y="1859999"/>
            <a:ext cx="1635164" cy="135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443" y="1859999"/>
            <a:ext cx="2093150" cy="135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6812" y="3415123"/>
            <a:ext cx="22260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USB+Business</a:t>
            </a:r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Cards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400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600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494" y="1604999"/>
            <a:ext cx="1543799" cy="1859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74636" y="3415123"/>
            <a:ext cx="22260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Lanyards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Low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Low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Low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40-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60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for MWC Barcelona </a:t>
            </a:r>
            <a:r>
              <a:rPr lang="en-IN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(2019)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" y="1962348"/>
            <a:ext cx="1350000" cy="135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564004"/>
            <a:ext cx="1931831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Universal travel adaptor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Very high (while travelling)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Very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Very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300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319" y="1962348"/>
            <a:ext cx="1038461" cy="135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0981" y="3564005"/>
            <a:ext cx="1928612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iPhone wireless charger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700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3000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337" y="1962348"/>
            <a:ext cx="1350000" cy="135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1133" y="3564005"/>
            <a:ext cx="1928612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Flavoured Tea tins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200–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300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895" y="1962348"/>
            <a:ext cx="1635164" cy="135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01285" y="3564005"/>
            <a:ext cx="2631754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 Books (A5 size)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Medium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100–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150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612" y="1962348"/>
            <a:ext cx="2093150" cy="135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88601" y="3564005"/>
            <a:ext cx="22260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1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USB+Business</a:t>
            </a:r>
            <a:r>
              <a:rPr lang="en-IN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Cards</a:t>
            </a:r>
          </a:p>
          <a:p>
            <a:endParaRPr lang="en-IN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Utility – Medium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Usage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to user – High</a:t>
            </a:r>
          </a:p>
          <a:p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400 – </a:t>
            </a:r>
            <a:r>
              <a:rPr lang="en-IN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r>
              <a:rPr lang="en-IN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600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3691">
            <a:off x="4200589" y="996115"/>
            <a:ext cx="2318289" cy="2318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8" y="1127679"/>
            <a:ext cx="1647239" cy="1712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672" y="1331640"/>
            <a:ext cx="1350000" cy="1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Merchandise Ideas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65" y="3462106"/>
            <a:ext cx="1390484" cy="838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158" y="3589154"/>
            <a:ext cx="1679028" cy="91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078" y="4603973"/>
            <a:ext cx="2104457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Route Mobile Sweet Box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971414" y="4602267"/>
            <a:ext cx="2066516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IN" dirty="0" smtClean="0"/>
              <a:t>Multi-utility alarm clock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168611" y="2696052"/>
            <a:ext cx="1113125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Power Bank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78216" y="2681640"/>
            <a:ext cx="956670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USB Fans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184267" y="2715701"/>
            <a:ext cx="1705497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Bluetooth Speakers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058" y="1082288"/>
            <a:ext cx="1678068" cy="16780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00" y="2720388"/>
            <a:ext cx="122623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Tech Portfolio</a:t>
            </a:r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863" y="3329978"/>
            <a:ext cx="1947932" cy="10207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03334" y="4602267"/>
            <a:ext cx="726989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T-shirts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50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18" grpId="0" animBg="1"/>
      <p:bldP spid="23" grpId="0"/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76" y="1272040"/>
            <a:ext cx="2352407" cy="235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Internal Merchandise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5" y="1566845"/>
            <a:ext cx="2244300" cy="1762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456" y="1566443"/>
            <a:ext cx="1763601" cy="176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2249" y="3624446"/>
            <a:ext cx="547716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Pens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226760" y="3624315"/>
            <a:ext cx="697184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Diaries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100187" y="3624446"/>
            <a:ext cx="1066688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Mousepads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43" y="112939"/>
            <a:ext cx="2221605" cy="659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56" y="1566443"/>
            <a:ext cx="1763198" cy="1763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2151" y="3624315"/>
            <a:ext cx="797208" cy="284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IN" dirty="0" smtClean="0"/>
              <a:t>Hoodies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70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557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6" y="186135"/>
            <a:ext cx="4350380" cy="47806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/>
        </p:nvSpPr>
        <p:spPr>
          <a:xfrm>
            <a:off x="776921" y="1600201"/>
            <a:ext cx="4204956" cy="131758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  <a:latin typeface="Roboto Thin" pitchFamily="2" charset="0"/>
                <a:ea typeface="Roboto Thin" pitchFamily="2" charset="0"/>
                <a:cs typeface="Roboto Thin" pitchFamily="2" charset="0"/>
              </a:rPr>
              <a:t>Design in Marketing</a:t>
            </a:r>
            <a:endParaRPr lang="en-US" sz="2400" dirty="0">
              <a:solidFill>
                <a:schemeClr val="bg1"/>
              </a:solidFill>
              <a:latin typeface="Roboto Thin" pitchFamily="2" charset="0"/>
              <a:ea typeface="Roboto Thin" pitchFamily="2" charset="0"/>
              <a:cs typeface="Roboto Thi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850" y="185737"/>
            <a:ext cx="2102168" cy="615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144000" cy="5142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7705"/>
            <a:ext cx="9144000" cy="34352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Design</a:t>
            </a:r>
            <a:endParaRPr lang="en-GB" b="1" dirty="0">
              <a:solidFill>
                <a:schemeClr val="bg1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Aesthetics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Logo / Font / Colour Palette / Stock Imagery / Iconography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4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Needs a white background always</a:t>
            </a:r>
          </a:p>
          <a:p>
            <a:r>
              <a:rPr lang="en-GB" sz="1600" dirty="0" smtClean="0"/>
              <a:t>Created a weird glow in every design which was not uniform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Logo Placement (As </a:t>
            </a:r>
            <a:r>
              <a:rPr lang="en-GB" dirty="0" smtClean="0"/>
              <a:t>is)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650" y="1953687"/>
            <a:ext cx="5817669" cy="3050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43083" y="1835189"/>
            <a:ext cx="1943966" cy="9817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4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5630" y="950976"/>
            <a:ext cx="5171823" cy="4051044"/>
          </a:xfrm>
        </p:spPr>
        <p:txBody>
          <a:bodyPr>
            <a:normAutofit/>
          </a:bodyPr>
          <a:lstStyle/>
          <a:p>
            <a:r>
              <a:rPr lang="en-GB" sz="1600" dirty="0"/>
              <a:t>We add a band coming from side</a:t>
            </a:r>
          </a:p>
          <a:p>
            <a:r>
              <a:rPr lang="en-GB" sz="1600" dirty="0"/>
              <a:t>Due to this, we don</a:t>
            </a:r>
            <a:r>
              <a:rPr lang="mr-IN" sz="1600" dirty="0"/>
              <a:t>’</a:t>
            </a:r>
            <a:r>
              <a:rPr lang="en-GB" sz="1600" dirty="0"/>
              <a:t>t need to alter the photo to have a white glow</a:t>
            </a:r>
          </a:p>
          <a:p>
            <a:r>
              <a:rPr lang="en-GB" sz="1600" dirty="0"/>
              <a:t>Band highlights the area of the </a:t>
            </a:r>
            <a:r>
              <a:rPr lang="en-GB" sz="1600" dirty="0" smtClean="0"/>
              <a:t>logo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Logo Placement (To be)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196" y="2460144"/>
            <a:ext cx="3747542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016269"/>
            <a:ext cx="2785633" cy="3940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665621" y="2351171"/>
            <a:ext cx="1844073" cy="8572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15150" y="908418"/>
            <a:ext cx="1723261" cy="7489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172" y="950976"/>
            <a:ext cx="3685312" cy="4051044"/>
          </a:xfrm>
        </p:spPr>
        <p:txBody>
          <a:bodyPr>
            <a:noAutofit/>
          </a:bodyPr>
          <a:lstStyle/>
          <a:p>
            <a:r>
              <a:rPr lang="en-GB" sz="1600" dirty="0"/>
              <a:t>Thin style was used through the designs</a:t>
            </a:r>
          </a:p>
          <a:p>
            <a:r>
              <a:rPr lang="en-GB" sz="1600" dirty="0"/>
              <a:t>Moving to a thicker style gives a bolder look to the brand and the message we try to pass</a:t>
            </a:r>
          </a:p>
          <a:p>
            <a:r>
              <a:rPr lang="en-GB" sz="1600" dirty="0"/>
              <a:t>Use of font weightage style to show hierarchy in </a:t>
            </a:r>
            <a:r>
              <a:rPr lang="en-GB" sz="1600" dirty="0" smtClean="0"/>
              <a:t>text</a:t>
            </a:r>
          </a:p>
          <a:p>
            <a:endParaRPr lang="en-GB" sz="1600" dirty="0"/>
          </a:p>
          <a:p>
            <a:r>
              <a:rPr lang="en-GB" sz="1600" dirty="0" err="1"/>
              <a:t>Roboto</a:t>
            </a:r>
            <a:r>
              <a:rPr lang="en-GB" sz="1600" dirty="0"/>
              <a:t> is the primary font used throughout all the design</a:t>
            </a:r>
          </a:p>
          <a:p>
            <a:r>
              <a:rPr lang="en-GB" sz="1600" dirty="0"/>
              <a:t>Secondary font ‘Calibri’ to be used when </a:t>
            </a:r>
            <a:r>
              <a:rPr lang="en-GB" sz="1600" dirty="0" err="1"/>
              <a:t>Roboto</a:t>
            </a:r>
            <a:r>
              <a:rPr lang="en-GB" sz="1600" dirty="0"/>
              <a:t> not </a:t>
            </a:r>
            <a:r>
              <a:rPr lang="en-GB" sz="1600" dirty="0" smtClean="0"/>
              <a:t>available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23873" y="1816995"/>
            <a:ext cx="3969035" cy="2907438"/>
            <a:chOff x="4523873" y="1609430"/>
            <a:chExt cx="3969035" cy="2907438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4523873" y="2095533"/>
              <a:ext cx="1828800" cy="1314450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b="1" dirty="0">
                  <a:latin typeface="Roboto Black" charset="0"/>
                  <a:ea typeface="Roboto Black" charset="0"/>
                  <a:cs typeface="Roboto Black" charset="0"/>
                </a:rPr>
                <a:t>A Glimpse on How Telecommunications, More Specifically Wholesale Voice is Reinventing</a:t>
              </a: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4523873" y="3409983"/>
              <a:ext cx="1828800" cy="110688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dirty="0">
                  <a:latin typeface="Roboto Light" charset="0"/>
                  <a:ea typeface="Roboto Light" charset="0"/>
                  <a:cs typeface="Roboto Light" charset="0"/>
                </a:rPr>
                <a:t>A Glimpse on How Telecommunications, More Specifically Wholesale Voice is Reinventing</a:t>
              </a:r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6664108" y="2095533"/>
              <a:ext cx="1828800" cy="1314450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A Glimpse on How Telecommunications, More Specifically Wholesale Voice is Reinventing</a:t>
              </a: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6664108" y="3409983"/>
              <a:ext cx="1828800" cy="110688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dirty="0">
                  <a:latin typeface="Calibri Light" charset="0"/>
                  <a:ea typeface="Calibri Light" charset="0"/>
                  <a:cs typeface="Calibri Light" charset="0"/>
                </a:rPr>
                <a:t>A Glimpse on How Telecommunications, More Specifically Wholesale Voice is Reinventing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513095" y="1609430"/>
              <a:ext cx="11028" cy="2907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4523873" y="1609430"/>
              <a:ext cx="1828800" cy="314653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b="1" dirty="0" err="1">
                  <a:solidFill>
                    <a:schemeClr val="bg1"/>
                  </a:solidFill>
                  <a:ea typeface="Roboto Black" charset="0"/>
                  <a:cs typeface="Roboto Black" charset="0"/>
                </a:rPr>
                <a:t>Roboto</a:t>
              </a:r>
              <a:r>
                <a:rPr lang="en-US" sz="1400" b="1" dirty="0">
                  <a:solidFill>
                    <a:schemeClr val="bg1"/>
                  </a:solidFill>
                  <a:ea typeface="Roboto Black" charset="0"/>
                  <a:cs typeface="Roboto Black" charset="0"/>
                </a:rPr>
                <a:t> (Primary)</a:t>
              </a:r>
            </a:p>
          </p:txBody>
        </p: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6664108" y="1609430"/>
              <a:ext cx="1828800" cy="314653"/>
            </a:xfrm>
            <a:prstGeom prst="roundRect">
              <a:avLst/>
            </a:prstGeom>
            <a:solidFill>
              <a:srgbClr val="BBBBBB"/>
            </a:solidFill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b="1" dirty="0">
                  <a:solidFill>
                    <a:schemeClr val="bg1"/>
                  </a:solidFill>
                  <a:ea typeface="Roboto Black" charset="0"/>
                  <a:cs typeface="Roboto Black" charset="0"/>
                </a:rPr>
                <a:t>Calibri (Alternate)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1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Increase brand awareness through..</a:t>
            </a:r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166804" y="1130335"/>
            <a:ext cx="2873121" cy="3384515"/>
            <a:chOff x="106298" y="1055298"/>
            <a:chExt cx="2873121" cy="4512687"/>
          </a:xfrm>
        </p:grpSpPr>
        <p:sp>
          <p:nvSpPr>
            <p:cNvPr id="5" name="Rectangle 4"/>
            <p:cNvSpPr/>
            <p:nvPr/>
          </p:nvSpPr>
          <p:spPr bwMode="auto">
            <a:xfrm>
              <a:off x="106298" y="1643150"/>
              <a:ext cx="1782224" cy="331711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06298" y="1667311"/>
              <a:ext cx="1782224" cy="3317112"/>
            </a:xfrm>
            <a:prstGeom prst="rect">
              <a:avLst/>
            </a:prstGeom>
            <a:solidFill>
              <a:srgbClr val="57575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7507" y="1088514"/>
              <a:ext cx="899806" cy="88914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4450" tIns="44450" rIns="44450" bIns="4445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47507" y="1055298"/>
              <a:ext cx="899806" cy="889144"/>
            </a:xfrm>
            <a:prstGeom prst="ellipse">
              <a:avLst/>
            </a:prstGeom>
            <a:solidFill>
              <a:schemeClr val="accent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4450" tIns="44450" rIns="44450" bIns="4445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900" i="1" dirty="0">
                  <a:solidFill>
                    <a:schemeClr val="bg2">
                      <a:lumMod val="20000"/>
                      <a:lumOff val="80000"/>
                    </a:schemeClr>
                  </a:solidFill>
                  <a:cs typeface="Calibri" panose="020F0502020204030204" pitchFamily="34" charset="0"/>
                </a:rPr>
                <a:t>1</a:t>
              </a:r>
              <a:endParaRPr lang="en-US" sz="2900" i="1" dirty="0">
                <a:solidFill>
                  <a:schemeClr val="bg2">
                    <a:lumMod val="60000"/>
                    <a:lumOff val="40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3517" y="2005281"/>
              <a:ext cx="1667786" cy="1884065"/>
            </a:xfrm>
            <a:prstGeom prst="rect">
              <a:avLst/>
            </a:prstGeom>
          </p:spPr>
          <p:txBody>
            <a:bodyPr wrap="square" lIns="44450" tIns="44450" rIns="44450" bIns="44450" anchor="t" anchorCtr="0">
              <a:noAutofit/>
            </a:bodyPr>
            <a:lstStyle/>
            <a:p>
              <a:pPr algn="ctr" defTabSz="666750"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Focused and targeted marketing </a:t>
              </a:r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</a:t>
              </a:r>
              <a:r>
                <a:rPr lang="en-US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ctivities</a:t>
              </a:r>
              <a:endParaRPr lang="en-US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1868" y="4272328"/>
              <a:ext cx="2867551" cy="1295657"/>
              <a:chOff x="111868" y="4272328"/>
              <a:chExt cx="3359934" cy="1295657"/>
            </a:xfrm>
          </p:grpSpPr>
          <p:sp>
            <p:nvSpPr>
              <p:cNvPr id="11" name="Isosceles Triangle 10"/>
              <p:cNvSpPr/>
              <p:nvPr/>
            </p:nvSpPr>
            <p:spPr bwMode="auto">
              <a:xfrm>
                <a:off x="111868" y="4272328"/>
                <a:ext cx="1107741" cy="712095"/>
              </a:xfrm>
              <a:prstGeom prst="triangle">
                <a:avLst>
                  <a:gd name="adj" fmla="val 53115"/>
                </a:avLst>
              </a:prstGeom>
              <a:solidFill>
                <a:srgbClr val="009CDE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95301" y="4272998"/>
                <a:ext cx="2250806" cy="768471"/>
              </a:xfrm>
              <a:custGeom>
                <a:avLst/>
                <a:gdLst>
                  <a:gd name="connsiteX0" fmla="*/ 0 w 2243137"/>
                  <a:gd name="connsiteY0" fmla="*/ 0 h 933450"/>
                  <a:gd name="connsiteX1" fmla="*/ 1733550 w 2243137"/>
                  <a:gd name="connsiteY1" fmla="*/ 0 h 933450"/>
                  <a:gd name="connsiteX2" fmla="*/ 2243137 w 2243137"/>
                  <a:gd name="connsiteY2" fmla="*/ 904875 h 933450"/>
                  <a:gd name="connsiteX3" fmla="*/ 533400 w 2243137"/>
                  <a:gd name="connsiteY3" fmla="*/ 933450 h 933450"/>
                  <a:gd name="connsiteX4" fmla="*/ 0 w 2243137"/>
                  <a:gd name="connsiteY4" fmla="*/ 0 h 933450"/>
                  <a:gd name="connsiteX0" fmla="*/ 0 w 2243137"/>
                  <a:gd name="connsiteY0" fmla="*/ 0 h 1052977"/>
                  <a:gd name="connsiteX1" fmla="*/ 1733550 w 2243137"/>
                  <a:gd name="connsiteY1" fmla="*/ 0 h 1052977"/>
                  <a:gd name="connsiteX2" fmla="*/ 2243137 w 2243137"/>
                  <a:gd name="connsiteY2" fmla="*/ 904875 h 1052977"/>
                  <a:gd name="connsiteX3" fmla="*/ 533400 w 2243137"/>
                  <a:gd name="connsiteY3" fmla="*/ 1052977 h 1052977"/>
                  <a:gd name="connsiteX4" fmla="*/ 0 w 2243137"/>
                  <a:gd name="connsiteY4" fmla="*/ 0 h 1052977"/>
                  <a:gd name="connsiteX0" fmla="*/ 0 w 2243137"/>
                  <a:gd name="connsiteY0" fmla="*/ 0 h 931010"/>
                  <a:gd name="connsiteX1" fmla="*/ 1733550 w 2243137"/>
                  <a:gd name="connsiteY1" fmla="*/ 0 h 931010"/>
                  <a:gd name="connsiteX2" fmla="*/ 2243137 w 2243137"/>
                  <a:gd name="connsiteY2" fmla="*/ 904875 h 931010"/>
                  <a:gd name="connsiteX3" fmla="*/ 533400 w 2243137"/>
                  <a:gd name="connsiteY3" fmla="*/ 931010 h 931010"/>
                  <a:gd name="connsiteX4" fmla="*/ 0 w 2243137"/>
                  <a:gd name="connsiteY4" fmla="*/ 0 h 931010"/>
                  <a:gd name="connsiteX0" fmla="*/ 0 w 2143124"/>
                  <a:gd name="connsiteY0" fmla="*/ 0 h 931010"/>
                  <a:gd name="connsiteX1" fmla="*/ 1733550 w 2143124"/>
                  <a:gd name="connsiteY1" fmla="*/ 0 h 931010"/>
                  <a:gd name="connsiteX2" fmla="*/ 2143124 w 2143124"/>
                  <a:gd name="connsiteY2" fmla="*/ 692654 h 931010"/>
                  <a:gd name="connsiteX3" fmla="*/ 533400 w 2143124"/>
                  <a:gd name="connsiteY3" fmla="*/ 931010 h 931010"/>
                  <a:gd name="connsiteX4" fmla="*/ 0 w 2143124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533400 w 2226467"/>
                  <a:gd name="connsiteY3" fmla="*/ 931010 h 931010"/>
                  <a:gd name="connsiteX4" fmla="*/ 0 w 2226467"/>
                  <a:gd name="connsiteY4" fmla="*/ 0 h 9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67" h="931010">
                    <a:moveTo>
                      <a:pt x="0" y="0"/>
                    </a:moveTo>
                    <a:lnTo>
                      <a:pt x="1733550" y="0"/>
                    </a:lnTo>
                    <a:lnTo>
                      <a:pt x="2226467" y="929269"/>
                    </a:lnTo>
                    <a:lnTo>
                      <a:pt x="533400" y="931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13500000" sx="98000" sy="98000" algn="b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 bwMode="auto">
              <a:xfrm>
                <a:off x="1236779" y="4729687"/>
                <a:ext cx="603811" cy="311416"/>
              </a:xfrm>
              <a:prstGeom prst="triangle">
                <a:avLst>
                  <a:gd name="adj" fmla="val 49503"/>
                </a:avLst>
              </a:prstGeom>
              <a:solidFill>
                <a:srgbClr val="009CDE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1544262" y="4734146"/>
                <a:ext cx="1882898" cy="477934"/>
              </a:xfrm>
              <a:custGeom>
                <a:avLst/>
                <a:gdLst>
                  <a:gd name="connsiteX0" fmla="*/ 0 w 2243137"/>
                  <a:gd name="connsiteY0" fmla="*/ 0 h 933450"/>
                  <a:gd name="connsiteX1" fmla="*/ 1733550 w 2243137"/>
                  <a:gd name="connsiteY1" fmla="*/ 0 h 933450"/>
                  <a:gd name="connsiteX2" fmla="*/ 2243137 w 2243137"/>
                  <a:gd name="connsiteY2" fmla="*/ 904875 h 933450"/>
                  <a:gd name="connsiteX3" fmla="*/ 533400 w 2243137"/>
                  <a:gd name="connsiteY3" fmla="*/ 933450 h 933450"/>
                  <a:gd name="connsiteX4" fmla="*/ 0 w 2243137"/>
                  <a:gd name="connsiteY4" fmla="*/ 0 h 933450"/>
                  <a:gd name="connsiteX0" fmla="*/ 0 w 2243137"/>
                  <a:gd name="connsiteY0" fmla="*/ 0 h 1052977"/>
                  <a:gd name="connsiteX1" fmla="*/ 1733550 w 2243137"/>
                  <a:gd name="connsiteY1" fmla="*/ 0 h 1052977"/>
                  <a:gd name="connsiteX2" fmla="*/ 2243137 w 2243137"/>
                  <a:gd name="connsiteY2" fmla="*/ 904875 h 1052977"/>
                  <a:gd name="connsiteX3" fmla="*/ 533400 w 2243137"/>
                  <a:gd name="connsiteY3" fmla="*/ 1052977 h 1052977"/>
                  <a:gd name="connsiteX4" fmla="*/ 0 w 2243137"/>
                  <a:gd name="connsiteY4" fmla="*/ 0 h 1052977"/>
                  <a:gd name="connsiteX0" fmla="*/ 0 w 2243137"/>
                  <a:gd name="connsiteY0" fmla="*/ 0 h 931010"/>
                  <a:gd name="connsiteX1" fmla="*/ 1733550 w 2243137"/>
                  <a:gd name="connsiteY1" fmla="*/ 0 h 931010"/>
                  <a:gd name="connsiteX2" fmla="*/ 2243137 w 2243137"/>
                  <a:gd name="connsiteY2" fmla="*/ 904875 h 931010"/>
                  <a:gd name="connsiteX3" fmla="*/ 533400 w 2243137"/>
                  <a:gd name="connsiteY3" fmla="*/ 931010 h 931010"/>
                  <a:gd name="connsiteX4" fmla="*/ 0 w 2243137"/>
                  <a:gd name="connsiteY4" fmla="*/ 0 h 931010"/>
                  <a:gd name="connsiteX0" fmla="*/ 0 w 2143124"/>
                  <a:gd name="connsiteY0" fmla="*/ 0 h 931010"/>
                  <a:gd name="connsiteX1" fmla="*/ 1733550 w 2143124"/>
                  <a:gd name="connsiteY1" fmla="*/ 0 h 931010"/>
                  <a:gd name="connsiteX2" fmla="*/ 2143124 w 2143124"/>
                  <a:gd name="connsiteY2" fmla="*/ 692654 h 931010"/>
                  <a:gd name="connsiteX3" fmla="*/ 533400 w 2143124"/>
                  <a:gd name="connsiteY3" fmla="*/ 931010 h 931010"/>
                  <a:gd name="connsiteX4" fmla="*/ 0 w 2143124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533400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62793 w 2226467"/>
                  <a:gd name="connsiteY1" fmla="*/ 0 h 931010"/>
                  <a:gd name="connsiteX2" fmla="*/ 2226467 w 2226467"/>
                  <a:gd name="connsiteY2" fmla="*/ 929269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62793 w 2226467"/>
                  <a:gd name="connsiteY1" fmla="*/ 0 h 931010"/>
                  <a:gd name="connsiteX2" fmla="*/ 2226467 w 2226467"/>
                  <a:gd name="connsiteY2" fmla="*/ 929270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67" h="931010">
                    <a:moveTo>
                      <a:pt x="0" y="0"/>
                    </a:moveTo>
                    <a:lnTo>
                      <a:pt x="1762793" y="0"/>
                    </a:lnTo>
                    <a:lnTo>
                      <a:pt x="2226467" y="929270"/>
                    </a:lnTo>
                    <a:lnTo>
                      <a:pt x="418868" y="931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779025" y="5218430"/>
                <a:ext cx="1692777" cy="34955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i="1"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219725" y="1130335"/>
            <a:ext cx="2873121" cy="3384515"/>
            <a:chOff x="106298" y="1055298"/>
            <a:chExt cx="2873121" cy="451268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6298" y="1643150"/>
              <a:ext cx="1782224" cy="33171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06298" y="1667311"/>
              <a:ext cx="1782224" cy="3317112"/>
            </a:xfrm>
            <a:prstGeom prst="rect">
              <a:avLst/>
            </a:prstGeom>
            <a:solidFill>
              <a:srgbClr val="57575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cs typeface="Calibri" panose="020F050202020403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7507" y="1088514"/>
              <a:ext cx="899806" cy="8891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4450" tIns="44450" rIns="44450" bIns="4445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cs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47507" y="1055298"/>
              <a:ext cx="899806" cy="889144"/>
            </a:xfrm>
            <a:prstGeom prst="ellipse">
              <a:avLst/>
            </a:prstGeom>
            <a:solidFill>
              <a:schemeClr val="accent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4450" tIns="44450" rIns="44450" bIns="4445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900" i="1" dirty="0">
                  <a:solidFill>
                    <a:schemeClr val="bg1"/>
                  </a:solidFill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9451" y="2005281"/>
              <a:ext cx="1609500" cy="1884065"/>
            </a:xfrm>
            <a:prstGeom prst="rect">
              <a:avLst/>
            </a:prstGeom>
          </p:spPr>
          <p:txBody>
            <a:bodyPr wrap="square" lIns="44450" tIns="44450" rIns="44450" bIns="44450" anchor="t" anchorCtr="0">
              <a:noAutofit/>
            </a:bodyPr>
            <a:lstStyle/>
            <a:p>
              <a:pPr algn="ctr" defTabSz="666750"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Curating content &amp; </a:t>
              </a:r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u</a:t>
              </a:r>
              <a:r>
                <a:rPr lang="en-US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sing thought </a:t>
              </a:r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l</a:t>
              </a:r>
              <a:r>
                <a:rPr lang="en-US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eadership articles</a:t>
              </a:r>
              <a:endParaRPr lang="en-US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1868" y="4272328"/>
              <a:ext cx="2867551" cy="1295657"/>
              <a:chOff x="111868" y="4272328"/>
              <a:chExt cx="3359934" cy="1295657"/>
            </a:xfrm>
          </p:grpSpPr>
          <p:sp>
            <p:nvSpPr>
              <p:cNvPr id="23" name="Isosceles Triangle 22"/>
              <p:cNvSpPr/>
              <p:nvPr/>
            </p:nvSpPr>
            <p:spPr bwMode="auto">
              <a:xfrm>
                <a:off x="111868" y="4272328"/>
                <a:ext cx="1107741" cy="712095"/>
              </a:xfrm>
              <a:prstGeom prst="triangle">
                <a:avLst>
                  <a:gd name="adj" fmla="val 53115"/>
                </a:avLst>
              </a:prstGeom>
              <a:solidFill>
                <a:srgbClr val="009CDE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95301" y="4272998"/>
                <a:ext cx="2250806" cy="768471"/>
              </a:xfrm>
              <a:custGeom>
                <a:avLst/>
                <a:gdLst>
                  <a:gd name="connsiteX0" fmla="*/ 0 w 2243137"/>
                  <a:gd name="connsiteY0" fmla="*/ 0 h 933450"/>
                  <a:gd name="connsiteX1" fmla="*/ 1733550 w 2243137"/>
                  <a:gd name="connsiteY1" fmla="*/ 0 h 933450"/>
                  <a:gd name="connsiteX2" fmla="*/ 2243137 w 2243137"/>
                  <a:gd name="connsiteY2" fmla="*/ 904875 h 933450"/>
                  <a:gd name="connsiteX3" fmla="*/ 533400 w 2243137"/>
                  <a:gd name="connsiteY3" fmla="*/ 933450 h 933450"/>
                  <a:gd name="connsiteX4" fmla="*/ 0 w 2243137"/>
                  <a:gd name="connsiteY4" fmla="*/ 0 h 933450"/>
                  <a:gd name="connsiteX0" fmla="*/ 0 w 2243137"/>
                  <a:gd name="connsiteY0" fmla="*/ 0 h 1052977"/>
                  <a:gd name="connsiteX1" fmla="*/ 1733550 w 2243137"/>
                  <a:gd name="connsiteY1" fmla="*/ 0 h 1052977"/>
                  <a:gd name="connsiteX2" fmla="*/ 2243137 w 2243137"/>
                  <a:gd name="connsiteY2" fmla="*/ 904875 h 1052977"/>
                  <a:gd name="connsiteX3" fmla="*/ 533400 w 2243137"/>
                  <a:gd name="connsiteY3" fmla="*/ 1052977 h 1052977"/>
                  <a:gd name="connsiteX4" fmla="*/ 0 w 2243137"/>
                  <a:gd name="connsiteY4" fmla="*/ 0 h 1052977"/>
                  <a:gd name="connsiteX0" fmla="*/ 0 w 2243137"/>
                  <a:gd name="connsiteY0" fmla="*/ 0 h 931010"/>
                  <a:gd name="connsiteX1" fmla="*/ 1733550 w 2243137"/>
                  <a:gd name="connsiteY1" fmla="*/ 0 h 931010"/>
                  <a:gd name="connsiteX2" fmla="*/ 2243137 w 2243137"/>
                  <a:gd name="connsiteY2" fmla="*/ 904875 h 931010"/>
                  <a:gd name="connsiteX3" fmla="*/ 533400 w 2243137"/>
                  <a:gd name="connsiteY3" fmla="*/ 931010 h 931010"/>
                  <a:gd name="connsiteX4" fmla="*/ 0 w 2243137"/>
                  <a:gd name="connsiteY4" fmla="*/ 0 h 931010"/>
                  <a:gd name="connsiteX0" fmla="*/ 0 w 2143124"/>
                  <a:gd name="connsiteY0" fmla="*/ 0 h 931010"/>
                  <a:gd name="connsiteX1" fmla="*/ 1733550 w 2143124"/>
                  <a:gd name="connsiteY1" fmla="*/ 0 h 931010"/>
                  <a:gd name="connsiteX2" fmla="*/ 2143124 w 2143124"/>
                  <a:gd name="connsiteY2" fmla="*/ 692654 h 931010"/>
                  <a:gd name="connsiteX3" fmla="*/ 533400 w 2143124"/>
                  <a:gd name="connsiteY3" fmla="*/ 931010 h 931010"/>
                  <a:gd name="connsiteX4" fmla="*/ 0 w 2143124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533400 w 2226467"/>
                  <a:gd name="connsiteY3" fmla="*/ 931010 h 931010"/>
                  <a:gd name="connsiteX4" fmla="*/ 0 w 2226467"/>
                  <a:gd name="connsiteY4" fmla="*/ 0 h 9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67" h="931010">
                    <a:moveTo>
                      <a:pt x="0" y="0"/>
                    </a:moveTo>
                    <a:lnTo>
                      <a:pt x="1733550" y="0"/>
                    </a:lnTo>
                    <a:lnTo>
                      <a:pt x="2226467" y="929269"/>
                    </a:lnTo>
                    <a:lnTo>
                      <a:pt x="533400" y="931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13500000" sx="98000" sy="98000" algn="b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 bwMode="auto">
              <a:xfrm>
                <a:off x="1236779" y="4729687"/>
                <a:ext cx="603811" cy="311416"/>
              </a:xfrm>
              <a:prstGeom prst="triangle">
                <a:avLst>
                  <a:gd name="adj" fmla="val 49503"/>
                </a:avLst>
              </a:prstGeom>
              <a:solidFill>
                <a:srgbClr val="009CDE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544262" y="4734146"/>
                <a:ext cx="1882898" cy="477934"/>
              </a:xfrm>
              <a:custGeom>
                <a:avLst/>
                <a:gdLst>
                  <a:gd name="connsiteX0" fmla="*/ 0 w 2243137"/>
                  <a:gd name="connsiteY0" fmla="*/ 0 h 933450"/>
                  <a:gd name="connsiteX1" fmla="*/ 1733550 w 2243137"/>
                  <a:gd name="connsiteY1" fmla="*/ 0 h 933450"/>
                  <a:gd name="connsiteX2" fmla="*/ 2243137 w 2243137"/>
                  <a:gd name="connsiteY2" fmla="*/ 904875 h 933450"/>
                  <a:gd name="connsiteX3" fmla="*/ 533400 w 2243137"/>
                  <a:gd name="connsiteY3" fmla="*/ 933450 h 933450"/>
                  <a:gd name="connsiteX4" fmla="*/ 0 w 2243137"/>
                  <a:gd name="connsiteY4" fmla="*/ 0 h 933450"/>
                  <a:gd name="connsiteX0" fmla="*/ 0 w 2243137"/>
                  <a:gd name="connsiteY0" fmla="*/ 0 h 1052977"/>
                  <a:gd name="connsiteX1" fmla="*/ 1733550 w 2243137"/>
                  <a:gd name="connsiteY1" fmla="*/ 0 h 1052977"/>
                  <a:gd name="connsiteX2" fmla="*/ 2243137 w 2243137"/>
                  <a:gd name="connsiteY2" fmla="*/ 904875 h 1052977"/>
                  <a:gd name="connsiteX3" fmla="*/ 533400 w 2243137"/>
                  <a:gd name="connsiteY3" fmla="*/ 1052977 h 1052977"/>
                  <a:gd name="connsiteX4" fmla="*/ 0 w 2243137"/>
                  <a:gd name="connsiteY4" fmla="*/ 0 h 1052977"/>
                  <a:gd name="connsiteX0" fmla="*/ 0 w 2243137"/>
                  <a:gd name="connsiteY0" fmla="*/ 0 h 931010"/>
                  <a:gd name="connsiteX1" fmla="*/ 1733550 w 2243137"/>
                  <a:gd name="connsiteY1" fmla="*/ 0 h 931010"/>
                  <a:gd name="connsiteX2" fmla="*/ 2243137 w 2243137"/>
                  <a:gd name="connsiteY2" fmla="*/ 904875 h 931010"/>
                  <a:gd name="connsiteX3" fmla="*/ 533400 w 2243137"/>
                  <a:gd name="connsiteY3" fmla="*/ 931010 h 931010"/>
                  <a:gd name="connsiteX4" fmla="*/ 0 w 2243137"/>
                  <a:gd name="connsiteY4" fmla="*/ 0 h 931010"/>
                  <a:gd name="connsiteX0" fmla="*/ 0 w 2143124"/>
                  <a:gd name="connsiteY0" fmla="*/ 0 h 931010"/>
                  <a:gd name="connsiteX1" fmla="*/ 1733550 w 2143124"/>
                  <a:gd name="connsiteY1" fmla="*/ 0 h 931010"/>
                  <a:gd name="connsiteX2" fmla="*/ 2143124 w 2143124"/>
                  <a:gd name="connsiteY2" fmla="*/ 692654 h 931010"/>
                  <a:gd name="connsiteX3" fmla="*/ 533400 w 2143124"/>
                  <a:gd name="connsiteY3" fmla="*/ 931010 h 931010"/>
                  <a:gd name="connsiteX4" fmla="*/ 0 w 2143124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533400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62793 w 2226467"/>
                  <a:gd name="connsiteY1" fmla="*/ 0 h 931010"/>
                  <a:gd name="connsiteX2" fmla="*/ 2226467 w 2226467"/>
                  <a:gd name="connsiteY2" fmla="*/ 929269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62793 w 2226467"/>
                  <a:gd name="connsiteY1" fmla="*/ 0 h 931010"/>
                  <a:gd name="connsiteX2" fmla="*/ 2226467 w 2226467"/>
                  <a:gd name="connsiteY2" fmla="*/ 929270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67" h="931010">
                    <a:moveTo>
                      <a:pt x="0" y="0"/>
                    </a:moveTo>
                    <a:lnTo>
                      <a:pt x="1762793" y="0"/>
                    </a:lnTo>
                    <a:lnTo>
                      <a:pt x="2226467" y="929270"/>
                    </a:lnTo>
                    <a:lnTo>
                      <a:pt x="418868" y="931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1779025" y="5218430"/>
                <a:ext cx="1692777" cy="34955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i="1"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6272647" y="1130335"/>
            <a:ext cx="2873121" cy="3384515"/>
            <a:chOff x="106298" y="1055298"/>
            <a:chExt cx="2873121" cy="4512687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06298" y="1643150"/>
              <a:ext cx="1782224" cy="3317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6298" y="1667311"/>
              <a:ext cx="1782224" cy="3317112"/>
            </a:xfrm>
            <a:prstGeom prst="rect">
              <a:avLst/>
            </a:prstGeom>
            <a:solidFill>
              <a:srgbClr val="57575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cs typeface="Calibri" panose="020F050202020403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47507" y="1088514"/>
              <a:ext cx="899806" cy="8891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cs typeface="Calibri" panose="020F050202020403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47507" y="1055298"/>
              <a:ext cx="899806" cy="889144"/>
            </a:xfrm>
            <a:prstGeom prst="ellipse">
              <a:avLst/>
            </a:prstGeom>
            <a:solidFill>
              <a:schemeClr val="accent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900" i="1" dirty="0">
                  <a:solidFill>
                    <a:schemeClr val="bg1"/>
                  </a:solidFill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2979" y="2005281"/>
              <a:ext cx="1622444" cy="1884065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algn="ctr" defTabSz="666750">
                <a:lnSpc>
                  <a:spcPct val="110000"/>
                </a:lnSpc>
              </a:pPr>
              <a:r>
                <a:rPr lang="en-US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To capture the mindshare of the target </a:t>
              </a:r>
              <a:r>
                <a:rPr lang="en-US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</a:t>
              </a:r>
              <a:r>
                <a:rPr lang="en-US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udience</a:t>
              </a:r>
              <a:endParaRPr lang="en-US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11868" y="4272328"/>
              <a:ext cx="2867551" cy="1295657"/>
              <a:chOff x="111868" y="4272328"/>
              <a:chExt cx="3359934" cy="1295657"/>
            </a:xfrm>
          </p:grpSpPr>
          <p:sp>
            <p:nvSpPr>
              <p:cNvPr id="35" name="Isosceles Triangle 34"/>
              <p:cNvSpPr/>
              <p:nvPr/>
            </p:nvSpPr>
            <p:spPr bwMode="auto">
              <a:xfrm>
                <a:off x="111868" y="4272328"/>
                <a:ext cx="1107741" cy="712095"/>
              </a:xfrm>
              <a:prstGeom prst="triangle">
                <a:avLst>
                  <a:gd name="adj" fmla="val 53115"/>
                </a:avLst>
              </a:prstGeom>
              <a:solidFill>
                <a:srgbClr val="009CDE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695301" y="4272998"/>
                <a:ext cx="2250806" cy="768471"/>
              </a:xfrm>
              <a:custGeom>
                <a:avLst/>
                <a:gdLst>
                  <a:gd name="connsiteX0" fmla="*/ 0 w 2243137"/>
                  <a:gd name="connsiteY0" fmla="*/ 0 h 933450"/>
                  <a:gd name="connsiteX1" fmla="*/ 1733550 w 2243137"/>
                  <a:gd name="connsiteY1" fmla="*/ 0 h 933450"/>
                  <a:gd name="connsiteX2" fmla="*/ 2243137 w 2243137"/>
                  <a:gd name="connsiteY2" fmla="*/ 904875 h 933450"/>
                  <a:gd name="connsiteX3" fmla="*/ 533400 w 2243137"/>
                  <a:gd name="connsiteY3" fmla="*/ 933450 h 933450"/>
                  <a:gd name="connsiteX4" fmla="*/ 0 w 2243137"/>
                  <a:gd name="connsiteY4" fmla="*/ 0 h 933450"/>
                  <a:gd name="connsiteX0" fmla="*/ 0 w 2243137"/>
                  <a:gd name="connsiteY0" fmla="*/ 0 h 1052977"/>
                  <a:gd name="connsiteX1" fmla="*/ 1733550 w 2243137"/>
                  <a:gd name="connsiteY1" fmla="*/ 0 h 1052977"/>
                  <a:gd name="connsiteX2" fmla="*/ 2243137 w 2243137"/>
                  <a:gd name="connsiteY2" fmla="*/ 904875 h 1052977"/>
                  <a:gd name="connsiteX3" fmla="*/ 533400 w 2243137"/>
                  <a:gd name="connsiteY3" fmla="*/ 1052977 h 1052977"/>
                  <a:gd name="connsiteX4" fmla="*/ 0 w 2243137"/>
                  <a:gd name="connsiteY4" fmla="*/ 0 h 1052977"/>
                  <a:gd name="connsiteX0" fmla="*/ 0 w 2243137"/>
                  <a:gd name="connsiteY0" fmla="*/ 0 h 931010"/>
                  <a:gd name="connsiteX1" fmla="*/ 1733550 w 2243137"/>
                  <a:gd name="connsiteY1" fmla="*/ 0 h 931010"/>
                  <a:gd name="connsiteX2" fmla="*/ 2243137 w 2243137"/>
                  <a:gd name="connsiteY2" fmla="*/ 904875 h 931010"/>
                  <a:gd name="connsiteX3" fmla="*/ 533400 w 2243137"/>
                  <a:gd name="connsiteY3" fmla="*/ 931010 h 931010"/>
                  <a:gd name="connsiteX4" fmla="*/ 0 w 2243137"/>
                  <a:gd name="connsiteY4" fmla="*/ 0 h 931010"/>
                  <a:gd name="connsiteX0" fmla="*/ 0 w 2143124"/>
                  <a:gd name="connsiteY0" fmla="*/ 0 h 931010"/>
                  <a:gd name="connsiteX1" fmla="*/ 1733550 w 2143124"/>
                  <a:gd name="connsiteY1" fmla="*/ 0 h 931010"/>
                  <a:gd name="connsiteX2" fmla="*/ 2143124 w 2143124"/>
                  <a:gd name="connsiteY2" fmla="*/ 692654 h 931010"/>
                  <a:gd name="connsiteX3" fmla="*/ 533400 w 2143124"/>
                  <a:gd name="connsiteY3" fmla="*/ 931010 h 931010"/>
                  <a:gd name="connsiteX4" fmla="*/ 0 w 2143124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533400 w 2226467"/>
                  <a:gd name="connsiteY3" fmla="*/ 931010 h 931010"/>
                  <a:gd name="connsiteX4" fmla="*/ 0 w 2226467"/>
                  <a:gd name="connsiteY4" fmla="*/ 0 h 9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67" h="931010">
                    <a:moveTo>
                      <a:pt x="0" y="0"/>
                    </a:moveTo>
                    <a:lnTo>
                      <a:pt x="1733550" y="0"/>
                    </a:lnTo>
                    <a:lnTo>
                      <a:pt x="2226467" y="929269"/>
                    </a:lnTo>
                    <a:lnTo>
                      <a:pt x="533400" y="931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13500000" sx="98000" sy="98000" algn="b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 bwMode="auto">
              <a:xfrm>
                <a:off x="1236779" y="4729687"/>
                <a:ext cx="603811" cy="311416"/>
              </a:xfrm>
              <a:prstGeom prst="triangle">
                <a:avLst>
                  <a:gd name="adj" fmla="val 49503"/>
                </a:avLst>
              </a:prstGeom>
              <a:solidFill>
                <a:srgbClr val="009CDE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1544262" y="4734146"/>
                <a:ext cx="1882898" cy="477934"/>
              </a:xfrm>
              <a:custGeom>
                <a:avLst/>
                <a:gdLst>
                  <a:gd name="connsiteX0" fmla="*/ 0 w 2243137"/>
                  <a:gd name="connsiteY0" fmla="*/ 0 h 933450"/>
                  <a:gd name="connsiteX1" fmla="*/ 1733550 w 2243137"/>
                  <a:gd name="connsiteY1" fmla="*/ 0 h 933450"/>
                  <a:gd name="connsiteX2" fmla="*/ 2243137 w 2243137"/>
                  <a:gd name="connsiteY2" fmla="*/ 904875 h 933450"/>
                  <a:gd name="connsiteX3" fmla="*/ 533400 w 2243137"/>
                  <a:gd name="connsiteY3" fmla="*/ 933450 h 933450"/>
                  <a:gd name="connsiteX4" fmla="*/ 0 w 2243137"/>
                  <a:gd name="connsiteY4" fmla="*/ 0 h 933450"/>
                  <a:gd name="connsiteX0" fmla="*/ 0 w 2243137"/>
                  <a:gd name="connsiteY0" fmla="*/ 0 h 1052977"/>
                  <a:gd name="connsiteX1" fmla="*/ 1733550 w 2243137"/>
                  <a:gd name="connsiteY1" fmla="*/ 0 h 1052977"/>
                  <a:gd name="connsiteX2" fmla="*/ 2243137 w 2243137"/>
                  <a:gd name="connsiteY2" fmla="*/ 904875 h 1052977"/>
                  <a:gd name="connsiteX3" fmla="*/ 533400 w 2243137"/>
                  <a:gd name="connsiteY3" fmla="*/ 1052977 h 1052977"/>
                  <a:gd name="connsiteX4" fmla="*/ 0 w 2243137"/>
                  <a:gd name="connsiteY4" fmla="*/ 0 h 1052977"/>
                  <a:gd name="connsiteX0" fmla="*/ 0 w 2243137"/>
                  <a:gd name="connsiteY0" fmla="*/ 0 h 931010"/>
                  <a:gd name="connsiteX1" fmla="*/ 1733550 w 2243137"/>
                  <a:gd name="connsiteY1" fmla="*/ 0 h 931010"/>
                  <a:gd name="connsiteX2" fmla="*/ 2243137 w 2243137"/>
                  <a:gd name="connsiteY2" fmla="*/ 904875 h 931010"/>
                  <a:gd name="connsiteX3" fmla="*/ 533400 w 2243137"/>
                  <a:gd name="connsiteY3" fmla="*/ 931010 h 931010"/>
                  <a:gd name="connsiteX4" fmla="*/ 0 w 2243137"/>
                  <a:gd name="connsiteY4" fmla="*/ 0 h 931010"/>
                  <a:gd name="connsiteX0" fmla="*/ 0 w 2143124"/>
                  <a:gd name="connsiteY0" fmla="*/ 0 h 931010"/>
                  <a:gd name="connsiteX1" fmla="*/ 1733550 w 2143124"/>
                  <a:gd name="connsiteY1" fmla="*/ 0 h 931010"/>
                  <a:gd name="connsiteX2" fmla="*/ 2143124 w 2143124"/>
                  <a:gd name="connsiteY2" fmla="*/ 692654 h 931010"/>
                  <a:gd name="connsiteX3" fmla="*/ 533400 w 2143124"/>
                  <a:gd name="connsiteY3" fmla="*/ 931010 h 931010"/>
                  <a:gd name="connsiteX4" fmla="*/ 0 w 2143124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533400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33550 w 2226467"/>
                  <a:gd name="connsiteY1" fmla="*/ 0 h 931010"/>
                  <a:gd name="connsiteX2" fmla="*/ 2226467 w 2226467"/>
                  <a:gd name="connsiteY2" fmla="*/ 929269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62793 w 2226467"/>
                  <a:gd name="connsiteY1" fmla="*/ 0 h 931010"/>
                  <a:gd name="connsiteX2" fmla="*/ 2226467 w 2226467"/>
                  <a:gd name="connsiteY2" fmla="*/ 929269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  <a:gd name="connsiteX0" fmla="*/ 0 w 2226467"/>
                  <a:gd name="connsiteY0" fmla="*/ 0 h 931010"/>
                  <a:gd name="connsiteX1" fmla="*/ 1762793 w 2226467"/>
                  <a:gd name="connsiteY1" fmla="*/ 0 h 931010"/>
                  <a:gd name="connsiteX2" fmla="*/ 2226467 w 2226467"/>
                  <a:gd name="connsiteY2" fmla="*/ 929270 h 931010"/>
                  <a:gd name="connsiteX3" fmla="*/ 418868 w 2226467"/>
                  <a:gd name="connsiteY3" fmla="*/ 931010 h 931010"/>
                  <a:gd name="connsiteX4" fmla="*/ 0 w 2226467"/>
                  <a:gd name="connsiteY4" fmla="*/ 0 h 9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467" h="931010">
                    <a:moveTo>
                      <a:pt x="0" y="0"/>
                    </a:moveTo>
                    <a:lnTo>
                      <a:pt x="1762793" y="0"/>
                    </a:lnTo>
                    <a:lnTo>
                      <a:pt x="2226467" y="929270"/>
                    </a:lnTo>
                    <a:lnTo>
                      <a:pt x="418868" y="931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1779025" y="5218430"/>
                <a:ext cx="1692777" cy="34955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 i="1"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55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443130"/>
            <a:ext cx="571500" cy="1028700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GB" sz="1100" dirty="0"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50" y="2443130"/>
            <a:ext cx="571500" cy="1028700"/>
          </a:xfrm>
          <a:prstGeom prst="rect">
            <a:avLst/>
          </a:prstGeom>
          <a:solidFill>
            <a:srgbClr val="005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71600" y="3510627"/>
            <a:ext cx="571500" cy="1028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00250" y="3510627"/>
            <a:ext cx="571500" cy="1028700"/>
          </a:xfrm>
          <a:prstGeom prst="rect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22176" y="3510627"/>
            <a:ext cx="571500" cy="10287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44103" y="3510627"/>
            <a:ext cx="571500" cy="10287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71600" y="1371600"/>
            <a:ext cx="571500" cy="1028700"/>
          </a:xfrm>
          <a:prstGeom prst="rect">
            <a:avLst/>
          </a:prstGeom>
          <a:solidFill>
            <a:srgbClr val="962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rtlCol="0" anchor="ctr"/>
          <a:lstStyle/>
          <a:p>
            <a:pPr algn="ctr"/>
            <a:r>
              <a:rPr lang="en-GB" sz="1100" dirty="0"/>
              <a:t>SECONDARY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250" y="1371600"/>
            <a:ext cx="571500" cy="1028700"/>
          </a:xfrm>
          <a:prstGeom prst="rect">
            <a:avLst/>
          </a:prstGeom>
          <a:solidFill>
            <a:srgbClr val="F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rtlCol="0" anchor="ctr"/>
          <a:lstStyle/>
          <a:p>
            <a:pPr algn="ctr"/>
            <a:r>
              <a:rPr lang="en-GB" sz="1100" dirty="0"/>
              <a:t>SECONDARY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8199" y="1747450"/>
            <a:ext cx="27432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dirty="0" smtClean="0"/>
              <a:t>For Branding Elements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24250" y="2816964"/>
            <a:ext cx="27432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dirty="0"/>
              <a:t>For </a:t>
            </a:r>
            <a:r>
              <a:rPr lang="en-GB" dirty="0" smtClean="0"/>
              <a:t>Iconography </a:t>
            </a:r>
            <a:r>
              <a:rPr lang="en-GB" dirty="0"/>
              <a:t>W</a:t>
            </a:r>
            <a:r>
              <a:rPr lang="en-GB" dirty="0" smtClean="0"/>
              <a:t>eightage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324250" y="3863361"/>
            <a:ext cx="27432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dirty="0"/>
              <a:t>For </a:t>
            </a:r>
            <a:r>
              <a:rPr lang="en-GB" dirty="0" smtClean="0"/>
              <a:t>Typography </a:t>
            </a:r>
            <a:r>
              <a:rPr lang="en-GB" dirty="0"/>
              <a:t>W</a:t>
            </a:r>
            <a:r>
              <a:rPr lang="en-GB" dirty="0" smtClean="0"/>
              <a:t>eightage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28900" y="1371600"/>
            <a:ext cx="571500" cy="1028700"/>
          </a:xfrm>
          <a:prstGeom prst="rect">
            <a:avLst/>
          </a:prstGeom>
          <a:solidFill>
            <a:srgbClr val="00A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rtlCol="0" anchor="ctr"/>
          <a:lstStyle/>
          <a:p>
            <a:pPr algn="ctr"/>
            <a:r>
              <a:rPr lang="en-GB" sz="1100" dirty="0"/>
              <a:t>PRIMARY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28900" y="2441114"/>
            <a:ext cx="571500" cy="1028700"/>
          </a:xfrm>
          <a:prstGeom prst="rect">
            <a:avLst/>
          </a:prstGeom>
          <a:solidFill>
            <a:srgbClr val="00A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200150" y="3510627"/>
            <a:ext cx="114300" cy="10287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8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172" y="950976"/>
            <a:ext cx="8583308" cy="1106424"/>
          </a:xfrm>
        </p:spPr>
        <p:txBody>
          <a:bodyPr>
            <a:normAutofit/>
          </a:bodyPr>
          <a:lstStyle/>
          <a:p>
            <a:r>
              <a:rPr lang="en-GB" sz="1600" dirty="0"/>
              <a:t>Greyscale was the only colour tone used on </a:t>
            </a:r>
            <a:r>
              <a:rPr lang="en-GB" sz="1600" dirty="0" smtClean="0"/>
              <a:t>photos</a:t>
            </a:r>
          </a:p>
          <a:p>
            <a:r>
              <a:rPr lang="en-GB" sz="1600" dirty="0" smtClean="0"/>
              <a:t>Moving from grayscale to colour </a:t>
            </a:r>
            <a:r>
              <a:rPr lang="en-GB" sz="1600" dirty="0"/>
              <a:t>to bring out the depth and vibrancy in the </a:t>
            </a:r>
            <a:r>
              <a:rPr lang="en-GB" sz="1600" dirty="0" smtClean="0"/>
              <a:t>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 Imagery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25"/>
          <a:stretch/>
        </p:blipFill>
        <p:spPr>
          <a:xfrm>
            <a:off x="989321" y="1758268"/>
            <a:ext cx="7125018" cy="3265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677" y="1764607"/>
            <a:ext cx="3610796" cy="32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172" y="950976"/>
            <a:ext cx="3462729" cy="4051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Static icons with blue as primary colour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To differentiate between types, we use different colour from the palette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Remains as one brand element for recognition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Heavy usage in motion graphics in infographics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Iconography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382877" y="1371600"/>
            <a:ext cx="2693501" cy="2700000"/>
            <a:chOff x="6553200" y="2047725"/>
            <a:chExt cx="4009800" cy="4019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2047725"/>
              <a:ext cx="1800000" cy="180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3000" y="4267200"/>
              <a:ext cx="1800000" cy="180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4267200"/>
              <a:ext cx="1800000" cy="180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3000" y="2047725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Digital &amp; Collaterals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00" y="3219822"/>
            <a:ext cx="8586954" cy="1009278"/>
          </a:xfrm>
        </p:spPr>
        <p:txBody>
          <a:bodyPr>
            <a:normAutofit/>
          </a:bodyPr>
          <a:lstStyle/>
          <a:p>
            <a:r>
              <a:rPr lang="en-GB" dirty="0" smtClean="0"/>
              <a:t>Social Media / Blogs / Case Study</a:t>
            </a:r>
            <a:r>
              <a:rPr lang="en-GB" dirty="0"/>
              <a:t> </a:t>
            </a:r>
            <a:r>
              <a:rPr lang="en-GB" dirty="0" smtClean="0"/>
              <a:t>/ Website / Booth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172" y="950976"/>
            <a:ext cx="4205679" cy="4051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Templating everything reduces time consumption during creation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Able to d</a:t>
            </a:r>
            <a:r>
              <a:rPr lang="en-GB" sz="1600" dirty="0"/>
              <a:t>edicate more time towards newer designs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43450" y="950976"/>
            <a:ext cx="4205679" cy="40510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600" dirty="0" smtClean="0"/>
              <a:t>Templates divided into following categories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Events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Hiring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Products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Friday Fact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Life at RML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Case Studies</a:t>
            </a:r>
          </a:p>
          <a:p>
            <a:pPr lvl="1">
              <a:lnSpc>
                <a:spcPct val="150000"/>
              </a:lnSpc>
            </a:pPr>
            <a:r>
              <a:rPr lang="en-GB" sz="1400" dirty="0"/>
              <a:t>Industry Links</a:t>
            </a:r>
          </a:p>
        </p:txBody>
      </p:sp>
    </p:spTree>
    <p:extLst>
      <p:ext uri="{BB962C8B-B14F-4D97-AF65-F5344CB8AC3E}">
        <p14:creationId xmlns:p14="http://schemas.microsoft.com/office/powerpoint/2010/main" val="32234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11" y="2343151"/>
            <a:ext cx="2214392" cy="3886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3" y="2343150"/>
            <a:ext cx="2212973" cy="3883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50" y="2343296"/>
            <a:ext cx="2214393" cy="38861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Applications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6411" y="1657495"/>
            <a:ext cx="1714500" cy="685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 smtClean="0"/>
              <a:t>Events</a:t>
            </a:r>
            <a:endParaRPr lang="en-GB" sz="16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566460" y="1657495"/>
            <a:ext cx="1714500" cy="6856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/>
              <a:t>Hiring</a:t>
            </a:r>
            <a:endParaRPr lang="en-GB" sz="160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816414" y="1657495"/>
            <a:ext cx="1714500" cy="6856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/>
              <a:t>Products</a:t>
            </a:r>
          </a:p>
          <a:p>
            <a:pPr marL="0" indent="0" algn="ctr">
              <a:buNone/>
            </a:pPr>
            <a:r>
              <a:rPr lang="en-GB" sz="1000" dirty="0"/>
              <a:t>(motion graphics)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49222" y="1657495"/>
            <a:ext cx="1714500" cy="6856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LucidaGrande" charset="0"/>
              <a:buChar char="▸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LucidaGrande" charset="0"/>
              <a:buChar char="▸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/>
              <a:t>Friday Fact</a:t>
            </a:r>
            <a:endParaRPr lang="en-GB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08" y="2343151"/>
            <a:ext cx="2214394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71951" y="950976"/>
            <a:ext cx="4720529" cy="4051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Blogs to have motion graphic diagrams, infographics and static images to represent section headers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Categorised on the basis of authors and products using keywords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72" y="951310"/>
            <a:ext cx="3529205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40" y="950976"/>
            <a:ext cx="2862673" cy="4051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4371473" y="950976"/>
            <a:ext cx="3874169" cy="4051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Case </a:t>
            </a:r>
            <a:r>
              <a:rPr lang="en-GB" sz="1600" dirty="0"/>
              <a:t>studies to be as a webpage as well as an attached PDF for offline </a:t>
            </a:r>
            <a:r>
              <a:rPr lang="en-GB" sz="1600" dirty="0" smtClean="0"/>
              <a:t>viewing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4401" y="816437"/>
            <a:ext cx="1296389" cy="4249557"/>
            <a:chOff x="1219200" y="1088582"/>
            <a:chExt cx="1728519" cy="5666076"/>
          </a:xfrm>
        </p:grpSpPr>
        <p:pic>
          <p:nvPicPr>
            <p:cNvPr id="8" name="Content Placeholder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200" y="1353983"/>
              <a:ext cx="1728519" cy="5400675"/>
            </a:xfrm>
            <a:prstGeom prst="rect">
              <a:avLst/>
            </a:prstGeom>
          </p:spPr>
        </p:pic>
        <p:sp>
          <p:nvSpPr>
            <p:cNvPr id="13" name="Content Placeholder 11"/>
            <p:cNvSpPr txBox="1">
              <a:spLocks/>
            </p:cNvSpPr>
            <p:nvPr/>
          </p:nvSpPr>
          <p:spPr>
            <a:xfrm>
              <a:off x="1219201" y="1088582"/>
              <a:ext cx="1728518" cy="1981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900" b="1" dirty="0"/>
                <a:t>In-house v1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7637" y="816436"/>
            <a:ext cx="1738773" cy="4269914"/>
            <a:chOff x="5556849" y="1088582"/>
            <a:chExt cx="2318364" cy="56932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6849" y="1352189"/>
              <a:ext cx="2318364" cy="5429611"/>
            </a:xfrm>
            <a:prstGeom prst="rect">
              <a:avLst/>
            </a:prstGeom>
          </p:spPr>
        </p:pic>
        <p:sp>
          <p:nvSpPr>
            <p:cNvPr id="16" name="Content Placeholder 11"/>
            <p:cNvSpPr txBox="1">
              <a:spLocks/>
            </p:cNvSpPr>
            <p:nvPr/>
          </p:nvSpPr>
          <p:spPr>
            <a:xfrm>
              <a:off x="5556849" y="1088582"/>
              <a:ext cx="2318364" cy="1981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900" b="1" dirty="0"/>
                <a:t>Agency v2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21" y="816437"/>
            <a:ext cx="1738773" cy="4249556"/>
            <a:chOff x="8127894" y="1088582"/>
            <a:chExt cx="2318364" cy="56660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7894" y="1308800"/>
              <a:ext cx="2193760" cy="5445857"/>
            </a:xfrm>
            <a:prstGeom prst="rect">
              <a:avLst/>
            </a:prstGeom>
          </p:spPr>
        </p:pic>
        <p:sp>
          <p:nvSpPr>
            <p:cNvPr id="17" name="Content Placeholder 11"/>
            <p:cNvSpPr txBox="1">
              <a:spLocks/>
            </p:cNvSpPr>
            <p:nvPr/>
          </p:nvSpPr>
          <p:spPr>
            <a:xfrm>
              <a:off x="8127894" y="1088582"/>
              <a:ext cx="2318364" cy="1981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900" b="1" dirty="0"/>
                <a:t>In-house v2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00300" y="816437"/>
            <a:ext cx="1577826" cy="4252580"/>
            <a:chOff x="3200400" y="1088582"/>
            <a:chExt cx="2103768" cy="5670107"/>
          </a:xfrm>
        </p:grpSpPr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1358014"/>
              <a:ext cx="2103768" cy="5400675"/>
            </a:xfrm>
            <a:prstGeom prst="rect">
              <a:avLst/>
            </a:prstGeom>
          </p:spPr>
        </p:pic>
        <p:sp>
          <p:nvSpPr>
            <p:cNvPr id="25" name="Content Placeholder 11"/>
            <p:cNvSpPr txBox="1">
              <a:spLocks/>
            </p:cNvSpPr>
            <p:nvPr/>
          </p:nvSpPr>
          <p:spPr>
            <a:xfrm>
              <a:off x="3200400" y="1088582"/>
              <a:ext cx="2103768" cy="1981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80000"/>
                <a:buFont typeface="LucidaGrande" charset="0"/>
                <a:buChar char="▸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LucidaGrande" charset="0"/>
                <a:buChar char="▸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900" b="1" dirty="0"/>
                <a:t>Agency v1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5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Booth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0" y="971550"/>
            <a:ext cx="5531621" cy="3972175"/>
          </a:xfrm>
        </p:spPr>
      </p:pic>
      <p:sp>
        <p:nvSpPr>
          <p:cNvPr id="3" name="TextBox 2"/>
          <p:cNvSpPr txBox="1"/>
          <p:nvPr/>
        </p:nvSpPr>
        <p:spPr>
          <a:xfrm>
            <a:off x="6343650" y="2805322"/>
            <a:ext cx="1885950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dirty="0" smtClean="0"/>
              <a:t>Panels that are</a:t>
            </a:r>
          </a:p>
          <a:p>
            <a:r>
              <a:rPr lang="en-GB" dirty="0" smtClean="0"/>
              <a:t>see-through to have technology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43650" y="1885951"/>
            <a:ext cx="188595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dirty="0" smtClean="0"/>
              <a:t>Large panels/walls for products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43650" y="3797791"/>
            <a:ext cx="188595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dirty="0" smtClean="0"/>
              <a:t>Open lounges and spaces</a:t>
            </a:r>
            <a:endParaRPr lang="en-GB" dirty="0"/>
          </a:p>
        </p:txBody>
      </p:sp>
      <p:cxnSp>
        <p:nvCxnSpPr>
          <p:cNvPr id="6" name="Straight Arrow Connector 5"/>
          <p:cNvCxnSpPr>
            <a:stCxn id="9" idx="1"/>
          </p:cNvCxnSpPr>
          <p:nvPr/>
        </p:nvCxnSpPr>
        <p:spPr>
          <a:xfrm flipH="1">
            <a:off x="1885950" y="2136020"/>
            <a:ext cx="4457700" cy="338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>
            <a:off x="2719137" y="4047860"/>
            <a:ext cx="3624513" cy="829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1"/>
          </p:cNvCxnSpPr>
          <p:nvPr/>
        </p:nvCxnSpPr>
        <p:spPr>
          <a:xfrm flipH="1" flipV="1">
            <a:off x="3064042" y="3160573"/>
            <a:ext cx="3279608" cy="25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5629" y="4918069"/>
            <a:ext cx="434340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800" dirty="0"/>
              <a:t>This is for representation purpose and shall not be executed in events</a:t>
            </a:r>
          </a:p>
        </p:txBody>
      </p:sp>
    </p:spTree>
    <p:extLst>
      <p:ext uri="{BB962C8B-B14F-4D97-AF65-F5344CB8AC3E}">
        <p14:creationId xmlns:p14="http://schemas.microsoft.com/office/powerpoint/2010/main" val="2479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Focus on Targeted Activities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6624195" y="1959450"/>
            <a:ext cx="1779096" cy="2595842"/>
          </a:xfrm>
          <a:prstGeom prst="roundRect">
            <a:avLst>
              <a:gd name="adj" fmla="val 3541"/>
            </a:avLst>
          </a:prstGeom>
          <a:solidFill>
            <a:srgbClr val="D665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28588" indent="-128588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brand association by collaborating with industry events and thought leadership content</a:t>
            </a:r>
          </a:p>
          <a:p>
            <a:pPr marL="128588" indent="-128588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Re-define go-to-market messages in key business publications</a:t>
            </a:r>
          </a:p>
          <a:p>
            <a:pPr marL="128588" indent="-128588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Niche Telecom Trade &amp; Online Publications to create better brand presence</a:t>
            </a: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632289" y="1959450"/>
            <a:ext cx="5515243" cy="11815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8" name="Chart 87"/>
          <p:cNvGraphicFramePr/>
          <p:nvPr>
            <p:extLst>
              <p:ext uri="{D42A27DB-BD31-4B8C-83A1-F6EECF244321}">
                <p14:modId xmlns:p14="http://schemas.microsoft.com/office/powerpoint/2010/main" val="1993406884"/>
              </p:ext>
            </p:extLst>
          </p:nvPr>
        </p:nvGraphicFramePr>
        <p:xfrm>
          <a:off x="639899" y="2103999"/>
          <a:ext cx="4923684" cy="192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" name="Rectangle 97"/>
          <p:cNvSpPr/>
          <p:nvPr/>
        </p:nvSpPr>
        <p:spPr bwMode="auto">
          <a:xfrm>
            <a:off x="639899" y="3445477"/>
            <a:ext cx="4862627" cy="17453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i="1">
              <a:latin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39899" y="2905892"/>
            <a:ext cx="4848339" cy="200231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i="1">
              <a:latin typeface="Arial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5498921" y="3005359"/>
            <a:ext cx="200908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5507137" y="3540201"/>
            <a:ext cx="200908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89"/>
          <p:cNvSpPr/>
          <p:nvPr/>
        </p:nvSpPr>
        <p:spPr bwMode="auto">
          <a:xfrm>
            <a:off x="5708045" y="3110072"/>
            <a:ext cx="612072" cy="32124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38" tIns="33338" rIns="33338" bIns="333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800" b="1" dirty="0">
                <a:solidFill>
                  <a:srgbClr val="AF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800" b="1" dirty="0">
                <a:solidFill>
                  <a:srgbClr val="AF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8778" y="2011247"/>
            <a:ext cx="1660138" cy="137160"/>
            <a:chOff x="78740" y="1279761"/>
            <a:chExt cx="1660138" cy="182880"/>
          </a:xfrm>
        </p:grpSpPr>
        <p:sp>
          <p:nvSpPr>
            <p:cNvPr id="91" name="Rectangle 90"/>
            <p:cNvSpPr/>
            <p:nvPr/>
          </p:nvSpPr>
          <p:spPr bwMode="auto">
            <a:xfrm>
              <a:off x="275838" y="1279761"/>
              <a:ext cx="1463040" cy="1828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8288" tIns="18288" rIns="18288" bIns="182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sz="800" b="1" kern="0" spc="-8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Phase 1: Determining Solutions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8740" y="1334625"/>
              <a:ext cx="73152" cy="73152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8288" tIns="18288" rIns="18288" bIns="182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N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2994" y="2011247"/>
            <a:ext cx="1610928" cy="137160"/>
            <a:chOff x="1905948" y="1279761"/>
            <a:chExt cx="1610928" cy="18288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2053836" y="1279761"/>
              <a:ext cx="1463040" cy="1828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8288" tIns="18288" rIns="18288" bIns="182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kern="0" spc="-8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Phase 2: Identifying Providers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905948" y="1334625"/>
              <a:ext cx="73152" cy="73152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8288" tIns="18288" rIns="18288" bIns="182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N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08001" y="2011247"/>
            <a:ext cx="1542480" cy="137160"/>
            <a:chOff x="3615064" y="1279761"/>
            <a:chExt cx="1542480" cy="18288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3737532" y="1279761"/>
              <a:ext cx="1420012" cy="1828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8288" tIns="18288" rIns="18288" bIns="182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800" b="1" kern="0" spc="-8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Phase 3: Selecting Providers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615064" y="1334625"/>
              <a:ext cx="73152" cy="7315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8288" tIns="18288" rIns="18288" bIns="1828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N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5699829" y="3005359"/>
            <a:ext cx="8216" cy="53484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3"/>
          <p:cNvSpPr txBox="1">
            <a:spLocks noChangeArrowheads="1"/>
          </p:cNvSpPr>
          <p:nvPr/>
        </p:nvSpPr>
        <p:spPr>
          <a:xfrm>
            <a:off x="586570" y="1750050"/>
            <a:ext cx="5733547" cy="221215"/>
          </a:xfrm>
          <a:prstGeom prst="roundRect">
            <a:avLst>
              <a:gd name="adj" fmla="val 0"/>
            </a:avLst>
          </a:prstGeom>
          <a:noFill/>
        </p:spPr>
        <p:txBody>
          <a:bodyPr wrap="square" lIns="33338" tIns="33338" rIns="33338" bIns="33338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z="1000" i="0" dirty="0">
                <a:latin typeface="Calibri" panose="020F0502020204030204" pitchFamily="34" charset="0"/>
                <a:cs typeface="Calibri" panose="020F0502020204030204" pitchFamily="34" charset="0"/>
              </a:rPr>
              <a:t>Effectiveness in Influencing Purchase Decisions</a:t>
            </a:r>
          </a:p>
        </p:txBody>
      </p:sp>
    </p:spTree>
    <p:extLst>
      <p:ext uri="{BB962C8B-B14F-4D97-AF65-F5344CB8AC3E}">
        <p14:creationId xmlns:p14="http://schemas.microsoft.com/office/powerpoint/2010/main" val="15443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630" y="950976"/>
            <a:ext cx="5499566" cy="4051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Loose panels to showcase products which are interactive and can be turned into </a:t>
            </a:r>
            <a:r>
              <a:rPr lang="en-GB" sz="1600" dirty="0" smtClean="0"/>
              <a:t>screens</a:t>
            </a:r>
            <a:endParaRPr lang="en-GB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Booth elements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5629" y="4918069"/>
            <a:ext cx="434340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800" dirty="0"/>
              <a:t>This is for representation purpose and shall not be executed in events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1" y="2143461"/>
            <a:ext cx="5593745" cy="2760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450" y="1467483"/>
            <a:ext cx="2854842" cy="34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305274" y="4689000"/>
            <a:ext cx="8687891" cy="1316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88" b="1" dirty="0">
                <a:latin typeface="Roboto" panose="02000000000000000000" pitchFamily="2" charset="0"/>
                <a:ea typeface="Roboto" panose="02000000000000000000" pitchFamily="2" charset="0"/>
              </a:rPr>
              <a:t>Content</a:t>
            </a:r>
            <a:r>
              <a:rPr lang="en-IN" sz="788" dirty="0">
                <a:latin typeface="Roboto" panose="02000000000000000000" pitchFamily="2" charset="0"/>
                <a:ea typeface="Roboto" panose="02000000000000000000" pitchFamily="2" charset="0"/>
              </a:rPr>
              <a:t> – Blogs, newsletters, case studies, infographics/videos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02746" y="4485252"/>
            <a:ext cx="8687891" cy="1316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88" b="1" dirty="0">
                <a:latin typeface="Roboto" panose="02000000000000000000" pitchFamily="2" charset="0"/>
                <a:ea typeface="Roboto" panose="02000000000000000000" pitchFamily="2" charset="0"/>
              </a:rPr>
              <a:t>PR &amp; Corp Com - </a:t>
            </a:r>
            <a:r>
              <a:rPr lang="en-IN" sz="788" dirty="0">
                <a:latin typeface="Roboto" panose="02000000000000000000" pitchFamily="2" charset="0"/>
                <a:ea typeface="Roboto" panose="02000000000000000000" pitchFamily="2" charset="0"/>
              </a:rPr>
              <a:t>Press Release, One-on-one interactions, relationship building meetings, media familiarisation Trip , authored articles (bi-monthly), themed interviews (1-2 every </a:t>
            </a:r>
            <a:r>
              <a:rPr lang="en-IN" sz="788" dirty="0" err="1">
                <a:latin typeface="Roboto" panose="02000000000000000000" pitchFamily="2" charset="0"/>
                <a:ea typeface="Roboto" panose="02000000000000000000" pitchFamily="2" charset="0"/>
              </a:rPr>
              <a:t>mnt</a:t>
            </a:r>
            <a:r>
              <a:rPr lang="en-IN" sz="788" dirty="0">
                <a:latin typeface="Roboto" panose="02000000000000000000" pitchFamily="2" charset="0"/>
                <a:ea typeface="Roboto" panose="02000000000000000000" pitchFamily="2" charset="0"/>
              </a:rPr>
              <a:t>)	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02746" y="4886396"/>
            <a:ext cx="8687891" cy="1316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88" b="1" dirty="0">
                <a:latin typeface="Roboto" panose="02000000000000000000" pitchFamily="2" charset="0"/>
                <a:ea typeface="Roboto" panose="02000000000000000000" pitchFamily="2" charset="0"/>
              </a:rPr>
              <a:t>Social media – </a:t>
            </a:r>
            <a:r>
              <a:rPr lang="en-IN" sz="788" dirty="0">
                <a:latin typeface="Roboto" panose="02000000000000000000" pitchFamily="2" charset="0"/>
                <a:ea typeface="Roboto" panose="02000000000000000000" pitchFamily="2" charset="0"/>
              </a:rPr>
              <a:t>IPO articles, RML product write-up, business news, innovation and technology news, blogs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5199" y="0"/>
            <a:ext cx="2618801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2528" y="124088"/>
            <a:ext cx="9097409" cy="4005390"/>
            <a:chOff x="15421" y="300551"/>
            <a:chExt cx="9097409" cy="4005390"/>
          </a:xfrm>
        </p:grpSpPr>
        <p:sp>
          <p:nvSpPr>
            <p:cNvPr id="117" name="Rectangle 116"/>
            <p:cNvSpPr/>
            <p:nvPr/>
          </p:nvSpPr>
          <p:spPr>
            <a:xfrm>
              <a:off x="379739" y="2447740"/>
              <a:ext cx="1314605" cy="18582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ITW 2018, 6 – 9 Chicago</a:t>
              </a:r>
              <a:b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 Business Show, 16 – 17 London </a:t>
              </a:r>
              <a: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Corp Announcement - </a:t>
              </a: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IPO announcement</a:t>
              </a:r>
              <a:b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Authored Article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3-4 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 posting </a:t>
              </a:r>
              <a:r>
                <a:rPr lang="en-US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-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ITW &amp; TBS </a:t>
              </a:r>
            </a:p>
            <a:p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Push PR articles, BLOGS on social media forum</a:t>
              </a:r>
              <a:endParaRPr lang="en-IN" sz="675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493814" y="309021"/>
              <a:ext cx="1365974" cy="1546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MWC, 27 – 29 Shanghai</a:t>
              </a:r>
              <a: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Product launch - </a:t>
              </a: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Route Mailer</a:t>
              </a:r>
              <a:b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 </a:t>
              </a:r>
              <a:r>
                <a:rPr lang="en-US" sz="675" b="1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3-</a:t>
              </a:r>
              <a:r>
                <a:rPr lang="en-US" sz="675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 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 –</a:t>
              </a:r>
              <a:r>
                <a:rPr lang="en-US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MWCS Live updates</a:t>
              </a:r>
              <a:b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MWCS Push PR articles, BLOGS, case studies on social media forum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990596" y="300551"/>
              <a:ext cx="1235877" cy="1546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Product launch –  </a:t>
              </a: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IP Messaging </a:t>
              </a:r>
              <a:b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3-5 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 Build-up -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MWC- A, ACC &amp; WWC. Push PR articles, BLOGS, case studies on social media forum</a:t>
              </a:r>
              <a:endParaRPr lang="en-IN" sz="675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896624" y="2441899"/>
              <a:ext cx="1311085" cy="14427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Product launch – </a:t>
              </a: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Acculync 2.0 </a:t>
              </a:r>
              <a:b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Authored Articles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Content:3-</a:t>
              </a:r>
              <a:r>
                <a:rPr lang="en-US" sz="675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 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Push PR articles, BLOGS, case studies on social media forum</a:t>
              </a:r>
              <a:endParaRPr lang="en-IN" sz="675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57279" y="307938"/>
              <a:ext cx="1384069" cy="1546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WAS#8, 8 – 11 </a:t>
              </a:r>
              <a:r>
                <a:rPr lang="en-IN" sz="675" b="1" dirty="0" err="1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Rovinj</a:t>
              </a:r>
              <a:endParaRPr lang="en-IN" sz="675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Product launch </a:t>
              </a:r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- Route International calling </a:t>
              </a: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3-5 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 –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WAS#8 promotions. Push PR articles, BLOGS, case studies on social media forum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409989" y="2433012"/>
              <a:ext cx="1239686" cy="18582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 Americas, 12 – 14 LA</a:t>
              </a:r>
            </a:p>
            <a:p>
              <a: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Product launch - </a:t>
              </a:r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Route Easy Conferencing &amp; Route Masking</a:t>
              </a: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 smtClean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3-5 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Event – </a:t>
              </a:r>
              <a:r>
                <a:rPr lang="en-US" sz="675" dirty="0" smtClean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ITW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&amp; TBS Live updates. MWC Shanghai Build up. Push PR articles, BLOGS, case studies on social media forum</a:t>
              </a:r>
              <a:endParaRPr lang="en-IN" sz="675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5200" y="944049"/>
              <a:ext cx="1261505" cy="9002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750" b="1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Corp Announcement -</a:t>
              </a:r>
              <a:r>
                <a:rPr lang="en-IN" sz="750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IDEA partnership</a:t>
              </a:r>
              <a:br>
                <a:rPr lang="en-IN" sz="750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750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750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750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750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750" dirty="0" smtClean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Design </a:t>
              </a:r>
              <a:r>
                <a:rPr lang="en-US" sz="750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– Website designing</a:t>
              </a:r>
              <a:br>
                <a:rPr lang="en-US" sz="750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endParaRPr lang="en-IN" sz="75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72158" y="612175"/>
              <a:ext cx="1233245" cy="12349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3-4 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endParaRPr lang="en-US" sz="675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Push PR articles, BLOGS, case studies on social media forum</a:t>
              </a:r>
              <a:b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endParaRPr lang="en-IN" sz="675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236209" y="511806"/>
              <a:ext cx="1811537" cy="13388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ICE, 6 – 8 London</a:t>
              </a:r>
            </a:p>
            <a:p>
              <a:r>
                <a:rPr lang="en-IN" sz="675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MWC, 25 – 28 Barcelona </a:t>
              </a:r>
            </a:p>
            <a:p>
              <a:endParaRPr lang="en-IN" sz="675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3-4 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endParaRPr lang="en-US" sz="675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 –</a:t>
              </a:r>
              <a:r>
                <a:rPr lang="en-US" sz="675" dirty="0" smtClean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 Live Updates </a:t>
              </a:r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Push PR articles, BLOGS, case studies on social media forum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07121" y="2433987"/>
              <a:ext cx="1385504" cy="14427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b="1" dirty="0" err="1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WebSummit</a:t>
              </a:r>
              <a:endParaRPr lang="en-IN" sz="675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endParaRPr lang="en-IN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Authored Article</a:t>
              </a: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/>
              </a:r>
              <a:b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3-5 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 – </a:t>
              </a:r>
              <a:r>
                <a:rPr lang="en-US" sz="675" dirty="0" err="1" smtClean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WebSummit</a:t>
              </a:r>
              <a:r>
                <a:rPr lang="en-US" sz="675" dirty="0" smtClean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promotions. Push PR articles, BLOGS, case studies on social media forum</a:t>
              </a:r>
              <a:endParaRPr lang="en-IN" sz="675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51955" y="2429478"/>
              <a:ext cx="1352886" cy="13388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Content: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3-4 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endParaRPr lang="en-US" sz="675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 buildup – </a:t>
              </a:r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MWC 2019 ICE Build up. Push PR articles, BLOGS, case studies on social media forum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994905" y="2429612"/>
              <a:ext cx="975572" cy="13388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IN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– 2 Media Interviews</a:t>
              </a:r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chemeClr val="accent4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Relationship Building Meeting </a:t>
              </a:r>
            </a:p>
            <a:p>
              <a:endParaRPr lang="en-US" sz="675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b="1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Content</a:t>
              </a:r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3-5 Blogs </a:t>
              </a:r>
            </a:p>
            <a:p>
              <a:r>
                <a:rPr lang="en-US" sz="675" dirty="0">
                  <a:solidFill>
                    <a:schemeClr val="accent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Newsletter</a:t>
              </a:r>
            </a:p>
            <a:p>
              <a:endParaRPr lang="en-US" sz="675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675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Push PR articles, BLOGS, case studies on social media forum</a:t>
              </a:r>
              <a:endParaRPr lang="en-IN" sz="675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5421" y="1843260"/>
              <a:ext cx="9097409" cy="590728"/>
              <a:chOff x="238206" y="2592149"/>
              <a:chExt cx="11912234" cy="787637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97" y="2604245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718652" y="2994439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8013" y="3150870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1727265" y="2988894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6591" y="2599260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2760945" y="2989454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0306" y="3145885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3778984" y="3000790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310" y="2600461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4812664" y="3001350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2025" y="3136392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5831821" y="2992821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1147" y="2592492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6865501" y="2993381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4862" y="3139117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7883539" y="2992478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2865" y="2592149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8917219" y="2993038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6580" y="3149469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9935258" y="2999942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4584" y="2599613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9CA55DD4-CFF2-4FFC-80E0-F2EE808B0BC7}"/>
                  </a:ext>
                </a:extLst>
              </p:cNvPr>
              <p:cNvCxnSpPr/>
              <p:nvPr/>
            </p:nvCxnSpPr>
            <p:spPr>
              <a:xfrm>
                <a:off x="10968938" y="3000502"/>
                <a:ext cx="709338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0050832C-5C54-4EFB-B7D7-E75375F65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28299" y="3146238"/>
                <a:ext cx="0" cy="22891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9" name="Rounded Rectangle 88"/>
              <p:cNvSpPr/>
              <p:nvPr/>
            </p:nvSpPr>
            <p:spPr>
              <a:xfrm>
                <a:off x="238206" y="2832405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April</a:t>
                </a: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1263863" y="2829883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May</a:t>
                </a: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2289520" y="2827361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June</a:t>
                </a: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3315177" y="2837449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July</a:t>
                </a: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340834" y="2817273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Aug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5366491" y="2834927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Sept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6392148" y="2819795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Oct</a:t>
                </a: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417805" y="2824839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Nov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8443462" y="2822317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Dec</a:t>
                </a: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9469119" y="2845015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Jan</a:t>
                </a: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10494776" y="2842493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Feb</a:t>
                </a: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11520428" y="2839971"/>
                <a:ext cx="630012" cy="3098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>
                    <a:latin typeface="Roboto" panose="02000000000000000000" pitchFamily="2" charset="0"/>
                    <a:ea typeface="Roboto" panose="02000000000000000000" pitchFamily="2" charset="0"/>
                  </a:rPr>
                  <a:t>Mar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1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Thank You!</a:t>
            </a:r>
            <a:endParaRPr lang="en-IN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629" y="201168"/>
            <a:ext cx="6461743" cy="889851"/>
          </a:xfrm>
        </p:spPr>
        <p:txBody>
          <a:bodyPr>
            <a:noAutofit/>
          </a:bodyPr>
          <a:lstStyle/>
          <a:p>
            <a:r>
              <a:rPr lang="en-US" dirty="0" smtClean="0"/>
              <a:t>To significantly increase brand awareness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AD4A-50B7-C04A-9149-C7F7546A7260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9863" y="1551890"/>
            <a:ext cx="8956856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MWC 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3" y="2718941"/>
            <a:ext cx="1716639" cy="363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583" y="1690241"/>
            <a:ext cx="171663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/>
              <a:t>Events</a:t>
            </a:r>
          </a:p>
        </p:txBody>
      </p:sp>
      <p:pic>
        <p:nvPicPr>
          <p:cNvPr id="10" name="Picture 9" descr="ITW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66" y="2033142"/>
            <a:ext cx="535441" cy="535441"/>
          </a:xfrm>
          <a:prstGeom prst="rect">
            <a:avLst/>
          </a:prstGeom>
        </p:spPr>
      </p:pic>
      <p:pic>
        <p:nvPicPr>
          <p:cNvPr id="11" name="Picture 10" descr="Screen Shot 2018-04-09 at 5.53.20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930" y="2090292"/>
            <a:ext cx="776483" cy="3971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16109" y="1747391"/>
            <a:ext cx="0" cy="1428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02382" y="1690241"/>
            <a:ext cx="171663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/>
              <a:t>Business Publications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1696943"/>
            <a:ext cx="0" cy="1428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16982" y="1683539"/>
            <a:ext cx="171663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/>
              <a:t>Trade Publications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086600" y="1690241"/>
            <a:ext cx="0" cy="1428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56225" y="1664926"/>
            <a:ext cx="171663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/>
              <a:t>Online Publications</a:t>
            </a:r>
          </a:p>
        </p:txBody>
      </p:sp>
      <p:pic>
        <p:nvPicPr>
          <p:cNvPr id="18" name="Picture 17" descr="HT_Logo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341" y="2047291"/>
            <a:ext cx="1739523" cy="242541"/>
          </a:xfrm>
          <a:prstGeom prst="rect">
            <a:avLst/>
          </a:prstGeom>
        </p:spPr>
      </p:pic>
      <p:pic>
        <p:nvPicPr>
          <p:cNvPr id="19" name="Picture 18" descr="HBL_Logo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853" y="2296060"/>
            <a:ext cx="1517676" cy="352016"/>
          </a:xfrm>
          <a:prstGeom prst="rect">
            <a:avLst/>
          </a:prstGeom>
        </p:spPr>
      </p:pic>
      <p:pic>
        <p:nvPicPr>
          <p:cNvPr id="20" name="Picture 19" descr="WSJ_Logo.jpe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839" y="2610106"/>
            <a:ext cx="741391" cy="490046"/>
          </a:xfrm>
          <a:prstGeom prst="rect">
            <a:avLst/>
          </a:prstGeom>
        </p:spPr>
      </p:pic>
      <p:pic>
        <p:nvPicPr>
          <p:cNvPr id="21" name="Picture 20" descr="Voice_Data_logo.jpe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013" y="2049743"/>
            <a:ext cx="1507012" cy="242542"/>
          </a:xfrm>
          <a:prstGeom prst="rect">
            <a:avLst/>
          </a:prstGeom>
        </p:spPr>
      </p:pic>
      <p:pic>
        <p:nvPicPr>
          <p:cNvPr id="22" name="Picture 21" descr="telecom_online_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132" y="1982126"/>
            <a:ext cx="994821" cy="353423"/>
          </a:xfrm>
          <a:prstGeom prst="rect">
            <a:avLst/>
          </a:prstGeom>
        </p:spPr>
      </p:pic>
      <p:pic>
        <p:nvPicPr>
          <p:cNvPr id="23" name="Picture 22" descr="Telemedia_Online_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45" b="26949"/>
          <a:stretch/>
        </p:blipFill>
        <p:spPr>
          <a:xfrm>
            <a:off x="7701900" y="2537920"/>
            <a:ext cx="825284" cy="2793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8933" y="3125693"/>
            <a:ext cx="695937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00" dirty="0"/>
              <a:t>Sample list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12733" y="3150160"/>
            <a:ext cx="695937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00" dirty="0"/>
              <a:t>Sample list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9250" y="3118991"/>
            <a:ext cx="695937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00" dirty="0"/>
              <a:t>Sample list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6575" y="3100452"/>
            <a:ext cx="695937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00" dirty="0"/>
              <a:t>Sample list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9172" y="3750516"/>
            <a:ext cx="220542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/>
              <a:t>Listing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47" y="4035172"/>
            <a:ext cx="1870333" cy="458294"/>
          </a:xfrm>
          <a:prstGeom prst="rect">
            <a:avLst/>
          </a:prstGeom>
        </p:spPr>
      </p:pic>
      <p:pic>
        <p:nvPicPr>
          <p:cNvPr id="32" name="Picture 31" descr="Owler_logo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3" t="19296" r="5019" b="16780"/>
          <a:stretch/>
        </p:blipFill>
        <p:spPr>
          <a:xfrm>
            <a:off x="2215314" y="3975492"/>
            <a:ext cx="1213714" cy="457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016" y="4042275"/>
            <a:ext cx="1786558" cy="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445000" y="4381500"/>
            <a:ext cx="4572000" cy="476250"/>
          </a:xfrm>
          <a:prstGeom prst="rect">
            <a:avLst/>
          </a:prstGeom>
          <a:gradFill flip="none" rotWithShape="1">
            <a:gsLst>
              <a:gs pos="68000">
                <a:srgbClr val="FFFFFF"/>
              </a:gs>
              <a:gs pos="100000">
                <a:srgbClr val="FFFFFF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9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 lIns="33338" tIns="33338" rIns="33338" bIns="33338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Strategy: 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Position Route Mobile on credible platforms 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Co-branding and association with </a:t>
            </a:r>
            <a:r>
              <a:rPr lang="en-US" sz="1400" dirty="0" smtClean="0"/>
              <a:t>trade </a:t>
            </a:r>
            <a:r>
              <a:rPr lang="en-US" sz="1400" dirty="0"/>
              <a:t>publications to release high-impact whitepapers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Areas chosen are Route Mobile sweet-spots and business focus – </a:t>
            </a:r>
            <a:r>
              <a:rPr lang="en-US" sz="1400" dirty="0" smtClean="0"/>
              <a:t>Messaging, voice, firewall with </a:t>
            </a:r>
            <a:r>
              <a:rPr lang="en-US" sz="1400" dirty="0"/>
              <a:t>a messaging wrapper of ML, IOT, AI leading to cloud computing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Messaging reflects our branding, positioning and key differentiators</a:t>
            </a:r>
            <a:endParaRPr lang="en-US" sz="1400" dirty="0"/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With Thought Leadership Initiatives</a:t>
            </a:r>
            <a:r>
              <a:rPr lang="en-US" dirty="0"/>
              <a:t> 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514501" y="4505560"/>
            <a:ext cx="8241572" cy="23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338" tIns="33338" rIns="33338" bIns="333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Support: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Product team, Operations team participation in quality and quantity of thought leadership support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74537" y="4753519"/>
            <a:ext cx="8121500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71650">
                  <a:srgbClr val="CD7A7A"/>
                </a:gs>
                <a:gs pos="34150">
                  <a:srgbClr val="C35F5F"/>
                </a:gs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3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goed theme">
  <a:themeElements>
    <a:clrScheme name="Custom 1">
      <a:dk1>
        <a:srgbClr val="3F4444"/>
      </a:dk1>
      <a:lt1>
        <a:srgbClr val="FFFFFF"/>
      </a:lt1>
      <a:dk2>
        <a:srgbClr val="002F87"/>
      </a:dk2>
      <a:lt2>
        <a:srgbClr val="BBBBBB"/>
      </a:lt2>
      <a:accent1>
        <a:srgbClr val="0059B9"/>
      </a:accent1>
      <a:accent2>
        <a:srgbClr val="DA281C"/>
      </a:accent2>
      <a:accent3>
        <a:srgbClr val="C800A1"/>
      </a:accent3>
      <a:accent4>
        <a:srgbClr val="009CDE"/>
      </a:accent4>
      <a:accent5>
        <a:srgbClr val="575757"/>
      </a:accent5>
      <a:accent6>
        <a:srgbClr val="8C8C8C"/>
      </a:accent6>
      <a:hlink>
        <a:srgbClr val="0563C1"/>
      </a:hlink>
      <a:folHlink>
        <a:srgbClr val="954F72"/>
      </a:folHlink>
    </a:clrScheme>
    <a:fontScheme name="Helvetica">
      <a:majorFont>
        <a:latin typeface="Roboto Bol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d ppt.pptx" id="{2A3AD91C-8B6A-AA40-A160-8913A237AAE3}" vid="{48B8F78C-122B-BF47-8AD5-7F9A4F5D13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NS Standard Colours">
    <a:dk1>
      <a:srgbClr val="000000"/>
    </a:dk1>
    <a:lt1>
      <a:srgbClr val="FFFFFF"/>
    </a:lt1>
    <a:dk2>
      <a:srgbClr val="CD7823"/>
    </a:dk2>
    <a:lt2>
      <a:srgbClr val="857662"/>
    </a:lt2>
    <a:accent1>
      <a:srgbClr val="8C4B32"/>
    </a:accent1>
    <a:accent2>
      <a:srgbClr val="BE8264"/>
    </a:accent2>
    <a:accent3>
      <a:srgbClr val="E6D29B"/>
    </a:accent3>
    <a:accent4>
      <a:srgbClr val="AFA546"/>
    </a:accent4>
    <a:accent5>
      <a:srgbClr val="5A692D"/>
    </a:accent5>
    <a:accent6>
      <a:srgbClr val="857662"/>
    </a:accent6>
    <a:hlink>
      <a:srgbClr val="693732"/>
    </a:hlink>
    <a:folHlink>
      <a:srgbClr val="AF2828"/>
    </a:folHlink>
  </a:clrScheme>
  <a:fontScheme name="WNS Template - 2008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6616</TotalTime>
  <Words>3618</Words>
  <Application>Microsoft Macintosh PowerPoint</Application>
  <PresentationFormat>On-screen Show (16:9)</PresentationFormat>
  <Paragraphs>1263</Paragraphs>
  <Slides>72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Calibri</vt:lpstr>
      <vt:lpstr>Calibri Light</vt:lpstr>
      <vt:lpstr>LucidaGrande</vt:lpstr>
      <vt:lpstr>Mangal</vt:lpstr>
      <vt:lpstr>Roboto</vt:lpstr>
      <vt:lpstr>Roboto Black</vt:lpstr>
      <vt:lpstr>Roboto Bold</vt:lpstr>
      <vt:lpstr>Roboto Light</vt:lpstr>
      <vt:lpstr>Roboto Thin</vt:lpstr>
      <vt:lpstr>Verdana</vt:lpstr>
      <vt:lpstr>Wingdings</vt:lpstr>
      <vt:lpstr>Arial</vt:lpstr>
      <vt:lpstr>Logoed theme</vt:lpstr>
      <vt:lpstr>Marketing Plan</vt:lpstr>
      <vt:lpstr>Proposed Positioning</vt:lpstr>
      <vt:lpstr>Offerings</vt:lpstr>
      <vt:lpstr>Broad Focus</vt:lpstr>
      <vt:lpstr>Structured Approach</vt:lpstr>
      <vt:lpstr>Increase brand awareness through..</vt:lpstr>
      <vt:lpstr>Focus on Targeted Activities</vt:lpstr>
      <vt:lpstr>To significantly increase brand awareness</vt:lpstr>
      <vt:lpstr>With Thought Leadership Initiatives </vt:lpstr>
      <vt:lpstr>Along with Relevant Content  </vt:lpstr>
      <vt:lpstr>Renewing touch points - Website</vt:lpstr>
      <vt:lpstr>Creating new communities</vt:lpstr>
      <vt:lpstr>Structure</vt:lpstr>
      <vt:lpstr>Corporate Communications</vt:lpstr>
      <vt:lpstr>Corporate Communications</vt:lpstr>
      <vt:lpstr>Approach</vt:lpstr>
      <vt:lpstr>Desired Messaging</vt:lpstr>
      <vt:lpstr>Approach</vt:lpstr>
      <vt:lpstr>What we can achieve..?</vt:lpstr>
      <vt:lpstr>Content</vt:lpstr>
      <vt:lpstr>Digital Plan</vt:lpstr>
      <vt:lpstr>Social Media Objectives</vt:lpstr>
      <vt:lpstr>Current Scenario of Online Channels</vt:lpstr>
      <vt:lpstr>Current Content Modules </vt:lpstr>
      <vt:lpstr>Competitor Analysis</vt:lpstr>
      <vt:lpstr>Proposed Content Baskets (high level)</vt:lpstr>
      <vt:lpstr>Proposed Module-wise Content Deployment Plan </vt:lpstr>
      <vt:lpstr>Suggested approach to increase relevant followers</vt:lpstr>
      <vt:lpstr>Sample Influencer/Guest Blogger Profiles</vt:lpstr>
      <vt:lpstr>Events 2018-19</vt:lpstr>
      <vt:lpstr>PowerPoint Presentation</vt:lpstr>
      <vt:lpstr>PowerPoint Presentation</vt:lpstr>
      <vt:lpstr>Route Mobile and Competitors</vt:lpstr>
      <vt:lpstr>Future participation</vt:lpstr>
      <vt:lpstr>Banking and Fintech</vt:lpstr>
      <vt:lpstr>Retail &amp; e-commerce</vt:lpstr>
      <vt:lpstr>Travel &amp; Hospitality</vt:lpstr>
      <vt:lpstr>IoT &amp; Tech</vt:lpstr>
      <vt:lpstr>PowerPoint Presentation</vt:lpstr>
      <vt:lpstr>iGaming</vt:lpstr>
      <vt:lpstr>India Events</vt:lpstr>
      <vt:lpstr>PowerPoint Presentation</vt:lpstr>
      <vt:lpstr>Key performance indicators (KPI)</vt:lpstr>
      <vt:lpstr>PowerPoint Presentation</vt:lpstr>
      <vt:lpstr>Tracking and lead follow-up</vt:lpstr>
      <vt:lpstr>Merchandise</vt:lpstr>
      <vt:lpstr>PowerPoint Presentation</vt:lpstr>
      <vt:lpstr> Merchandise procured in the past</vt:lpstr>
      <vt:lpstr>Criteria Ranked</vt:lpstr>
      <vt:lpstr>Proposed for MWC Americas</vt:lpstr>
      <vt:lpstr>Proposed for WAS#8</vt:lpstr>
      <vt:lpstr>Proposed for MWC Barcelona (2019)</vt:lpstr>
      <vt:lpstr>Future Merchandise Ideas</vt:lpstr>
      <vt:lpstr>Internal Merchandise</vt:lpstr>
      <vt:lpstr>Design</vt:lpstr>
      <vt:lpstr>Aesthetics</vt:lpstr>
      <vt:lpstr>Logo Placement (As is)</vt:lpstr>
      <vt:lpstr>Logo Placement (To be)</vt:lpstr>
      <vt:lpstr>Font</vt:lpstr>
      <vt:lpstr>Colour Palette</vt:lpstr>
      <vt:lpstr>Stock Imagery</vt:lpstr>
      <vt:lpstr>Iconography</vt:lpstr>
      <vt:lpstr>Digital &amp; Collaterals</vt:lpstr>
      <vt:lpstr>Social Media</vt:lpstr>
      <vt:lpstr>Social Media Applications</vt:lpstr>
      <vt:lpstr>Blogs</vt:lpstr>
      <vt:lpstr>Case Study</vt:lpstr>
      <vt:lpstr>Website</vt:lpstr>
      <vt:lpstr>Booth</vt:lpstr>
      <vt:lpstr>Booth elements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Parth Mevada</cp:lastModifiedBy>
  <cp:revision>383</cp:revision>
  <cp:lastPrinted>2018-06-04T07:13:17Z</cp:lastPrinted>
  <dcterms:created xsi:type="dcterms:W3CDTF">2018-01-18T07:01:01Z</dcterms:created>
  <dcterms:modified xsi:type="dcterms:W3CDTF">2018-06-04T07:13:20Z</dcterms:modified>
</cp:coreProperties>
</file>