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3"/>
  </p:notesMasterIdLst>
  <p:handoutMasterIdLst>
    <p:handoutMasterId r:id="rId24"/>
  </p:handoutMasterIdLst>
  <p:sldIdLst>
    <p:sldId id="272" r:id="rId3"/>
    <p:sldId id="377" r:id="rId4"/>
    <p:sldId id="375" r:id="rId5"/>
    <p:sldId id="373" r:id="rId6"/>
    <p:sldId id="376" r:id="rId7"/>
    <p:sldId id="399" r:id="rId8"/>
    <p:sldId id="400" r:id="rId9"/>
    <p:sldId id="401" r:id="rId10"/>
    <p:sldId id="402" r:id="rId11"/>
    <p:sldId id="382" r:id="rId12"/>
    <p:sldId id="383" r:id="rId13"/>
    <p:sldId id="384" r:id="rId14"/>
    <p:sldId id="385" r:id="rId15"/>
    <p:sldId id="387" r:id="rId16"/>
    <p:sldId id="388" r:id="rId17"/>
    <p:sldId id="386" r:id="rId18"/>
    <p:sldId id="389" r:id="rId19"/>
    <p:sldId id="390" r:id="rId20"/>
    <p:sldId id="391" r:id="rId21"/>
    <p:sldId id="3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a:srgbClr val="FFCC00"/>
    <a:srgbClr val="FCF600"/>
    <a:srgbClr val="F5FB03"/>
    <a:srgbClr val="F79546"/>
    <a:srgbClr val="4AACC5"/>
    <a:srgbClr val="8063A1"/>
    <a:srgbClr val="9BBA58"/>
    <a:srgbClr val="C0504D"/>
    <a:srgbClr val="2339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395" autoAdjust="0"/>
  </p:normalViewPr>
  <p:slideViewPr>
    <p:cSldViewPr snapToGrid="0">
      <p:cViewPr varScale="1">
        <p:scale>
          <a:sx n="78" d="100"/>
          <a:sy n="78" d="100"/>
        </p:scale>
        <p:origin x="-19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ABD218-00FF-403A-9A29-DFB4F5CE11C2}" type="datetimeFigureOut">
              <a:rPr lang="en-IN" smtClean="0"/>
              <a:pPr/>
              <a:t>16-03-2021</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6F6880-48AB-40D0-9739-B373239F4B10}" type="slidenum">
              <a:rPr lang="en-IN" smtClean="0"/>
              <a:pPr/>
              <a:t>‹#›</a:t>
            </a:fld>
            <a:endParaRPr lang="en-IN"/>
          </a:p>
        </p:txBody>
      </p:sp>
    </p:spTree>
    <p:extLst>
      <p:ext uri="{BB962C8B-B14F-4D97-AF65-F5344CB8AC3E}">
        <p14:creationId xmlns:p14="http://schemas.microsoft.com/office/powerpoint/2010/main" xmlns="" val="2647980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C04D7-D1DA-48B8-9EC6-3CFA66F65BF0}" type="datetimeFigureOut">
              <a:rPr lang="en-IN" smtClean="0"/>
              <a:pPr/>
              <a:t>16-03-2021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DC9F0-AD72-43FD-9367-CFB26A15457A}" type="slidenum">
              <a:rPr lang="en-IN" smtClean="0"/>
              <a:pPr/>
              <a:t>‹#›</a:t>
            </a:fld>
            <a:endParaRPr lang="en-IN"/>
          </a:p>
        </p:txBody>
      </p:sp>
    </p:spTree>
    <p:extLst>
      <p:ext uri="{BB962C8B-B14F-4D97-AF65-F5344CB8AC3E}">
        <p14:creationId xmlns:p14="http://schemas.microsoft.com/office/powerpoint/2010/main" xmlns="" val="336936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BCDC9F0-AD72-43FD-9367-CFB26A15457A}" type="slidenum">
              <a:rPr lang="en-IN" smtClean="0"/>
              <a:pPr/>
              <a:t>1</a:t>
            </a:fld>
            <a:endParaRPr lang="en-IN"/>
          </a:p>
        </p:txBody>
      </p:sp>
    </p:spTree>
    <p:extLst>
      <p:ext uri="{BB962C8B-B14F-4D97-AF65-F5344CB8AC3E}">
        <p14:creationId xmlns:p14="http://schemas.microsoft.com/office/powerpoint/2010/main" xmlns="" val="119729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3250" name="Picture 2" descr="Top 10 Iron and Steel Companies in the World 2016 | Industrialin"/>
          <p:cNvPicPr>
            <a:picLocks noChangeAspect="1" noChangeArrowheads="1"/>
          </p:cNvPicPr>
          <p:nvPr userDrawn="1"/>
        </p:nvPicPr>
        <p:blipFill>
          <a:blip r:embed="rId2" cstate="print">
            <a:lum bright="-3000"/>
          </a:blip>
          <a:srcRect l="25453" r="7148"/>
          <a:stretch>
            <a:fillRect/>
          </a:stretch>
        </p:blipFill>
        <p:spPr bwMode="auto">
          <a:xfrm>
            <a:off x="0" y="0"/>
            <a:ext cx="9180576" cy="6858000"/>
          </a:xfrm>
          <a:prstGeom prst="rect">
            <a:avLst/>
          </a:prstGeom>
          <a:noFill/>
          <a:ln>
            <a:noFill/>
          </a:ln>
          <a:effectLst/>
        </p:spPr>
      </p:pic>
      <p:sp>
        <p:nvSpPr>
          <p:cNvPr id="10" name="Right Triangle 9"/>
          <p:cNvSpPr/>
          <p:nvPr userDrawn="1"/>
        </p:nvSpPr>
        <p:spPr>
          <a:xfrm rot="16200000">
            <a:off x="2965704" y="630936"/>
            <a:ext cx="6858000" cy="5596128"/>
          </a:xfrm>
          <a:prstGeom prst="rtTriangle">
            <a:avLst/>
          </a:prstGeom>
          <a:solidFill>
            <a:schemeClr val="bg1"/>
          </a:solidFill>
          <a:ln cap="sq">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585217" y="3067397"/>
            <a:ext cx="4523231" cy="1760635"/>
          </a:xfrm>
          <a:solidFill>
            <a:schemeClr val="tx1">
              <a:lumMod val="60000"/>
              <a:lumOff val="40000"/>
              <a:alpha val="92000"/>
            </a:schemeClr>
          </a:solidFill>
          <a:ln>
            <a:solidFill>
              <a:schemeClr val="bg1">
                <a:lumMod val="50000"/>
              </a:schemeClr>
            </a:solidFill>
          </a:ln>
        </p:spPr>
        <p:txBody>
          <a:bodyPr anchor="ctr">
            <a:normAutofit/>
          </a:bodyPr>
          <a:lstStyle>
            <a:lvl1pPr>
              <a:defRPr>
                <a:solidFill>
                  <a:schemeClr val="bg1"/>
                </a:solidFill>
              </a:defRPr>
            </a:lvl1pPr>
          </a:lstStyle>
          <a:p>
            <a:pPr algn="l"/>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ADD TITLE</a:t>
            </a:r>
            <a:b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br>
            <a:r>
              <a:rPr lang="en-US" sz="32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SUB TITLE</a:t>
            </a:r>
            <a:endParaRPr lang="en-IN" sz="3200" dirty="0">
              <a:solidFill>
                <a:srgbClr val="434343"/>
              </a:solidFill>
              <a:latin typeface="Roboto Black" panose="02000000000000000000" pitchFamily="2" charset="0"/>
              <a:ea typeface="Roboto Black" panose="02000000000000000000" pitchFamily="2" charset="0"/>
              <a:cs typeface="Roboto Black" panose="02000000000000000000" pitchFamily="2" charset="0"/>
            </a:endParaRPr>
          </a:p>
        </p:txBody>
      </p:sp>
      <p:cxnSp>
        <p:nvCxnSpPr>
          <p:cNvPr id="7" name="Straight Connector 6"/>
          <p:cNvCxnSpPr/>
          <p:nvPr userDrawn="1"/>
        </p:nvCxnSpPr>
        <p:spPr>
          <a:xfrm>
            <a:off x="440575" y="3067397"/>
            <a:ext cx="0" cy="1753984"/>
          </a:xfrm>
          <a:prstGeom prst="line">
            <a:avLst/>
          </a:prstGeom>
          <a:ln w="63500" cap="sq" cmpd="sng">
            <a:solidFill>
              <a:srgbClr val="FFCC00"/>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44974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44034" name="Picture 2" descr="Change coming to steel industry"/>
          <p:cNvPicPr>
            <a:picLocks noChangeAspect="1" noChangeArrowheads="1"/>
          </p:cNvPicPr>
          <p:nvPr userDrawn="1"/>
        </p:nvPicPr>
        <p:blipFill>
          <a:blip r:embed="rId2" cstate="print"/>
          <a:srcRect l="6635" r="7928"/>
          <a:stretch>
            <a:fillRect/>
          </a:stretch>
        </p:blipFill>
        <p:spPr bwMode="auto">
          <a:xfrm flipH="1">
            <a:off x="0" y="0"/>
            <a:ext cx="8802624" cy="6858000"/>
          </a:xfrm>
          <a:prstGeom prst="rect">
            <a:avLst/>
          </a:prstGeom>
          <a:noFill/>
        </p:spPr>
      </p:pic>
      <p:pic>
        <p:nvPicPr>
          <p:cNvPr id="7" name="Picture 2" descr="C:\Users\home\Downloads\VKI-Logo-5thFEB-2020-Final_CTC-01.png"/>
          <p:cNvPicPr>
            <a:picLocks noChangeAspect="1" noChangeArrowheads="1"/>
          </p:cNvPicPr>
          <p:nvPr userDrawn="1"/>
        </p:nvPicPr>
        <p:blipFill>
          <a:blip r:embed="rId3" cstate="print"/>
          <a:srcRect/>
          <a:stretch>
            <a:fillRect/>
          </a:stretch>
        </p:blipFill>
        <p:spPr bwMode="auto">
          <a:xfrm>
            <a:off x="9267336" y="0"/>
            <a:ext cx="2924664" cy="977182"/>
          </a:xfrm>
          <a:prstGeom prst="rect">
            <a:avLst/>
          </a:prstGeom>
          <a:noFill/>
        </p:spPr>
      </p:pic>
      <p:sp>
        <p:nvSpPr>
          <p:cNvPr id="8" name="Right Triangle 7"/>
          <p:cNvSpPr/>
          <p:nvPr userDrawn="1"/>
        </p:nvSpPr>
        <p:spPr>
          <a:xfrm rot="16200000">
            <a:off x="2575560" y="630936"/>
            <a:ext cx="6858000" cy="5596128"/>
          </a:xfrm>
          <a:prstGeom prst="rtTriangle">
            <a:avLst/>
          </a:prstGeom>
          <a:solidFill>
            <a:schemeClr val="bg1"/>
          </a:solidFill>
          <a:ln cap="sq">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6896217" y="2938272"/>
            <a:ext cx="4905640" cy="1207008"/>
          </a:xfrm>
        </p:spPr>
        <p:txBody>
          <a:bodyPr anchor="ctr">
            <a:normAutofit/>
          </a:bodyPr>
          <a:lstStyle>
            <a:lvl1pPr>
              <a:defRPr/>
            </a:lvl1pPr>
          </a:lstStyle>
          <a:p>
            <a:pPr algn="l"/>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THANK YOU</a:t>
            </a:r>
            <a:endParaRPr lang="en-IN" sz="5400" dirty="0">
              <a:solidFill>
                <a:srgbClr val="434343"/>
              </a:solidFill>
              <a:latin typeface="Roboto Black" panose="02000000000000000000" pitchFamily="2" charset="0"/>
              <a:ea typeface="Roboto Black" panose="02000000000000000000" pitchFamily="2" charset="0"/>
              <a:cs typeface="Roboto Black" panose="02000000000000000000" pitchFamily="2" charset="0"/>
            </a:endParaRPr>
          </a:p>
        </p:txBody>
      </p:sp>
      <p:cxnSp>
        <p:nvCxnSpPr>
          <p:cNvPr id="12" name="Straight Connector 11"/>
          <p:cNvCxnSpPr/>
          <p:nvPr userDrawn="1"/>
        </p:nvCxnSpPr>
        <p:spPr>
          <a:xfrm>
            <a:off x="6660688" y="2844616"/>
            <a:ext cx="0" cy="1388225"/>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315803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4000" y="1916832"/>
            <a:ext cx="11449272" cy="2230611"/>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14000" y="4293096"/>
            <a:ext cx="11449272" cy="8206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9113440" y="5922391"/>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119336" y="6356350"/>
            <a:ext cx="11737304" cy="365125"/>
          </a:xfrm>
          <a:prstGeom prst="rect">
            <a:avLst/>
          </a:prstGeom>
        </p:spPr>
        <p:txBody>
          <a:bodyPr/>
          <a:lstStyle/>
          <a:p>
            <a:endParaRPr lang="en-US"/>
          </a:p>
        </p:txBody>
      </p:sp>
    </p:spTree>
    <p:extLst>
      <p:ext uri="{BB962C8B-B14F-4D97-AF65-F5344CB8AC3E}">
        <p14:creationId xmlns:p14="http://schemas.microsoft.com/office/powerpoint/2010/main" xmlns="" val="11440589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378168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1633878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064691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sp>
        <p:nvSpPr>
          <p:cNvPr id="5" name="Title 1"/>
          <p:cNvSpPr>
            <a:spLocks noGrp="1"/>
          </p:cNvSpPr>
          <p:nvPr>
            <p:ph type="title"/>
          </p:nvPr>
        </p:nvSpPr>
        <p:spPr>
          <a:xfrm>
            <a:off x="331304" y="3017234"/>
            <a:ext cx="11525335" cy="820358"/>
          </a:xfrm>
        </p:spPr>
        <p:txBody>
          <a:bodyPr>
            <a:noAutofit/>
          </a:bodyPr>
          <a:lstStyle>
            <a:lvl1pPr>
              <a:defRPr sz="6000"/>
            </a:lvl1pPr>
          </a:lstStyle>
          <a:p>
            <a:r>
              <a:rPr lang="en-US" dirty="0" smtClean="0"/>
              <a:t>Click to edit Master title style</a:t>
            </a:r>
            <a:endParaRPr lang="en-US" dirty="0"/>
          </a:p>
        </p:txBody>
      </p:sp>
    </p:spTree>
    <p:extLst>
      <p:ext uri="{BB962C8B-B14F-4D97-AF65-F5344CB8AC3E}">
        <p14:creationId xmlns:p14="http://schemas.microsoft.com/office/powerpoint/2010/main" xmlns="" val="36529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4556" y="1268760"/>
            <a:ext cx="5605669" cy="5395608"/>
          </a:xfrm>
        </p:spPr>
        <p:txBody>
          <a:bodyPr/>
          <a:lstStyle>
            <a:lvl2pPr marL="493713" indent="-225425">
              <a:tabLst/>
              <a:defRPr/>
            </a:lvl2pPr>
            <a:lvl3pPr marL="763588" indent="-236538">
              <a:tabLst/>
              <a:defRPr/>
            </a:lvl3pPr>
            <a:lvl4pPr marL="977900" indent="-225425">
              <a:tabLst/>
              <a:defRPr/>
            </a:lvl4pPr>
            <a:lvl5pPr marL="1204913" indent="-23653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8800" y="1268760"/>
            <a:ext cx="5616624" cy="5395608"/>
          </a:xfrm>
        </p:spPr>
        <p:txBody>
          <a:bodyPr/>
          <a:lstStyle>
            <a:lvl2pPr marL="536575" indent="-225425">
              <a:tabLst/>
              <a:defRPr/>
            </a:lvl2pPr>
            <a:lvl3pPr marL="806450" indent="-236538">
              <a:tabLst/>
              <a:defRPr/>
            </a:lvl3pPr>
            <a:lvl4pPr marL="1022350" indent="-227013">
              <a:tabLst/>
              <a:defRPr/>
            </a:lvl4pPr>
            <a:lvl5pPr marL="1247775" indent="-23653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p:nvPr>
        </p:nvSpPr>
        <p:spPr>
          <a:xfrm>
            <a:off x="344557" y="268224"/>
            <a:ext cx="8640417" cy="820358"/>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xmlns="" val="37367253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5969" y="1267200"/>
            <a:ext cx="5604257" cy="702319"/>
          </a:xfrm>
        </p:spPr>
        <p:txBody>
          <a:bodyPr anchor="ctr">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5968" y="1969519"/>
            <a:ext cx="5604258" cy="46948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240015" y="1267200"/>
            <a:ext cx="5616624" cy="702319"/>
          </a:xfrm>
        </p:spPr>
        <p:txBody>
          <a:bodyPr anchor="ctr">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240016" y="1969519"/>
            <a:ext cx="5616623" cy="46948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p:nvPr>
        </p:nvSpPr>
        <p:spPr>
          <a:xfrm>
            <a:off x="345969" y="268224"/>
            <a:ext cx="8639005" cy="820358"/>
          </a:xfrm>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3826923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3999" y="457200"/>
            <a:ext cx="3932237" cy="1600200"/>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727848" y="1268760"/>
            <a:ext cx="7128792" cy="53956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14000" y="2057400"/>
            <a:ext cx="3932237" cy="46069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1235919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210906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lvl1pPr>
              <a:defRPr baseline="0"/>
            </a:lvl1pPr>
          </a:lstStyle>
          <a:p>
            <a:r>
              <a:rPr lang="en-US" dirty="0" smtClean="0"/>
              <a:t>SUBJECT / TITLE</a:t>
            </a:r>
            <a:endParaRPr lang="en-US" dirty="0"/>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cxnSp>
        <p:nvCxnSpPr>
          <p:cNvPr id="7" name="Straight Connector 6"/>
          <p:cNvCxnSpPr/>
          <p:nvPr userDrawn="1"/>
        </p:nvCxnSpPr>
        <p:spPr>
          <a:xfrm>
            <a:off x="250075" y="297594"/>
            <a:ext cx="0" cy="816831"/>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xmlns="" val="312547846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Thank You</a:t>
            </a:r>
            <a:endParaRPr lang="en-IN" dirty="0"/>
          </a:p>
        </p:txBody>
      </p:sp>
      <p:sp>
        <p:nvSpPr>
          <p:cNvPr id="3" name="Slide Number Placeholder 2"/>
          <p:cNvSpPr>
            <a:spLocks noGrp="1"/>
          </p:cNvSpPr>
          <p:nvPr>
            <p:ph type="sldNum" sz="quarter" idx="10"/>
          </p:nvPr>
        </p:nvSpPr>
        <p:spPr/>
        <p:txBody>
          <a:body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68974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sp>
        <p:nvSpPr>
          <p:cNvPr id="6" name="Title 1"/>
          <p:cNvSpPr>
            <a:spLocks noGrp="1"/>
          </p:cNvSpPr>
          <p:nvPr>
            <p:ph type="ctrTitle"/>
          </p:nvPr>
        </p:nvSpPr>
        <p:spPr>
          <a:xfrm>
            <a:off x="953193" y="2552008"/>
            <a:ext cx="5142807" cy="1753984"/>
          </a:xfrm>
        </p:spPr>
        <p:txBody>
          <a:bodyPr anchor="ctr">
            <a:normAutofit/>
          </a:bodyPr>
          <a:lstStyle/>
          <a:p>
            <a:pPr algn="l"/>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SEPARATION</a:t>
            </a:r>
            <a:b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br>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TITLE</a:t>
            </a:r>
            <a:endParaRPr lang="en-IN" sz="5400" dirty="0">
              <a:solidFill>
                <a:srgbClr val="434343"/>
              </a:solidFill>
              <a:latin typeface="Roboto Black" panose="02000000000000000000" pitchFamily="2" charset="0"/>
              <a:ea typeface="Roboto Black" panose="02000000000000000000" pitchFamily="2" charset="0"/>
              <a:cs typeface="Roboto Black" panose="02000000000000000000" pitchFamily="2" charset="0"/>
            </a:endParaRPr>
          </a:p>
        </p:txBody>
      </p:sp>
      <p:cxnSp>
        <p:nvCxnSpPr>
          <p:cNvPr id="8" name="Straight Connector 7"/>
          <p:cNvCxnSpPr/>
          <p:nvPr userDrawn="1"/>
        </p:nvCxnSpPr>
        <p:spPr>
          <a:xfrm>
            <a:off x="717665" y="2734888"/>
            <a:ext cx="0" cy="1388225"/>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pic>
        <p:nvPicPr>
          <p:cNvPr id="10" name="Picture 2" descr="C:\Users\home\Downloads\VKI-Logo-5thFEB-2020-Final_CTC-01.png"/>
          <p:cNvPicPr>
            <a:picLocks noChangeAspect="1" noChangeArrowheads="1"/>
          </p:cNvPicPr>
          <p:nvPr userDrawn="1"/>
        </p:nvPicPr>
        <p:blipFill>
          <a:blip r:embed="rId2" cstate="print"/>
          <a:srcRect/>
          <a:stretch>
            <a:fillRect/>
          </a:stretch>
        </p:blipFill>
        <p:spPr bwMode="auto">
          <a:xfrm>
            <a:off x="9267336" y="0"/>
            <a:ext cx="2924664" cy="977182"/>
          </a:xfrm>
          <a:prstGeom prst="rect">
            <a:avLst/>
          </a:prstGeom>
          <a:noFill/>
        </p:spPr>
      </p:pic>
    </p:spTree>
    <p:extLst>
      <p:ext uri="{BB962C8B-B14F-4D97-AF65-F5344CB8AC3E}">
        <p14:creationId xmlns:p14="http://schemas.microsoft.com/office/powerpoint/2010/main" xmlns="" val="3667369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5968" y="1268760"/>
            <a:ext cx="5604258" cy="5395608"/>
          </a:xfrm>
        </p:spPr>
        <p:txBody>
          <a:bodyPr/>
          <a:lstStyle>
            <a:lvl2pPr marL="493713" indent="-225425">
              <a:tabLst/>
              <a:defRPr/>
            </a:lvl2pPr>
            <a:lvl3pPr marL="763588" indent="-236538">
              <a:tabLst/>
              <a:defRPr/>
            </a:lvl3pPr>
            <a:lvl4pPr marL="977900" indent="-225425">
              <a:tabLst/>
              <a:defRPr/>
            </a:lvl4pPr>
            <a:lvl5pPr marL="1204913" indent="-236538">
              <a:tabLst/>
              <a:defRPr/>
            </a:lvl5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4" name="Content Placeholder 3"/>
          <p:cNvSpPr>
            <a:spLocks noGrp="1"/>
          </p:cNvSpPr>
          <p:nvPr>
            <p:ph sz="half" idx="2"/>
          </p:nvPr>
        </p:nvSpPr>
        <p:spPr>
          <a:xfrm>
            <a:off x="6255026" y="1268760"/>
            <a:ext cx="5609190" cy="5395608"/>
          </a:xfrm>
        </p:spPr>
        <p:txBody>
          <a:bodyPr/>
          <a:lstStyle>
            <a:lvl2pPr marL="536575" indent="-225425">
              <a:tabLst/>
              <a:defRPr/>
            </a:lvl2pPr>
            <a:lvl3pPr marL="806450" indent="-236538">
              <a:tabLst/>
              <a:defRPr/>
            </a:lvl3pPr>
            <a:lvl4pPr marL="1022350" indent="-227013">
              <a:tabLst/>
              <a:defRPr/>
            </a:lvl4pPr>
            <a:lvl5pPr marL="1247775" indent="-236538">
              <a:tabLst/>
              <a:defRPr/>
            </a:lvl5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hasCustomPrompt="1"/>
          </p:nvPr>
        </p:nvSpPr>
        <p:spPr>
          <a:xfrm>
            <a:off x="345969" y="268224"/>
            <a:ext cx="8625753" cy="820358"/>
          </a:xfrm>
        </p:spPr>
        <p:txBody>
          <a:bodyPr/>
          <a:lstStyle/>
          <a:p>
            <a:r>
              <a:rPr lang="en-US" dirty="0" smtClean="0"/>
              <a:t>SUBJECT / TITLE</a:t>
            </a:r>
            <a:endParaRPr lang="en-US" dirty="0"/>
          </a:p>
        </p:txBody>
      </p:sp>
      <p:cxnSp>
        <p:nvCxnSpPr>
          <p:cNvPr id="9" name="Straight Connector 8"/>
          <p:cNvCxnSpPr/>
          <p:nvPr userDrawn="1"/>
        </p:nvCxnSpPr>
        <p:spPr>
          <a:xfrm>
            <a:off x="250075" y="297594"/>
            <a:ext cx="0" cy="816831"/>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xmlns="" val="27638500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47740" y="1267200"/>
            <a:ext cx="5589234" cy="702319"/>
          </a:xfrm>
        </p:spPr>
        <p:txBody>
          <a:bodyPr anchor="ctr">
            <a:noAutofit/>
          </a:bodyPr>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 Title</a:t>
            </a:r>
          </a:p>
        </p:txBody>
      </p:sp>
      <p:sp>
        <p:nvSpPr>
          <p:cNvPr id="4" name="Content Placeholder 3"/>
          <p:cNvSpPr>
            <a:spLocks noGrp="1"/>
          </p:cNvSpPr>
          <p:nvPr>
            <p:ph sz="half" idx="2"/>
          </p:nvPr>
        </p:nvSpPr>
        <p:spPr>
          <a:xfrm>
            <a:off x="347740" y="1969519"/>
            <a:ext cx="5589234" cy="4694849"/>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hasCustomPrompt="1"/>
          </p:nvPr>
        </p:nvSpPr>
        <p:spPr>
          <a:xfrm>
            <a:off x="6255026" y="1267200"/>
            <a:ext cx="5612553" cy="702319"/>
          </a:xfrm>
        </p:spPr>
        <p:txBody>
          <a:bodyPr anchor="ctr">
            <a:noAutofit/>
          </a:bodyPr>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 Title</a:t>
            </a:r>
          </a:p>
        </p:txBody>
      </p:sp>
      <p:sp>
        <p:nvSpPr>
          <p:cNvPr id="6" name="Content Placeholder 5"/>
          <p:cNvSpPr>
            <a:spLocks noGrp="1"/>
          </p:cNvSpPr>
          <p:nvPr>
            <p:ph sz="quarter" idx="4"/>
          </p:nvPr>
        </p:nvSpPr>
        <p:spPr>
          <a:xfrm>
            <a:off x="6255027" y="1969519"/>
            <a:ext cx="5604246" cy="4694849"/>
          </a:xfrm>
        </p:spPr>
        <p:txBody>
          <a:bodyPr/>
          <a:lstStyle>
            <a:lvl1pPr>
              <a:defRPr/>
            </a:lvl1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9" name="Slide Number Placeholder 8"/>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hasCustomPrompt="1"/>
          </p:nvPr>
        </p:nvSpPr>
        <p:spPr>
          <a:xfrm>
            <a:off x="347740" y="268224"/>
            <a:ext cx="8610730" cy="820358"/>
          </a:xfrm>
        </p:spPr>
        <p:txBody>
          <a:bodyPr/>
          <a:lstStyle/>
          <a:p>
            <a:r>
              <a:rPr lang="en-US" dirty="0" smtClean="0"/>
              <a:t>SUBJECT / TITLE</a:t>
            </a:r>
            <a:endParaRPr lang="en-US" dirty="0"/>
          </a:p>
        </p:txBody>
      </p:sp>
      <p:cxnSp>
        <p:nvCxnSpPr>
          <p:cNvPr id="11" name="Straight Connector 10"/>
          <p:cNvCxnSpPr/>
          <p:nvPr userDrawn="1"/>
        </p:nvCxnSpPr>
        <p:spPr>
          <a:xfrm>
            <a:off x="250075" y="297594"/>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xmlns="" val="32927315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SUBJECT / TITLE ONLY</a:t>
            </a:r>
            <a:endParaRPr lang="en-US" dirty="0"/>
          </a:p>
        </p:txBody>
      </p:sp>
      <p:cxnSp>
        <p:nvCxnSpPr>
          <p:cNvPr id="4" name="Straight Connector 3"/>
          <p:cNvCxnSpPr/>
          <p:nvPr userDrawn="1"/>
        </p:nvCxnSpPr>
        <p:spPr>
          <a:xfrm>
            <a:off x="250075" y="297594"/>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75669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9016096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1429" y="551542"/>
            <a:ext cx="4004808" cy="1210997"/>
          </a:xfrm>
        </p:spPr>
        <p:txBody>
          <a:bodyPr anchor="ctr"/>
          <a:lstStyle>
            <a:lvl1pPr algn="l">
              <a:defRPr sz="3200"/>
            </a:lvl1pPr>
          </a:lstStyle>
          <a:p>
            <a:r>
              <a:rPr lang="en-US" dirty="0" smtClean="0"/>
              <a:t>SUBJECT / TITLE</a:t>
            </a:r>
            <a:endParaRPr lang="en-US" dirty="0"/>
          </a:p>
        </p:txBody>
      </p:sp>
      <p:sp>
        <p:nvSpPr>
          <p:cNvPr id="3" name="Content Placeholder 2"/>
          <p:cNvSpPr>
            <a:spLocks noGrp="1"/>
          </p:cNvSpPr>
          <p:nvPr>
            <p:ph idx="1"/>
          </p:nvPr>
        </p:nvSpPr>
        <p:spPr>
          <a:xfrm>
            <a:off x="4673600" y="1268760"/>
            <a:ext cx="7202090" cy="5433708"/>
          </a:xfrm>
        </p:spPr>
        <p:txBody>
          <a:bodyPr/>
          <a:lstStyle>
            <a:lvl1pPr>
              <a:defRPr sz="1800"/>
            </a:lvl1pPr>
            <a:lvl2pPr>
              <a:defRPr sz="1600"/>
            </a:lvl2pPr>
            <a:lvl3pPr>
              <a:defRPr sz="1400"/>
            </a:lvl3pPr>
            <a:lvl4pPr>
              <a:defRPr sz="1200"/>
            </a:lvl4pPr>
            <a:lvl5pPr>
              <a:defRPr sz="12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341430" y="1973944"/>
            <a:ext cx="4004807" cy="4719452"/>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cxnSp>
        <p:nvCxnSpPr>
          <p:cNvPr id="6" name="Straight Connector 5"/>
          <p:cNvCxnSpPr/>
          <p:nvPr userDrawn="1"/>
        </p:nvCxnSpPr>
        <p:spPr>
          <a:xfrm>
            <a:off x="250075" y="748166"/>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xmlns="" val="11686507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SUBJECT / TITLE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cxnSp>
        <p:nvCxnSpPr>
          <p:cNvPr id="5" name="Straight Connector 4"/>
          <p:cNvCxnSpPr/>
          <p:nvPr userDrawn="1"/>
        </p:nvCxnSpPr>
        <p:spPr>
          <a:xfrm>
            <a:off x="250075" y="297594"/>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xmlns="" val="14507559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4172" y="268224"/>
            <a:ext cx="8615657" cy="82035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54172" y="1267968"/>
            <a:ext cx="11502467" cy="54013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10787554" y="6337343"/>
            <a:ext cx="10881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DAD4A-50B7-C04A-9149-C7F7546A7260}" type="slidenum">
              <a:rPr lang="en-US" smtClean="0"/>
              <a:pPr/>
              <a:t>‹#›</a:t>
            </a:fld>
            <a:endParaRPr lang="en-US" dirty="0"/>
          </a:p>
        </p:txBody>
      </p:sp>
      <p:pic>
        <p:nvPicPr>
          <p:cNvPr id="1026" name="Picture 2" descr="C:\Users\home\Downloads\VKI-Logo-5thFEB-2020-Final_CTC-01.png"/>
          <p:cNvPicPr>
            <a:picLocks noChangeAspect="1" noChangeArrowheads="1"/>
          </p:cNvPicPr>
          <p:nvPr userDrawn="1"/>
        </p:nvPicPr>
        <p:blipFill>
          <a:blip r:embed="rId12" cstate="print"/>
          <a:srcRect/>
          <a:stretch>
            <a:fillRect/>
          </a:stretch>
        </p:blipFill>
        <p:spPr bwMode="auto">
          <a:xfrm>
            <a:off x="9267336" y="0"/>
            <a:ext cx="2924664" cy="977182"/>
          </a:xfrm>
          <a:prstGeom prst="rect">
            <a:avLst/>
          </a:prstGeom>
          <a:noFill/>
        </p:spPr>
      </p:pic>
    </p:spTree>
    <p:extLst>
      <p:ext uri="{BB962C8B-B14F-4D97-AF65-F5344CB8AC3E}">
        <p14:creationId xmlns:p14="http://schemas.microsoft.com/office/powerpoint/2010/main" xmlns="" val="972428202"/>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80" r:id="rId10"/>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3600" kern="1200" dirty="0">
          <a:solidFill>
            <a:srgbClr val="404040"/>
          </a:solidFill>
          <a:latin typeface="Roboto Black" panose="02000000000000000000" pitchFamily="2" charset="0"/>
          <a:ea typeface="Roboto Black" panose="02000000000000000000" pitchFamily="2" charset="0"/>
          <a:cs typeface="+mj-cs"/>
        </a:defRPr>
      </a:lvl1pPr>
    </p:titleStyle>
    <p:bodyStyle>
      <a:lvl1pPr marL="228600" indent="-228600" algn="l" defTabSz="914400" rtl="0" eaLnBrk="1" latinLnBrk="0" hangingPunct="1">
        <a:lnSpc>
          <a:spcPct val="100000"/>
        </a:lnSpc>
        <a:spcBef>
          <a:spcPts val="1000"/>
        </a:spcBef>
        <a:buClr>
          <a:schemeClr val="accent1"/>
        </a:buClr>
        <a:buSzPct val="80000"/>
        <a:buFont typeface="LucidaGrande" charset="0"/>
        <a:buChar char="▸"/>
        <a:defRPr sz="1800" kern="1200">
          <a:solidFill>
            <a:schemeClr val="accent5"/>
          </a:solidFill>
          <a:latin typeface="+mn-lt"/>
          <a:ea typeface="+mn-ea"/>
          <a:cs typeface="+mn-cs"/>
        </a:defRPr>
      </a:lvl1pPr>
      <a:lvl2pPr marL="685800" indent="-228600" algn="l" defTabSz="914400" rtl="0" eaLnBrk="1" latinLnBrk="0" hangingPunct="1">
        <a:lnSpc>
          <a:spcPct val="100000"/>
        </a:lnSpc>
        <a:spcBef>
          <a:spcPts val="500"/>
        </a:spcBef>
        <a:buClr>
          <a:schemeClr val="accent1"/>
        </a:buClr>
        <a:buSzPct val="80000"/>
        <a:buFont typeface="LucidaGrande" charset="0"/>
        <a:buChar char="▸"/>
        <a:defRPr sz="1600" kern="1200">
          <a:solidFill>
            <a:schemeClr val="accent6"/>
          </a:solidFill>
          <a:latin typeface="+mn-lt"/>
          <a:ea typeface="+mn-ea"/>
          <a:cs typeface="+mn-cs"/>
        </a:defRPr>
      </a:lvl2pPr>
      <a:lvl3pPr marL="1143000" indent="-228600" algn="l" defTabSz="914400" rtl="0" eaLnBrk="1" latinLnBrk="0" hangingPunct="1">
        <a:lnSpc>
          <a:spcPct val="100000"/>
        </a:lnSpc>
        <a:spcBef>
          <a:spcPts val="500"/>
        </a:spcBef>
        <a:buClr>
          <a:schemeClr val="bg2"/>
        </a:buClr>
        <a:buFont typeface="LucidaGrande" charset="0"/>
        <a:buChar char="▸"/>
        <a:defRPr sz="1400" kern="1200">
          <a:solidFill>
            <a:schemeClr val="bg2"/>
          </a:solidFill>
          <a:latin typeface="+mn-lt"/>
          <a:ea typeface="+mn-ea"/>
          <a:cs typeface="+mn-cs"/>
        </a:defRPr>
      </a:lvl3pPr>
      <a:lvl4pPr marL="1600200" indent="-228600" algn="l" defTabSz="914400" rtl="0" eaLnBrk="1" latinLnBrk="0" hangingPunct="1">
        <a:lnSpc>
          <a:spcPct val="100000"/>
        </a:lnSpc>
        <a:spcBef>
          <a:spcPts val="500"/>
        </a:spcBef>
        <a:buClr>
          <a:schemeClr val="bg2"/>
        </a:buClr>
        <a:buFont typeface="LucidaGrande" charset="0"/>
        <a:buChar char="▸"/>
        <a:defRPr sz="1200" kern="1200">
          <a:solidFill>
            <a:schemeClr val="bg2"/>
          </a:solidFill>
          <a:latin typeface="+mn-lt"/>
          <a:ea typeface="+mn-ea"/>
          <a:cs typeface="+mn-cs"/>
        </a:defRPr>
      </a:lvl4pPr>
      <a:lvl5pPr marL="1828800" indent="0" algn="l" defTabSz="914400" rtl="0" eaLnBrk="1" latinLnBrk="0" hangingPunct="1">
        <a:lnSpc>
          <a:spcPct val="100000"/>
        </a:lnSpc>
        <a:spcBef>
          <a:spcPts val="500"/>
        </a:spcBef>
        <a:buClr>
          <a:schemeClr val="bg2"/>
        </a:buClr>
        <a:buFont typeface="LucidaGrande" charset="0"/>
        <a:buNone/>
        <a:defRPr sz="11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556" y="268224"/>
            <a:ext cx="11512083" cy="82035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4556" y="1267968"/>
            <a:ext cx="11512083" cy="54013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0768504" y="6299243"/>
            <a:ext cx="10881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DAD4A-50B7-C04A-9149-C7F7546A7260}" type="slidenum">
              <a:rPr lang="en-US" smtClean="0"/>
              <a:pPr/>
              <a:t>‹#›</a:t>
            </a:fld>
            <a:endParaRPr lang="en-US"/>
          </a:p>
        </p:txBody>
      </p:sp>
    </p:spTree>
    <p:extLst>
      <p:ext uri="{BB962C8B-B14F-4D97-AF65-F5344CB8AC3E}">
        <p14:creationId xmlns:p14="http://schemas.microsoft.com/office/powerpoint/2010/main" xmlns="" val="172848089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1" r:id="rId10"/>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SzPct val="80000"/>
        <a:buFont typeface="LucidaGrande" charset="0"/>
        <a:buChar char="▸"/>
        <a:defRPr sz="1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LucidaGrande" charset="0"/>
        <a:buChar char="▸"/>
        <a:defRPr sz="16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LucidaGrande" charset="0"/>
        <a:buChar char="▸"/>
        <a:defRPr sz="14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LucidaGrande" charset="0"/>
        <a:buChar char="▸"/>
        <a:defRPr sz="12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LucidaGrande" charset="0"/>
        <a:buChar char="▸"/>
        <a:defRPr sz="12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933" y="3067397"/>
            <a:ext cx="4211483" cy="1753984"/>
          </a:xfrm>
        </p:spPr>
        <p:txBody>
          <a:bodyPr>
            <a:normAutofit/>
          </a:bodyPr>
          <a:lstStyle/>
          <a:p>
            <a:r>
              <a:rPr lang="en-US" b="1" dirty="0" smtClean="0">
                <a:cs typeface="Roboto Black" panose="02000000000000000000" pitchFamily="2" charset="0"/>
              </a:rPr>
              <a:t>V. K. ICL</a:t>
            </a:r>
            <a:r>
              <a:rPr lang="en-US" dirty="0" smtClean="0">
                <a:cs typeface="Roboto Black" panose="02000000000000000000" pitchFamily="2" charset="0"/>
              </a:rPr>
              <a:t/>
            </a:r>
            <a:br>
              <a:rPr lang="en-US" dirty="0" smtClean="0">
                <a:cs typeface="Roboto Black" panose="02000000000000000000" pitchFamily="2" charset="0"/>
              </a:rPr>
            </a:br>
            <a:r>
              <a:rPr lang="en-US" sz="2800" dirty="0" smtClean="0">
                <a:cs typeface="Roboto Black" panose="02000000000000000000" pitchFamily="2" charset="0"/>
              </a:rPr>
              <a:t>Marketing </a:t>
            </a:r>
            <a:r>
              <a:rPr lang="en-US" sz="2800" dirty="0" smtClean="0">
                <a:cs typeface="Roboto Black" panose="02000000000000000000" pitchFamily="2" charset="0"/>
              </a:rPr>
              <a:t>Proposal</a:t>
            </a:r>
            <a:endParaRPr lang="en-IN" sz="2800" dirty="0"/>
          </a:p>
        </p:txBody>
      </p:sp>
    </p:spTree>
    <p:extLst>
      <p:ext uri="{BB962C8B-B14F-4D97-AF65-F5344CB8AC3E}">
        <p14:creationId xmlns:p14="http://schemas.microsoft.com/office/powerpoint/2010/main" xmlns="" val="1401902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Branding Understanding &amp; Positioning</a:t>
            </a:r>
            <a:endParaRPr lang="en-US" dirty="0"/>
          </a:p>
        </p:txBody>
      </p:sp>
    </p:spTree>
    <p:extLst>
      <p:ext uri="{BB962C8B-B14F-4D97-AF65-F5344CB8AC3E}">
        <p14:creationId xmlns:p14="http://schemas.microsoft.com/office/powerpoint/2010/main" xmlns="" val="635315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172" y="1524000"/>
            <a:ext cx="11502467" cy="5145360"/>
          </a:xfrm>
        </p:spPr>
        <p:txBody>
          <a:bodyPr/>
          <a:lstStyle/>
          <a:p>
            <a:r>
              <a:rPr lang="en-IN" altLang="en-US" dirty="0" smtClean="0">
                <a:latin typeface="Calibri" panose="020F0502020204030204" pitchFamily="34" charset="0"/>
                <a:cs typeface="Calibri" panose="020F0502020204030204" pitchFamily="34" charset="0"/>
              </a:rPr>
              <a:t>VKI </a:t>
            </a:r>
            <a:r>
              <a:rPr lang="en-IN" altLang="en-US" dirty="0" smtClean="0">
                <a:latin typeface="Calibri" panose="020F0502020204030204" pitchFamily="34" charset="0"/>
                <a:cs typeface="Calibri" panose="020F0502020204030204" pitchFamily="34" charset="0"/>
              </a:rPr>
              <a:t>aims to be a recognized player in the steel market and wants to deliver value to its current customer base so that through the word of mouth we can expand our customer loyalty</a:t>
            </a:r>
            <a:endParaRPr lang="en-IN" altLang="en-US" dirty="0">
              <a:latin typeface="Calibri" panose="020F0502020204030204" pitchFamily="34" charset="0"/>
              <a:cs typeface="Calibri" panose="020F0502020204030204" pitchFamily="34" charset="0"/>
            </a:endParaRPr>
          </a:p>
          <a:p>
            <a:endParaRPr lang="en-IN" altLang="en-US" dirty="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We strive to serve our customers with </a:t>
            </a:r>
            <a:r>
              <a:rPr lang="en-IN" altLang="en-US" dirty="0" smtClean="0">
                <a:latin typeface="Calibri" panose="020F0502020204030204" pitchFamily="34" charset="0"/>
                <a:cs typeface="Calibri" panose="020F0502020204030204" pitchFamily="34" charset="0"/>
              </a:rPr>
              <a:t>state of the art steel </a:t>
            </a:r>
            <a:r>
              <a:rPr lang="en-IN" altLang="en-US" dirty="0" smtClean="0">
                <a:latin typeface="Calibri" panose="020F0502020204030204" pitchFamily="34" charset="0"/>
                <a:cs typeface="Calibri" panose="020F0502020204030204" pitchFamily="34" charset="0"/>
              </a:rPr>
              <a:t>raw material and at attractive prices as compared to our competitors</a:t>
            </a:r>
            <a:endParaRPr lang="en-IN" altLang="en-US" dirty="0">
              <a:latin typeface="Calibri" panose="020F0502020204030204" pitchFamily="34" charset="0"/>
              <a:cs typeface="Calibri" panose="020F0502020204030204" pitchFamily="34" charset="0"/>
            </a:endParaRPr>
          </a:p>
          <a:p>
            <a:endParaRPr lang="en-IN" altLang="en-US" dirty="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Our </a:t>
            </a:r>
            <a:r>
              <a:rPr lang="en-IN" altLang="en-US" dirty="0" smtClean="0">
                <a:latin typeface="Calibri" panose="020F0502020204030204" pitchFamily="34" charset="0"/>
                <a:cs typeface="Calibri" panose="020F0502020204030204" pitchFamily="34" charset="0"/>
              </a:rPr>
              <a:t>main goal is </a:t>
            </a:r>
            <a:r>
              <a:rPr lang="en-IN" altLang="en-US" dirty="0" smtClean="0">
                <a:latin typeface="Calibri" panose="020F0502020204030204" pitchFamily="34" charset="0"/>
                <a:cs typeface="Calibri" panose="020F0502020204030204" pitchFamily="34" charset="0"/>
              </a:rPr>
              <a:t>to help serve across industries as steel is an important element to all be it a business to customer or business to business sector market </a:t>
            </a:r>
            <a:r>
              <a:rPr lang="en-IN" altLang="en-US" dirty="0" smtClean="0">
                <a:latin typeface="Calibri" panose="020F0502020204030204" pitchFamily="34" charset="0"/>
                <a:cs typeface="Calibri" panose="020F0502020204030204" pitchFamily="34" charset="0"/>
              </a:rPr>
              <a:t/>
            </a:r>
            <a:br>
              <a:rPr lang="en-IN" altLang="en-US" dirty="0" smtClean="0">
                <a:latin typeface="Calibri" panose="020F0502020204030204" pitchFamily="34" charset="0"/>
                <a:cs typeface="Calibri" panose="020F0502020204030204" pitchFamily="34" charset="0"/>
              </a:rPr>
            </a:br>
            <a:endParaRPr lang="en-IN" altLang="en-US" dirty="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We believe in </a:t>
            </a:r>
            <a:r>
              <a:rPr lang="en-IN" altLang="en-US" dirty="0" smtClean="0">
                <a:latin typeface="Calibri" panose="020F0502020204030204" pitchFamily="34" charset="0"/>
                <a:cs typeface="Calibri" panose="020F0502020204030204" pitchFamily="34" charset="0"/>
              </a:rPr>
              <a:t>giving a helping hand to transforming and helping Indian economy grow </a:t>
            </a:r>
            <a:r>
              <a:rPr lang="en-IN" altLang="en-US" dirty="0" smtClean="0">
                <a:latin typeface="Calibri" panose="020F0502020204030204" pitchFamily="34" charset="0"/>
                <a:cs typeface="Calibri" panose="020F0502020204030204" pitchFamily="34" charset="0"/>
              </a:rPr>
              <a:t>into a developed country by providing the best raw material needed for infrastructure betterment</a:t>
            </a:r>
          </a:p>
          <a:p>
            <a:pPr>
              <a:buNone/>
            </a:pPr>
            <a:endParaRPr lang="en-IN" alt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What We Know</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11</a:t>
            </a:fld>
            <a:endParaRPr lang="en-US"/>
          </a:p>
        </p:txBody>
      </p:sp>
    </p:spTree>
    <p:extLst>
      <p:ext uri="{BB962C8B-B14F-4D97-AF65-F5344CB8AC3E}">
        <p14:creationId xmlns:p14="http://schemas.microsoft.com/office/powerpoint/2010/main" xmlns="" val="233426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173" y="1267968"/>
            <a:ext cx="6329962" cy="5401392"/>
          </a:xfrm>
        </p:spPr>
        <p:txBody>
          <a:bodyPr/>
          <a:lstStyle/>
          <a:p>
            <a:r>
              <a:rPr lang="en-IN" altLang="en-US" b="1" dirty="0" smtClean="0">
                <a:latin typeface="Calibri" panose="020F0502020204030204" pitchFamily="34" charset="0"/>
                <a:cs typeface="Calibri" panose="020F0502020204030204" pitchFamily="34" charset="0"/>
              </a:rPr>
              <a:t>Likely </a:t>
            </a:r>
            <a:r>
              <a:rPr lang="en-IN" altLang="en-US" b="1" dirty="0">
                <a:latin typeface="Calibri" panose="020F0502020204030204" pitchFamily="34" charset="0"/>
                <a:cs typeface="Calibri" panose="020F0502020204030204" pitchFamily="34" charset="0"/>
              </a:rPr>
              <a:t>target group </a:t>
            </a:r>
            <a:r>
              <a:rPr lang="en-IN" altLang="en-US" dirty="0" smtClean="0">
                <a:latin typeface="Calibri" panose="020F0502020204030204" pitchFamily="34" charset="0"/>
                <a:cs typeface="Calibri" panose="020F0502020204030204" pitchFamily="34" charset="0"/>
              </a:rPr>
              <a:t>from </a:t>
            </a:r>
            <a:r>
              <a:rPr lang="en-IN" altLang="en-US" dirty="0">
                <a:latin typeface="Calibri" panose="020F0502020204030204" pitchFamily="34" charset="0"/>
                <a:cs typeface="Calibri" panose="020F0502020204030204" pitchFamily="34" charset="0"/>
              </a:rPr>
              <a:t>the </a:t>
            </a:r>
            <a:r>
              <a:rPr lang="en-IN" altLang="en-US" dirty="0" smtClean="0">
                <a:latin typeface="Calibri" panose="020F0502020204030204" pitchFamily="34" charset="0"/>
                <a:cs typeface="Calibri" panose="020F0502020204030204" pitchFamily="34" charset="0"/>
              </a:rPr>
              <a:t>age </a:t>
            </a:r>
            <a:r>
              <a:rPr lang="en-IN" altLang="en-US" dirty="0">
                <a:latin typeface="Calibri" panose="020F0502020204030204" pitchFamily="34" charset="0"/>
                <a:cs typeface="Calibri" panose="020F0502020204030204" pitchFamily="34" charset="0"/>
              </a:rPr>
              <a:t>of </a:t>
            </a:r>
            <a:r>
              <a:rPr lang="en-IN" altLang="en-US" dirty="0" smtClean="0">
                <a:latin typeface="Calibri" panose="020F0502020204030204" pitchFamily="34" charset="0"/>
                <a:cs typeface="Calibri" panose="020F0502020204030204" pitchFamily="34" charset="0"/>
              </a:rPr>
              <a:t>25</a:t>
            </a:r>
            <a:r>
              <a:rPr lang="en-IN" altLang="en-US" dirty="0" smtClean="0">
                <a:latin typeface="Calibri" panose="020F0502020204030204" pitchFamily="34" charset="0"/>
                <a:cs typeface="Calibri" panose="020F0502020204030204" pitchFamily="34" charset="0"/>
              </a:rPr>
              <a:t> </a:t>
            </a:r>
            <a:r>
              <a:rPr lang="en-IN" altLang="en-US" dirty="0">
                <a:latin typeface="Calibri" panose="020F0502020204030204" pitchFamily="34" charset="0"/>
                <a:cs typeface="Calibri" panose="020F0502020204030204" pitchFamily="34" charset="0"/>
              </a:rPr>
              <a:t>– 45</a:t>
            </a:r>
            <a:r>
              <a:rPr lang="en-IN" altLang="en-US" dirty="0" smtClean="0">
                <a:latin typeface="Calibri" panose="020F0502020204030204" pitchFamily="34" charset="0"/>
                <a:cs typeface="Calibri" panose="020F0502020204030204" pitchFamily="34" charset="0"/>
              </a:rPr>
              <a:t>+ </a:t>
            </a:r>
            <a:br>
              <a:rPr lang="en-IN" altLang="en-US" dirty="0" smtClean="0">
                <a:latin typeface="Calibri" panose="020F0502020204030204" pitchFamily="34" charset="0"/>
                <a:cs typeface="Calibri" panose="020F0502020204030204" pitchFamily="34" charset="0"/>
              </a:rPr>
            </a:b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25 to 35 years </a:t>
            </a:r>
            <a:r>
              <a:rPr lang="en-IN" altLang="en-US" dirty="0" smtClean="0">
                <a:latin typeface="Calibri" panose="020F0502020204030204" pitchFamily="34" charset="0"/>
                <a:cs typeface="Calibri" panose="020F0502020204030204" pitchFamily="34" charset="0"/>
              </a:rPr>
              <a:t>audience are consumers </a:t>
            </a:r>
            <a:r>
              <a:rPr lang="en-IN" altLang="en-US" dirty="0" smtClean="0">
                <a:latin typeface="Calibri" panose="020F0502020204030204" pitchFamily="34" charset="0"/>
                <a:cs typeface="Calibri" panose="020F0502020204030204" pitchFamily="34" charset="0"/>
              </a:rPr>
              <a:t>plus they create </a:t>
            </a:r>
            <a:r>
              <a:rPr lang="en-IN" altLang="en-US" dirty="0" smtClean="0">
                <a:latin typeface="Calibri" panose="020F0502020204030204" pitchFamily="34" charset="0"/>
                <a:cs typeface="Calibri" panose="020F0502020204030204" pitchFamily="34" charset="0"/>
              </a:rPr>
              <a:t>awareness</a:t>
            </a:r>
            <a:br>
              <a:rPr lang="en-IN" altLang="en-US" dirty="0" smtClean="0">
                <a:latin typeface="Calibri" panose="020F0502020204030204" pitchFamily="34" charset="0"/>
                <a:cs typeface="Calibri" panose="020F0502020204030204" pitchFamily="34" charset="0"/>
              </a:rPr>
            </a:b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35</a:t>
            </a: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 45+ are consumers, help brand </a:t>
            </a:r>
            <a:r>
              <a:rPr lang="en-IN" altLang="en-US" dirty="0" smtClean="0">
                <a:latin typeface="Calibri" panose="020F0502020204030204" pitchFamily="34" charset="0"/>
                <a:cs typeface="Calibri" panose="020F0502020204030204" pitchFamily="34" charset="0"/>
              </a:rPr>
              <a:t>awareness, business growth, employer branding etc</a:t>
            </a:r>
            <a:br>
              <a:rPr lang="en-IN" altLang="en-US" dirty="0" smtClean="0">
                <a:latin typeface="Calibri" panose="020F0502020204030204" pitchFamily="34" charset="0"/>
                <a:cs typeface="Calibri" panose="020F0502020204030204" pitchFamily="34" charset="0"/>
              </a:rPr>
            </a:br>
            <a:endParaRPr lang="en-IN" altLang="en-US" dirty="0" smtClean="0">
              <a:latin typeface="Calibri" panose="020F0502020204030204" pitchFamily="34" charset="0"/>
              <a:cs typeface="Calibri" panose="020F0502020204030204" pitchFamily="34" charset="0"/>
            </a:endParaRPr>
          </a:p>
          <a:p>
            <a:r>
              <a:rPr lang="en-IN" altLang="en-US" b="1" dirty="0" smtClean="0">
                <a:latin typeface="Calibri" panose="020F0502020204030204" pitchFamily="34" charset="0"/>
                <a:cs typeface="Calibri" panose="020F0502020204030204" pitchFamily="34" charset="0"/>
              </a:rPr>
              <a:t>Status</a:t>
            </a:r>
            <a:r>
              <a:rPr lang="en-IN" altLang="en-US" dirty="0" smtClean="0">
                <a:latin typeface="Calibri" panose="020F0502020204030204" pitchFamily="34" charset="0"/>
                <a:cs typeface="Calibri" panose="020F0502020204030204" pitchFamily="34" charset="0"/>
              </a:rPr>
              <a:t> - City and town dwellers </a:t>
            </a:r>
            <a:r>
              <a:rPr lang="en-IN" altLang="en-US" dirty="0">
                <a:latin typeface="Calibri" panose="020F0502020204030204" pitchFamily="34" charset="0"/>
                <a:cs typeface="Calibri" panose="020F0502020204030204" pitchFamily="34" charset="0"/>
              </a:rPr>
              <a:t>with </a:t>
            </a:r>
            <a:r>
              <a:rPr lang="en-IN" altLang="en-US" dirty="0" smtClean="0">
                <a:latin typeface="Calibri" panose="020F0502020204030204" pitchFamily="34" charset="0"/>
                <a:cs typeface="Calibri" panose="020F0502020204030204" pitchFamily="34" charset="0"/>
              </a:rPr>
              <a:t>medium &amp; high </a:t>
            </a:r>
            <a:r>
              <a:rPr lang="en-IN" altLang="en-US" dirty="0">
                <a:latin typeface="Calibri" panose="020F0502020204030204" pitchFamily="34" charset="0"/>
                <a:cs typeface="Calibri" panose="020F0502020204030204" pitchFamily="34" charset="0"/>
              </a:rPr>
              <a:t>disposable </a:t>
            </a:r>
            <a:r>
              <a:rPr lang="en-IN" altLang="en-US" dirty="0" smtClean="0">
                <a:latin typeface="Calibri" panose="020F0502020204030204" pitchFamily="34" charset="0"/>
                <a:cs typeface="Calibri" panose="020F0502020204030204" pitchFamily="34" charset="0"/>
              </a:rPr>
              <a:t>income</a:t>
            </a:r>
            <a:endParaRPr lang="en-IN" altLang="en-US" dirty="0">
              <a:latin typeface="Calibri" panose="020F0502020204030204" pitchFamily="34" charset="0"/>
              <a:cs typeface="Calibri" panose="020F0502020204030204" pitchFamily="34" charset="0"/>
            </a:endParaRPr>
          </a:p>
          <a:p>
            <a:r>
              <a:rPr lang="en-IN" altLang="en-US" b="1" dirty="0" smtClean="0">
                <a:latin typeface="Calibri" panose="020F0502020204030204" pitchFamily="34" charset="0"/>
                <a:cs typeface="Calibri" panose="020F0502020204030204" pitchFamily="34" charset="0"/>
              </a:rPr>
              <a:t>Demographic</a:t>
            </a:r>
            <a:r>
              <a:rPr lang="en-IN" altLang="en-US" dirty="0">
                <a:latin typeface="Calibri" panose="020F0502020204030204" pitchFamily="34" charset="0"/>
                <a:cs typeface="Calibri" panose="020F0502020204030204" pitchFamily="34" charset="0"/>
              </a:rPr>
              <a:t> </a:t>
            </a:r>
            <a:r>
              <a:rPr lang="en-IN" altLang="en-US" b="1" dirty="0" smtClean="0">
                <a:latin typeface="Calibri" panose="020F0502020204030204" pitchFamily="34" charset="0"/>
                <a:cs typeface="Calibri" panose="020F0502020204030204" pitchFamily="34" charset="0"/>
              </a:rPr>
              <a:t>&amp; Geographic </a:t>
            </a:r>
            <a:r>
              <a:rPr lang="en-IN" altLang="en-US" dirty="0" smtClean="0">
                <a:latin typeface="Calibri" panose="020F0502020204030204" pitchFamily="34" charset="0"/>
                <a:cs typeface="Calibri" panose="020F0502020204030204" pitchFamily="34" charset="0"/>
              </a:rPr>
              <a:t>– Young, working as well as non working professionals </a:t>
            </a:r>
            <a:r>
              <a:rPr lang="en-IN" altLang="en-US" dirty="0">
                <a:latin typeface="Calibri" panose="020F0502020204030204" pitchFamily="34" charset="0"/>
                <a:cs typeface="Calibri" panose="020F0502020204030204" pitchFamily="34" charset="0"/>
              </a:rPr>
              <a:t>in the tier </a:t>
            </a:r>
            <a:r>
              <a:rPr lang="en-IN" altLang="en-US" dirty="0" smtClean="0">
                <a:latin typeface="Calibri" panose="020F0502020204030204" pitchFamily="34" charset="0"/>
                <a:cs typeface="Calibri" panose="020F0502020204030204" pitchFamily="34" charset="0"/>
              </a:rPr>
              <a:t>I and II cities </a:t>
            </a:r>
            <a:endParaRPr lang="en-IN" altLang="en-US" dirty="0">
              <a:latin typeface="Calibri" panose="020F0502020204030204" pitchFamily="34" charset="0"/>
              <a:cs typeface="Calibri" panose="020F0502020204030204" pitchFamily="34" charset="0"/>
            </a:endParaRPr>
          </a:p>
          <a:p>
            <a:r>
              <a:rPr lang="en-IN" altLang="en-US" b="1" dirty="0" smtClean="0">
                <a:latin typeface="Calibri" panose="020F0502020204030204" pitchFamily="34" charset="0"/>
                <a:cs typeface="Calibri" panose="020F0502020204030204" pitchFamily="34" charset="0"/>
              </a:rPr>
              <a:t>Behavioural </a:t>
            </a:r>
            <a:r>
              <a:rPr lang="en-IN" altLang="en-US" b="1" dirty="0">
                <a:latin typeface="Calibri" panose="020F0502020204030204" pitchFamily="34" charset="0"/>
                <a:cs typeface="Calibri" panose="020F0502020204030204" pitchFamily="34" charset="0"/>
              </a:rPr>
              <a:t>traits </a:t>
            </a:r>
            <a:r>
              <a:rPr lang="en-IN" altLang="en-US" dirty="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Mobile, Tech </a:t>
            </a:r>
            <a:r>
              <a:rPr lang="en-IN" altLang="en-US" dirty="0">
                <a:latin typeface="Calibri" panose="020F0502020204030204" pitchFamily="34" charset="0"/>
                <a:cs typeface="Calibri" panose="020F0502020204030204" pitchFamily="34" charset="0"/>
              </a:rPr>
              <a:t>and Internet savvy, health conscious, lifestyle </a:t>
            </a:r>
            <a:r>
              <a:rPr lang="en-IN" altLang="en-US" dirty="0" smtClean="0">
                <a:latin typeface="Calibri" panose="020F0502020204030204" pitchFamily="34" charset="0"/>
                <a:cs typeface="Calibri" panose="020F0502020204030204" pitchFamily="34" charset="0"/>
              </a:rPr>
              <a:t>oriented, </a:t>
            </a:r>
            <a:r>
              <a:rPr lang="en-IN" altLang="en-US" dirty="0">
                <a:latin typeface="Calibri" panose="020F0502020204030204" pitchFamily="34" charset="0"/>
                <a:cs typeface="Calibri" panose="020F0502020204030204" pitchFamily="34" charset="0"/>
              </a:rPr>
              <a:t>online shoppers, </a:t>
            </a:r>
            <a:r>
              <a:rPr lang="en-IN" altLang="en-US" dirty="0" smtClean="0">
                <a:latin typeface="Calibri" panose="020F0502020204030204" pitchFamily="34" charset="0"/>
                <a:cs typeface="Calibri" panose="020F0502020204030204" pitchFamily="34" charset="0"/>
              </a:rPr>
              <a:t>studying and budding </a:t>
            </a:r>
            <a:r>
              <a:rPr lang="en-IN" altLang="en-US" dirty="0" smtClean="0">
                <a:latin typeface="Calibri" panose="020F0502020204030204" pitchFamily="34" charset="0"/>
                <a:cs typeface="Calibri" panose="020F0502020204030204" pitchFamily="34" charset="0"/>
              </a:rPr>
              <a:t>engineers, architects etc.</a:t>
            </a:r>
          </a:p>
          <a:p>
            <a:r>
              <a:rPr lang="en-IN" altLang="en-US" b="1" dirty="0" smtClean="0">
                <a:latin typeface="Calibri" panose="020F0502020204030204" pitchFamily="34" charset="0"/>
                <a:cs typeface="Calibri" panose="020F0502020204030204" pitchFamily="34" charset="0"/>
              </a:rPr>
              <a:t>Seniority – </a:t>
            </a:r>
            <a:r>
              <a:rPr lang="en-IN" altLang="en-US" dirty="0" smtClean="0">
                <a:latin typeface="Calibri" panose="020F0502020204030204" pitchFamily="34" charset="0"/>
                <a:cs typeface="Calibri" panose="020F0502020204030204" pitchFamily="34" charset="0"/>
              </a:rPr>
              <a:t>Sales and admin professionals of other companies, decision makers of small businesses, contractors, small enterprise owners etc. </a:t>
            </a:r>
            <a:r>
              <a:rPr lang="en-IN" altLang="en-US" dirty="0" smtClean="0">
                <a:latin typeface="Calibri" panose="020F0502020204030204" pitchFamily="34" charset="0"/>
                <a:cs typeface="Calibri" panose="020F0502020204030204" pitchFamily="34" charset="0"/>
              </a:rPr>
              <a:t> </a:t>
            </a:r>
            <a:endParaRPr lang="en-IN" alt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Defining The Target Audience</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12</a:t>
            </a:fld>
            <a:endParaRPr lang="en-US"/>
          </a:p>
        </p:txBody>
      </p:sp>
      <p:pic>
        <p:nvPicPr>
          <p:cNvPr id="5" name="Picture 2" descr="Image result for defining the target"/>
          <p:cNvPicPr>
            <a:picLocks noChangeAspect="1" noChangeArrowheads="1"/>
          </p:cNvPicPr>
          <p:nvPr/>
        </p:nvPicPr>
        <p:blipFill>
          <a:blip r:embed="rId2" cstate="print"/>
          <a:srcRect/>
          <a:stretch>
            <a:fillRect/>
          </a:stretch>
        </p:blipFill>
        <p:spPr bwMode="auto">
          <a:xfrm>
            <a:off x="7307195" y="1584370"/>
            <a:ext cx="4180760" cy="4180760"/>
          </a:xfrm>
          <a:prstGeom prst="rect">
            <a:avLst/>
          </a:prstGeom>
          <a:noFill/>
        </p:spPr>
      </p:pic>
    </p:spTree>
    <p:extLst>
      <p:ext uri="{BB962C8B-B14F-4D97-AF65-F5344CB8AC3E}">
        <p14:creationId xmlns:p14="http://schemas.microsoft.com/office/powerpoint/2010/main" xmlns="" val="274816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Positioning</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13</a:t>
            </a:fld>
            <a:endParaRPr lang="en-US"/>
          </a:p>
        </p:txBody>
      </p:sp>
      <p:sp>
        <p:nvSpPr>
          <p:cNvPr id="7" name="TextBox 3"/>
          <p:cNvSpPr txBox="1">
            <a:spLocks noChangeArrowheads="1"/>
          </p:cNvSpPr>
          <p:nvPr/>
        </p:nvSpPr>
        <p:spPr bwMode="auto">
          <a:xfrm>
            <a:off x="354172" y="1425527"/>
            <a:ext cx="7180484" cy="2446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50000"/>
              </a:lnSpc>
            </a:pPr>
            <a:r>
              <a:rPr lang="en-IN" altLang="en-US" b="1" i="1" dirty="0">
                <a:latin typeface="Calibri" panose="020F0502020204030204" pitchFamily="34" charset="0"/>
                <a:cs typeface="Calibri" panose="020F0502020204030204" pitchFamily="34" charset="0"/>
              </a:rPr>
              <a:t>T</a:t>
            </a:r>
            <a:r>
              <a:rPr lang="en-IN" altLang="en-US" b="1" i="1" dirty="0" smtClean="0">
                <a:latin typeface="Calibri" panose="020F0502020204030204" pitchFamily="34" charset="0"/>
                <a:cs typeface="Calibri" panose="020F0502020204030204" pitchFamily="34" charset="0"/>
              </a:rPr>
              <a:t>he </a:t>
            </a:r>
            <a:r>
              <a:rPr lang="en-IN" altLang="en-US" b="1" i="1" dirty="0">
                <a:latin typeface="Calibri" panose="020F0502020204030204" pitchFamily="34" charset="0"/>
                <a:cs typeface="Calibri" panose="020F0502020204030204" pitchFamily="34" charset="0"/>
              </a:rPr>
              <a:t>target </a:t>
            </a:r>
            <a:r>
              <a:rPr lang="en-IN" altLang="en-US" b="1" i="1" dirty="0" smtClean="0">
                <a:latin typeface="Calibri" panose="020F0502020204030204" pitchFamily="34" charset="0"/>
                <a:cs typeface="Calibri" panose="020F0502020204030204" pitchFamily="34" charset="0"/>
              </a:rPr>
              <a:t>audience is </a:t>
            </a:r>
            <a:r>
              <a:rPr lang="en-IN" altLang="en-US" b="1" i="1" dirty="0">
                <a:latin typeface="Calibri" panose="020F0502020204030204" pitchFamily="34" charset="0"/>
                <a:cs typeface="Calibri" panose="020F0502020204030204" pitchFamily="34" charset="0"/>
              </a:rPr>
              <a:t>of two distinct types </a:t>
            </a:r>
            <a:r>
              <a:rPr lang="en-IN" altLang="en-US" i="1" dirty="0" smtClean="0">
                <a:latin typeface="Calibri" panose="020F0502020204030204" pitchFamily="34" charset="0"/>
                <a:cs typeface="Calibri" panose="020F0502020204030204" pitchFamily="34" charset="0"/>
              </a:rPr>
              <a:t>– </a:t>
            </a:r>
            <a:endParaRPr lang="en-IN" altLang="en-US" i="1" dirty="0" smtClean="0">
              <a:latin typeface="Calibri" panose="020F0502020204030204" pitchFamily="34" charset="0"/>
              <a:cs typeface="Calibri" panose="020F0502020204030204" pitchFamily="34" charset="0"/>
            </a:endParaRPr>
          </a:p>
          <a:p>
            <a:pPr>
              <a:lnSpc>
                <a:spcPct val="150000"/>
              </a:lnSpc>
              <a:buFont typeface="Wingdings" pitchFamily="2" charset="2"/>
              <a:buChar char="Ø"/>
            </a:pPr>
            <a:r>
              <a:rPr lang="en-IN" altLang="en-US" i="1" dirty="0" smtClean="0">
                <a:latin typeface="Calibri" panose="020F0502020204030204" pitchFamily="34" charset="0"/>
                <a:cs typeface="Calibri" panose="020F0502020204030204" pitchFamily="34" charset="0"/>
              </a:rPr>
              <a:t> </a:t>
            </a:r>
            <a:r>
              <a:rPr lang="en-IN" altLang="en-US" i="1" dirty="0" smtClean="0">
                <a:latin typeface="Calibri" panose="020F0502020204030204" pitchFamily="34" charset="0"/>
                <a:cs typeface="Calibri" panose="020F0502020204030204" pitchFamily="34" charset="0"/>
              </a:rPr>
              <a:t>Our existing and potential customers </a:t>
            </a:r>
          </a:p>
          <a:p>
            <a:pPr>
              <a:lnSpc>
                <a:spcPct val="150000"/>
              </a:lnSpc>
              <a:buFont typeface="Wingdings" pitchFamily="2" charset="2"/>
              <a:buChar char="Ø"/>
            </a:pPr>
            <a:r>
              <a:rPr lang="en-IN" altLang="en-US" i="1" dirty="0" smtClean="0">
                <a:latin typeface="Calibri" panose="020F0502020204030204" pitchFamily="34" charset="0"/>
                <a:cs typeface="Calibri" panose="020F0502020204030204" pitchFamily="34" charset="0"/>
              </a:rPr>
              <a:t> </a:t>
            </a:r>
            <a:r>
              <a:rPr lang="en-IN" altLang="en-US" i="1" dirty="0" smtClean="0">
                <a:latin typeface="Calibri" panose="020F0502020204030204" pitchFamily="34" charset="0"/>
                <a:cs typeface="Calibri" panose="020F0502020204030204" pitchFamily="34" charset="0"/>
              </a:rPr>
              <a:t>Our digital fan base which will give us the word of mouth </a:t>
            </a:r>
            <a:r>
              <a:rPr lang="en-IN" altLang="en-US" i="1" dirty="0" smtClean="0">
                <a:latin typeface="Calibri" panose="020F0502020204030204" pitchFamily="34" charset="0"/>
                <a:cs typeface="Calibri" panose="020F0502020204030204" pitchFamily="34" charset="0"/>
              </a:rPr>
              <a:t>exposure and brand awareness </a:t>
            </a:r>
            <a:r>
              <a:rPr lang="en-IN" altLang="en-US" i="1" dirty="0" smtClean="0">
                <a:latin typeface="Calibri" panose="020F0502020204030204" pitchFamily="34" charset="0"/>
                <a:cs typeface="Calibri" panose="020F0502020204030204" pitchFamily="34" charset="0"/>
              </a:rPr>
              <a:t>in the market and will in turn convey our methodologies  to the world </a:t>
            </a:r>
            <a:endParaRPr lang="en-IN" altLang="en-US" i="1" dirty="0">
              <a:latin typeface="Calibri" panose="020F0502020204030204" pitchFamily="34" charset="0"/>
              <a:cs typeface="Calibri" panose="020F0502020204030204" pitchFamily="34" charset="0"/>
            </a:endParaRPr>
          </a:p>
          <a:p>
            <a:endParaRPr lang="en-IN" altLang="en-US" dirty="0">
              <a:latin typeface="Calibri" panose="020F0502020204030204" pitchFamily="34" charset="0"/>
              <a:cs typeface="Calibri" panose="020F0502020204030204" pitchFamily="34" charset="0"/>
            </a:endParaRPr>
          </a:p>
        </p:txBody>
      </p:sp>
      <p:sp>
        <p:nvSpPr>
          <p:cNvPr id="8" name="Rectangle 4"/>
          <p:cNvSpPr>
            <a:spLocks noChangeArrowheads="1"/>
          </p:cNvSpPr>
          <p:nvPr/>
        </p:nvSpPr>
        <p:spPr bwMode="auto">
          <a:xfrm>
            <a:off x="284323" y="3608832"/>
            <a:ext cx="7238141" cy="30008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285750" indent="-285750">
              <a:lnSpc>
                <a:spcPct val="150000"/>
              </a:lnSpc>
              <a:buFont typeface="Arial" panose="020B0604020202020204" pitchFamily="34" charset="0"/>
              <a:buChar char="•"/>
            </a:pPr>
            <a:r>
              <a:rPr lang="en-IN" altLang="en-US" dirty="0" smtClean="0">
                <a:latin typeface="Calibri" panose="020F0502020204030204" pitchFamily="34" charset="0"/>
                <a:cs typeface="Calibri" panose="020F0502020204030204" pitchFamily="34" charset="0"/>
              </a:rPr>
              <a:t>The </a:t>
            </a:r>
            <a:r>
              <a:rPr lang="en-IN" altLang="en-US" dirty="0">
                <a:latin typeface="Calibri" panose="020F0502020204030204" pitchFamily="34" charset="0"/>
                <a:cs typeface="Calibri" panose="020F0502020204030204" pitchFamily="34" charset="0"/>
              </a:rPr>
              <a:t>positioning </a:t>
            </a:r>
            <a:r>
              <a:rPr lang="en-IN" altLang="en-US" dirty="0" smtClean="0">
                <a:latin typeface="Calibri" panose="020F0502020204030204" pitchFamily="34" charset="0"/>
                <a:cs typeface="Calibri" panose="020F0502020204030204" pitchFamily="34" charset="0"/>
              </a:rPr>
              <a:t>of </a:t>
            </a:r>
            <a:r>
              <a:rPr lang="en-IN" altLang="en-US" dirty="0" smtClean="0">
                <a:latin typeface="Calibri" panose="020F0502020204030204" pitchFamily="34" charset="0"/>
                <a:cs typeface="Calibri" panose="020F0502020204030204" pitchFamily="34" charset="0"/>
              </a:rPr>
              <a:t>VKI in </a:t>
            </a:r>
            <a:r>
              <a:rPr lang="en-IN" altLang="en-US" dirty="0">
                <a:latin typeface="Calibri" panose="020F0502020204030204" pitchFamily="34" charset="0"/>
                <a:cs typeface="Calibri" panose="020F0502020204030204" pitchFamily="34" charset="0"/>
              </a:rPr>
              <a:t>such a marketplace is to be seen as </a:t>
            </a:r>
            <a:r>
              <a:rPr lang="en-IN" altLang="en-US" dirty="0" smtClean="0">
                <a:latin typeface="Calibri" panose="020F0502020204030204" pitchFamily="34" charset="0"/>
                <a:cs typeface="Calibri" panose="020F0502020204030204" pitchFamily="34" charset="0"/>
              </a:rPr>
              <a:t>an aggregator steel provider who </a:t>
            </a:r>
            <a:r>
              <a:rPr lang="en-IN" altLang="en-US" dirty="0" smtClean="0">
                <a:latin typeface="Calibri" panose="020F0502020204030204" pitchFamily="34" charset="0"/>
                <a:cs typeface="Calibri" panose="020F0502020204030204" pitchFamily="34" charset="0"/>
              </a:rPr>
              <a:t>is behind all </a:t>
            </a:r>
            <a:r>
              <a:rPr lang="en-IN" altLang="en-US" dirty="0" smtClean="0">
                <a:latin typeface="Calibri" panose="020F0502020204030204" pitchFamily="34" charset="0"/>
                <a:cs typeface="Calibri" panose="020F0502020204030204" pitchFamily="34" charset="0"/>
              </a:rPr>
              <a:t>fascinating infrastructure and constructions as well as small time innovations that the </a:t>
            </a:r>
            <a:r>
              <a:rPr lang="en-IN" altLang="en-US" dirty="0" smtClean="0">
                <a:latin typeface="Calibri" panose="020F0502020204030204" pitchFamily="34" charset="0"/>
                <a:cs typeface="Calibri" panose="020F0502020204030204" pitchFamily="34" charset="0"/>
              </a:rPr>
              <a:t>current </a:t>
            </a:r>
            <a:r>
              <a:rPr lang="en-IN" altLang="en-US" dirty="0" smtClean="0">
                <a:latin typeface="Calibri" panose="020F0502020204030204" pitchFamily="34" charset="0"/>
                <a:cs typeface="Calibri" panose="020F0502020204030204" pitchFamily="34" charset="0"/>
              </a:rPr>
              <a:t>world</a:t>
            </a: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is experiencing</a:t>
            </a:r>
            <a:endParaRPr lang="en-IN" altLang="en-US" dirty="0" smtClean="0">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en-IN" altLang="en-US" dirty="0" smtClean="0">
                <a:latin typeface="Calibri" panose="020F0502020204030204" pitchFamily="34" charset="0"/>
                <a:cs typeface="Calibri" panose="020F0502020204030204" pitchFamily="34" charset="0"/>
              </a:rPr>
              <a:t>The unique selling point would be </a:t>
            </a:r>
            <a:r>
              <a:rPr lang="en-IN" altLang="en-US" dirty="0" smtClean="0">
                <a:latin typeface="Calibri" panose="020F0502020204030204" pitchFamily="34" charset="0"/>
                <a:cs typeface="Calibri" panose="020F0502020204030204" pitchFamily="34" charset="0"/>
              </a:rPr>
              <a:t>the </a:t>
            </a:r>
            <a:r>
              <a:rPr lang="en-IN" altLang="en-US" dirty="0" smtClean="0">
                <a:latin typeface="Calibri" panose="020F0502020204030204" pitchFamily="34" charset="0"/>
                <a:cs typeface="Calibri" panose="020F0502020204030204" pitchFamily="34" charset="0"/>
              </a:rPr>
              <a:t>small things which go unnoticed by the high level view when it comes to development of a country in which steel plays an important part </a:t>
            </a:r>
            <a:endParaRPr lang="en-IN" altLang="en-US" dirty="0">
              <a:latin typeface="Calibri" panose="020F0502020204030204" pitchFamily="34" charset="0"/>
              <a:cs typeface="Calibri" panose="020F0502020204030204" pitchFamily="34" charset="0"/>
            </a:endParaRPr>
          </a:p>
        </p:txBody>
      </p:sp>
      <p:pic>
        <p:nvPicPr>
          <p:cNvPr id="5122" name="Picture 2" descr="Brand Positioning: Definition, Importance, Examples and Strategy Step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8995" y="2225635"/>
            <a:ext cx="4509645" cy="25780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0151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Umbrella Communication - </a:t>
            </a:r>
            <a:r>
              <a:rPr lang="en-US" b="1" dirty="0" smtClean="0"/>
              <a:t>#</a:t>
            </a:r>
            <a:r>
              <a:rPr lang="en-US" b="1" dirty="0" err="1" smtClean="0"/>
              <a:t>SteelTheShow</a:t>
            </a:r>
            <a:endParaRPr lang="en-US" b="1"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14</a:t>
            </a:fld>
            <a:endParaRPr lang="en-US"/>
          </a:p>
        </p:txBody>
      </p:sp>
      <p:sp>
        <p:nvSpPr>
          <p:cNvPr id="9" name="Content Placeholder 1"/>
          <p:cNvSpPr>
            <a:spLocks noGrp="1"/>
          </p:cNvSpPr>
          <p:nvPr>
            <p:ph idx="1"/>
          </p:nvPr>
        </p:nvSpPr>
        <p:spPr>
          <a:xfrm>
            <a:off x="354173" y="1267968"/>
            <a:ext cx="6329962" cy="5401392"/>
          </a:xfrm>
        </p:spPr>
        <p:txBody>
          <a:bodyPr/>
          <a:lstStyle/>
          <a:p>
            <a:r>
              <a:rPr lang="en-IN" altLang="en-US" b="1" dirty="0" smtClean="0">
                <a:latin typeface="Calibri" panose="020F0502020204030204" pitchFamily="34" charset="0"/>
                <a:cs typeface="Calibri" panose="020F0502020204030204" pitchFamily="34" charset="0"/>
              </a:rPr>
              <a:t>Main Communication Peg – </a:t>
            </a:r>
            <a:r>
              <a:rPr lang="en-IN" altLang="en-US" dirty="0" smtClean="0">
                <a:latin typeface="Calibri" panose="020F0502020204030204" pitchFamily="34" charset="0"/>
                <a:cs typeface="Calibri" panose="020F0502020204030204" pitchFamily="34" charset="0"/>
              </a:rPr>
              <a:t>We have an overall term </a:t>
            </a:r>
            <a:r>
              <a:rPr lang="en-IN" altLang="en-US" dirty="0" smtClean="0">
                <a:latin typeface="Calibri" panose="020F0502020204030204" pitchFamily="34" charset="0"/>
                <a:cs typeface="Calibri" panose="020F0502020204030204" pitchFamily="34" charset="0"/>
              </a:rPr>
              <a:t>or SLOGAN on </a:t>
            </a:r>
            <a:r>
              <a:rPr lang="en-IN" altLang="en-US" dirty="0" smtClean="0">
                <a:latin typeface="Calibri" panose="020F0502020204030204" pitchFamily="34" charset="0"/>
                <a:cs typeface="Calibri" panose="020F0502020204030204" pitchFamily="34" charset="0"/>
              </a:rPr>
              <a:t>which all our conversations and communication will be based which is </a:t>
            </a:r>
            <a:r>
              <a:rPr lang="en-IN" altLang="en-US" dirty="0" smtClean="0">
                <a:latin typeface="Calibri" panose="020F0502020204030204" pitchFamily="34" charset="0"/>
                <a:cs typeface="Calibri" panose="020F0502020204030204" pitchFamily="34" charset="0"/>
              </a:rPr>
              <a:t>exactly related to our product which we deal in </a:t>
            </a:r>
            <a:r>
              <a:rPr lang="en-IN" altLang="en-US" dirty="0" smtClean="0">
                <a:latin typeface="Calibri" panose="020F0502020204030204" pitchFamily="34" charset="0"/>
                <a:cs typeface="Calibri" panose="020F0502020204030204" pitchFamily="34" charset="0"/>
              </a:rPr>
              <a:t>#</a:t>
            </a:r>
            <a:r>
              <a:rPr lang="en-IN" altLang="en-US" dirty="0" err="1" smtClean="0">
                <a:latin typeface="Calibri" panose="020F0502020204030204" pitchFamily="34" charset="0"/>
                <a:cs typeface="Calibri" panose="020F0502020204030204" pitchFamily="34" charset="0"/>
              </a:rPr>
              <a:t>SteelTheShow</a:t>
            </a:r>
            <a:r>
              <a:rPr lang="en-IN" altLang="en-US" dirty="0" smtClean="0">
                <a:latin typeface="Calibri" panose="020F0502020204030204" pitchFamily="34" charset="0"/>
                <a:cs typeface="Calibri" panose="020F0502020204030204" pitchFamily="34" charset="0"/>
              </a:rPr>
              <a:t> </a:t>
            </a:r>
            <a:endParaRPr lang="en-IN" altLang="en-US" dirty="0" smtClean="0">
              <a:latin typeface="Calibri" panose="020F0502020204030204" pitchFamily="34" charset="0"/>
              <a:cs typeface="Calibri" panose="020F0502020204030204" pitchFamily="34" charset="0"/>
            </a:endParaRPr>
          </a:p>
          <a:p>
            <a:endParaRPr lang="en-IN" altLang="en-US" dirty="0" smtClean="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As </a:t>
            </a:r>
            <a:r>
              <a:rPr lang="en-IN" altLang="en-US" dirty="0" smtClean="0">
                <a:latin typeface="Calibri" panose="020F0502020204030204" pitchFamily="34" charset="0"/>
                <a:cs typeface="Calibri" panose="020F0502020204030204" pitchFamily="34" charset="0"/>
              </a:rPr>
              <a:t>we are referring to the daily </a:t>
            </a:r>
            <a:r>
              <a:rPr lang="en-IN" altLang="en-US" dirty="0" smtClean="0">
                <a:latin typeface="Calibri" panose="020F0502020204030204" pitchFamily="34" charset="0"/>
                <a:cs typeface="Calibri" panose="020F0502020204030204" pitchFamily="34" charset="0"/>
              </a:rPr>
              <a:t>scenarios via a set of illustrations and images from our routine backgrounds to ascertain the importance of steel we can use the </a:t>
            </a:r>
            <a:r>
              <a:rPr lang="en-IN" altLang="en-US" dirty="0" err="1" smtClean="0">
                <a:latin typeface="Calibri" panose="020F0502020204030204" pitchFamily="34" charset="0"/>
                <a:cs typeface="Calibri" panose="020F0502020204030204" pitchFamily="34" charset="0"/>
              </a:rPr>
              <a:t>hashtags</a:t>
            </a:r>
            <a:r>
              <a:rPr lang="en-IN" altLang="en-US" dirty="0" smtClean="0">
                <a:latin typeface="Calibri" panose="020F0502020204030204" pitchFamily="34" charset="0"/>
                <a:cs typeface="Calibri" panose="020F0502020204030204" pitchFamily="34" charset="0"/>
              </a:rPr>
              <a:t> given alongside for our communication as it is a </a:t>
            </a:r>
            <a:r>
              <a:rPr lang="en-IN" altLang="en-US" dirty="0" smtClean="0">
                <a:latin typeface="Calibri" panose="020F0502020204030204" pitchFamily="34" charset="0"/>
                <a:cs typeface="Calibri" panose="020F0502020204030204" pitchFamily="34" charset="0"/>
              </a:rPr>
              <a:t>vast </a:t>
            </a:r>
            <a:r>
              <a:rPr lang="en-IN" altLang="en-US" dirty="0" smtClean="0">
                <a:latin typeface="Calibri" panose="020F0502020204030204" pitchFamily="34" charset="0"/>
                <a:cs typeface="Calibri" panose="020F0502020204030204" pitchFamily="34" charset="0"/>
              </a:rPr>
              <a:t>concept we can build campaigns around it and create ample amount of content for our digital channels using various hashtags</a:t>
            </a:r>
          </a:p>
          <a:p>
            <a:endParaRPr lang="en-IN" altLang="en-US" dirty="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The use of </a:t>
            </a:r>
            <a:r>
              <a:rPr lang="en-IN" altLang="en-US" dirty="0">
                <a:latin typeface="Calibri" panose="020F0502020204030204" pitchFamily="34" charset="0"/>
                <a:cs typeface="Calibri" panose="020F0502020204030204" pitchFamily="34" charset="0"/>
              </a:rPr>
              <a:t>H</a:t>
            </a:r>
            <a:r>
              <a:rPr lang="en-IN" altLang="en-US" dirty="0" smtClean="0">
                <a:latin typeface="Calibri" panose="020F0502020204030204" pitchFamily="34" charset="0"/>
                <a:cs typeface="Calibri" panose="020F0502020204030204" pitchFamily="34" charset="0"/>
              </a:rPr>
              <a:t>inglish and </a:t>
            </a:r>
            <a:r>
              <a:rPr lang="en-IN" altLang="en-US" dirty="0" smtClean="0">
                <a:latin typeface="Calibri" panose="020F0502020204030204" pitchFamily="34" charset="0"/>
                <a:cs typeface="Calibri" panose="020F0502020204030204" pitchFamily="34" charset="0"/>
              </a:rPr>
              <a:t>English </a:t>
            </a:r>
            <a:r>
              <a:rPr lang="en-IN" altLang="en-US" dirty="0" smtClean="0">
                <a:latin typeface="Calibri" panose="020F0502020204030204" pitchFamily="34" charset="0"/>
                <a:cs typeface="Calibri" panose="020F0502020204030204" pitchFamily="34" charset="0"/>
              </a:rPr>
              <a:t>copy combined with hashtags like </a:t>
            </a:r>
            <a:r>
              <a:rPr lang="en-IN" altLang="en-US" dirty="0" smtClean="0">
                <a:latin typeface="Calibri" panose="020F0502020204030204" pitchFamily="34" charset="0"/>
                <a:cs typeface="Calibri" panose="020F0502020204030204" pitchFamily="34" charset="0"/>
              </a:rPr>
              <a:t>#</a:t>
            </a:r>
            <a:r>
              <a:rPr lang="en-IN" altLang="en-US" dirty="0" err="1" smtClean="0">
                <a:latin typeface="Calibri" panose="020F0502020204030204" pitchFamily="34" charset="0"/>
                <a:cs typeface="Calibri" panose="020F0502020204030204" pitchFamily="34" charset="0"/>
              </a:rPr>
              <a:t>EkAtootRishta</a:t>
            </a:r>
            <a:r>
              <a:rPr lang="en-IN" altLang="en-US" dirty="0" smtClean="0">
                <a:latin typeface="Calibri" panose="020F0502020204030204" pitchFamily="34" charset="0"/>
                <a:cs typeface="Calibri" panose="020F0502020204030204" pitchFamily="34" charset="0"/>
              </a:rPr>
              <a:t> or a #</a:t>
            </a:r>
            <a:r>
              <a:rPr lang="en-IN" altLang="en-US" dirty="0" err="1" smtClean="0">
                <a:latin typeface="Calibri" panose="020F0502020204030204" pitchFamily="34" charset="0"/>
                <a:cs typeface="Calibri" panose="020F0502020204030204" pitchFamily="34" charset="0"/>
              </a:rPr>
              <a:t>ABondForLife</a:t>
            </a: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will </a:t>
            </a:r>
            <a:r>
              <a:rPr lang="en-IN" altLang="en-US" dirty="0" smtClean="0">
                <a:latin typeface="Calibri" panose="020F0502020204030204" pitchFamily="34" charset="0"/>
                <a:cs typeface="Calibri" panose="020F0502020204030204" pitchFamily="34" charset="0"/>
              </a:rPr>
              <a:t>get the fan base to engage more with </a:t>
            </a:r>
            <a:r>
              <a:rPr lang="en-IN" altLang="en-US" dirty="0" smtClean="0">
                <a:latin typeface="Calibri" panose="020F0502020204030204" pitchFamily="34" charset="0"/>
                <a:cs typeface="Calibri" panose="020F0502020204030204" pitchFamily="34" charset="0"/>
              </a:rPr>
              <a:t>our </a:t>
            </a:r>
            <a:r>
              <a:rPr lang="en-IN" altLang="en-US" dirty="0" smtClean="0">
                <a:latin typeface="Calibri" panose="020F0502020204030204" pitchFamily="34" charset="0"/>
                <a:cs typeface="Calibri" panose="020F0502020204030204" pitchFamily="34" charset="0"/>
              </a:rPr>
              <a:t>brand </a:t>
            </a: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creating </a:t>
            </a:r>
            <a:r>
              <a:rPr lang="en-IN" altLang="en-US" dirty="0" smtClean="0">
                <a:latin typeface="Calibri" panose="020F0502020204030204" pitchFamily="34" charset="0"/>
                <a:cs typeface="Calibri" panose="020F0502020204030204" pitchFamily="34" charset="0"/>
              </a:rPr>
              <a:t>user generated content </a:t>
            </a:r>
            <a:r>
              <a:rPr lang="en-IN" altLang="en-US" dirty="0" smtClean="0">
                <a:latin typeface="Calibri" panose="020F0502020204030204" pitchFamily="34" charset="0"/>
                <a:cs typeface="Calibri" panose="020F0502020204030204" pitchFamily="34" charset="0"/>
              </a:rPr>
              <a:t>related to Sports, Bollywood, Television, Politics and Topical content etc. </a:t>
            </a:r>
            <a:endParaRPr lang="en-US" dirty="0">
              <a:latin typeface="Calibri" panose="020F0502020204030204" pitchFamily="34" charset="0"/>
              <a:cs typeface="Calibri" panose="020F0502020204030204" pitchFamily="34" charset="0"/>
            </a:endParaRPr>
          </a:p>
        </p:txBody>
      </p:sp>
      <p:sp>
        <p:nvSpPr>
          <p:cNvPr id="2" name="Rectangle 1"/>
          <p:cNvSpPr/>
          <p:nvPr/>
        </p:nvSpPr>
        <p:spPr>
          <a:xfrm>
            <a:off x="6856555" y="2021959"/>
            <a:ext cx="4197367" cy="830997"/>
          </a:xfrm>
          <a:prstGeom prst="rect">
            <a:avLst/>
          </a:prstGeom>
          <a:solidFill>
            <a:schemeClr val="bg1">
              <a:lumMod val="50000"/>
            </a:schemeClr>
          </a:solidFill>
        </p:spPr>
        <p:txBody>
          <a:bodyPr wrap="none" lIns="91440" tIns="45720" rIns="91440" bIns="45720">
            <a:spAutoFit/>
          </a:bodyPr>
          <a:lstStyle/>
          <a:p>
            <a:pPr algn="ctr"/>
            <a:r>
              <a:rPr lang="en-US" sz="4800" b="0" cap="none" spc="0" dirty="0" smtClean="0">
                <a:ln w="0"/>
                <a:solidFill>
                  <a:srgbClr val="FFFF00"/>
                </a:solidFill>
                <a:effectLst>
                  <a:outerShdw blurRad="38100" dist="25400" dir="5400000" algn="ctr" rotWithShape="0">
                    <a:srgbClr val="6E747A">
                      <a:alpha val="43000"/>
                    </a:srgbClr>
                  </a:outerShdw>
                </a:effectLst>
              </a:rPr>
              <a:t>#</a:t>
            </a:r>
            <a:r>
              <a:rPr lang="en-US" sz="4800" dirty="0" smtClean="0">
                <a:solidFill>
                  <a:srgbClr val="FFFF00"/>
                </a:solidFill>
                <a:latin typeface="Calibri"/>
                <a:ea typeface="Calibri"/>
                <a:cs typeface="Times New Roman"/>
              </a:rPr>
              <a:t> </a:t>
            </a:r>
            <a:r>
              <a:rPr lang="en-US" sz="4800" dirty="0" err="1" smtClean="0">
                <a:solidFill>
                  <a:srgbClr val="FFFF00"/>
                </a:solidFill>
                <a:latin typeface="Calibri"/>
                <a:ea typeface="Calibri"/>
                <a:cs typeface="Times New Roman"/>
              </a:rPr>
              <a:t>EkAtootRishta</a:t>
            </a:r>
            <a:endParaRPr lang="en-US" sz="4800" b="0" cap="none" spc="0" dirty="0">
              <a:ln w="0"/>
              <a:solidFill>
                <a:srgbClr val="FFFF00"/>
              </a:solidFill>
              <a:effectLst>
                <a:outerShdw blurRad="38100" dist="25400" dir="5400000" algn="ctr" rotWithShape="0">
                  <a:srgbClr val="6E747A">
                    <a:alpha val="43000"/>
                  </a:srgbClr>
                </a:outerShdw>
              </a:effectLst>
            </a:endParaRPr>
          </a:p>
        </p:txBody>
      </p:sp>
      <p:sp>
        <p:nvSpPr>
          <p:cNvPr id="10" name="Rectangle 9"/>
          <p:cNvSpPr/>
          <p:nvPr/>
        </p:nvSpPr>
        <p:spPr>
          <a:xfrm>
            <a:off x="6864096" y="4358024"/>
            <a:ext cx="4777376" cy="769441"/>
          </a:xfrm>
          <a:prstGeom prst="rect">
            <a:avLst/>
          </a:prstGeom>
          <a:solidFill>
            <a:schemeClr val="bg1">
              <a:lumMod val="50000"/>
            </a:schemeClr>
          </a:solidFill>
        </p:spPr>
        <p:txBody>
          <a:bodyPr wrap="square" lIns="91440" tIns="45720" rIns="91440" bIns="45720">
            <a:spAutoFit/>
          </a:bodyPr>
          <a:lstStyle/>
          <a:p>
            <a:pPr algn="ctr"/>
            <a:r>
              <a:rPr lang="en-US" sz="4400" b="0" cap="none" spc="0" dirty="0" smtClean="0">
                <a:ln w="0"/>
                <a:solidFill>
                  <a:srgbClr val="FFFF00"/>
                </a:solidFill>
                <a:effectLst>
                  <a:outerShdw blurRad="38100" dist="25400" dir="5400000" algn="ctr" rotWithShape="0">
                    <a:srgbClr val="6E747A">
                      <a:alpha val="43000"/>
                    </a:srgbClr>
                  </a:outerShdw>
                </a:effectLst>
              </a:rPr>
              <a:t>#</a:t>
            </a:r>
            <a:r>
              <a:rPr lang="en-US" sz="4400" dirty="0" smtClean="0">
                <a:solidFill>
                  <a:srgbClr val="FFFF00"/>
                </a:solidFill>
                <a:latin typeface="Calibri"/>
                <a:ea typeface="Calibri"/>
                <a:cs typeface="Times New Roman"/>
              </a:rPr>
              <a:t> </a:t>
            </a:r>
            <a:r>
              <a:rPr lang="en-US" sz="4400" dirty="0" err="1" smtClean="0">
                <a:solidFill>
                  <a:srgbClr val="FFFF00"/>
                </a:solidFill>
                <a:latin typeface="Calibri"/>
                <a:ea typeface="Calibri"/>
                <a:cs typeface="Times New Roman"/>
              </a:rPr>
              <a:t>WeCompleteYou</a:t>
            </a:r>
            <a:endParaRPr lang="en-US" sz="4400" b="0" cap="none" spc="0" dirty="0">
              <a:ln w="0"/>
              <a:solidFill>
                <a:srgbClr val="FFFF00"/>
              </a:solidFill>
              <a:effectLst>
                <a:outerShdw blurRad="38100" dist="25400" dir="5400000" algn="ctr" rotWithShape="0">
                  <a:srgbClr val="6E747A">
                    <a:alpha val="43000"/>
                  </a:srgbClr>
                </a:outerShdw>
              </a:effectLst>
            </a:endParaRPr>
          </a:p>
        </p:txBody>
      </p:sp>
      <p:sp>
        <p:nvSpPr>
          <p:cNvPr id="13" name="Rectangle 12"/>
          <p:cNvSpPr/>
          <p:nvPr/>
        </p:nvSpPr>
        <p:spPr>
          <a:xfrm>
            <a:off x="7242048" y="3117428"/>
            <a:ext cx="4681728" cy="707886"/>
          </a:xfrm>
          <a:prstGeom prst="rect">
            <a:avLst/>
          </a:prstGeom>
          <a:solidFill>
            <a:schemeClr val="bg1">
              <a:lumMod val="50000"/>
            </a:schemeClr>
          </a:solidFill>
        </p:spPr>
        <p:txBody>
          <a:bodyPr wrap="square" lIns="91440" tIns="45720" rIns="91440" bIns="45720">
            <a:spAutoFit/>
          </a:bodyPr>
          <a:lstStyle/>
          <a:p>
            <a:pPr algn="ctr"/>
            <a:r>
              <a:rPr lang="en-US" sz="4000" b="0" cap="none" spc="0" dirty="0" smtClean="0">
                <a:ln w="0"/>
                <a:solidFill>
                  <a:srgbClr val="FFFF00"/>
                </a:solidFill>
                <a:effectLst>
                  <a:outerShdw blurRad="38100" dist="25400" dir="5400000" algn="ctr" rotWithShape="0">
                    <a:srgbClr val="6E747A">
                      <a:alpha val="43000"/>
                    </a:srgbClr>
                  </a:outerShdw>
                </a:effectLst>
              </a:rPr>
              <a:t>#</a:t>
            </a:r>
            <a:r>
              <a:rPr lang="en-US" sz="4000" dirty="0" smtClean="0">
                <a:solidFill>
                  <a:srgbClr val="FFFF00"/>
                </a:solidFill>
                <a:latin typeface="Calibri"/>
                <a:ea typeface="Calibri"/>
                <a:cs typeface="Times New Roman"/>
              </a:rPr>
              <a:t> </a:t>
            </a:r>
            <a:r>
              <a:rPr lang="en-US" sz="4000" dirty="0" err="1" smtClean="0">
                <a:solidFill>
                  <a:srgbClr val="FFFF00"/>
                </a:solidFill>
                <a:latin typeface="Calibri"/>
                <a:ea typeface="Calibri"/>
                <a:cs typeface="Times New Roman"/>
              </a:rPr>
              <a:t>YourLifeCompanion</a:t>
            </a:r>
            <a:endParaRPr lang="en-US" sz="4000" b="0" cap="none" spc="0" dirty="0">
              <a:ln w="0"/>
              <a:solidFill>
                <a:srgbClr val="FFFF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xmlns="" val="3357897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Content Baskets and Segregation Plan</a:t>
            </a:r>
            <a:endParaRPr lang="en-US" dirty="0"/>
          </a:p>
        </p:txBody>
      </p:sp>
      <p:sp>
        <p:nvSpPr>
          <p:cNvPr id="16" name="TextBox 3"/>
          <p:cNvSpPr txBox="1">
            <a:spLocks noChangeArrowheads="1"/>
          </p:cNvSpPr>
          <p:nvPr/>
        </p:nvSpPr>
        <p:spPr bwMode="auto">
          <a:xfrm>
            <a:off x="207264" y="5815584"/>
            <a:ext cx="11880001" cy="8803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50000"/>
              </a:lnSpc>
            </a:pPr>
            <a:r>
              <a:rPr lang="en-IN" altLang="en-US" i="1" dirty="0" smtClean="0">
                <a:latin typeface="Calibri" panose="020F0502020204030204" pitchFamily="34" charset="0"/>
                <a:cs typeface="Calibri" panose="020F0502020204030204" pitchFamily="34" charset="0"/>
              </a:rPr>
              <a:t>These are the content modules around which content will be generated and shared on our digital platforms to generate conversations and engagement for our brand and to build a community. </a:t>
            </a:r>
            <a:endParaRPr lang="en-IN" altLang="en-US" dirty="0">
              <a:latin typeface="Calibri" panose="020F0502020204030204" pitchFamily="34" charset="0"/>
              <a:cs typeface="Calibri" panose="020F0502020204030204" pitchFamily="34" charset="0"/>
            </a:endParaRPr>
          </a:p>
        </p:txBody>
      </p:sp>
      <p:pic>
        <p:nvPicPr>
          <p:cNvPr id="14338" name="Picture 2"/>
          <p:cNvPicPr>
            <a:picLocks noChangeAspect="1" noChangeArrowheads="1"/>
          </p:cNvPicPr>
          <p:nvPr/>
        </p:nvPicPr>
        <p:blipFill>
          <a:blip r:embed="rId2" cstate="print"/>
          <a:srcRect/>
          <a:stretch>
            <a:fillRect/>
          </a:stretch>
        </p:blipFill>
        <p:spPr bwMode="auto">
          <a:xfrm>
            <a:off x="116015" y="1260539"/>
            <a:ext cx="11893105" cy="4397914"/>
          </a:xfrm>
          <a:prstGeom prst="rect">
            <a:avLst/>
          </a:prstGeom>
          <a:noFill/>
          <a:ln w="9525">
            <a:noFill/>
            <a:miter lim="800000"/>
            <a:headEnd/>
            <a:tailEnd/>
          </a:ln>
          <a:effectLst/>
        </p:spPr>
      </p:pic>
    </p:spTree>
    <p:extLst>
      <p:ext uri="{BB962C8B-B14F-4D97-AF65-F5344CB8AC3E}">
        <p14:creationId xmlns:p14="http://schemas.microsoft.com/office/powerpoint/2010/main" xmlns="" val="559664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Strategy &amp; Approach</a:t>
            </a:r>
            <a:endParaRPr lang="en-US" dirty="0"/>
          </a:p>
        </p:txBody>
      </p:sp>
    </p:spTree>
    <p:extLst>
      <p:ext uri="{BB962C8B-B14F-4D97-AF65-F5344CB8AC3E}">
        <p14:creationId xmlns:p14="http://schemas.microsoft.com/office/powerpoint/2010/main" xmlns="" val="4036511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Competition Analysis</a:t>
            </a:r>
            <a:endParaRPr lang="en-US" dirty="0"/>
          </a:p>
        </p:txBody>
      </p:sp>
      <p:grpSp>
        <p:nvGrpSpPr>
          <p:cNvPr id="7" name="Group 6"/>
          <p:cNvGrpSpPr/>
          <p:nvPr/>
        </p:nvGrpSpPr>
        <p:grpSpPr>
          <a:xfrm>
            <a:off x="276489" y="1493493"/>
            <a:ext cx="10656557" cy="4273191"/>
            <a:chOff x="-76169" y="1239810"/>
            <a:chExt cx="12617285" cy="4283041"/>
          </a:xfrm>
        </p:grpSpPr>
        <p:cxnSp>
          <p:nvCxnSpPr>
            <p:cNvPr id="8" name="Straight Connector 7"/>
            <p:cNvCxnSpPr/>
            <p:nvPr/>
          </p:nvCxnSpPr>
          <p:spPr>
            <a:xfrm flipH="1">
              <a:off x="2109259" y="1239812"/>
              <a:ext cx="1" cy="42814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5740" y="2353190"/>
              <a:ext cx="1223168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92298" y="1239812"/>
              <a:ext cx="32973" cy="428145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434656" y="1239810"/>
              <a:ext cx="36435" cy="428145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0457211" y="1239811"/>
              <a:ext cx="35105" cy="428145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9434" y="3071236"/>
              <a:ext cx="1223168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53209" y="1239811"/>
              <a:ext cx="5082" cy="42814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04020" y="3780477"/>
              <a:ext cx="12337096" cy="1713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4020" y="4407721"/>
              <a:ext cx="1223168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04020" y="5521264"/>
              <a:ext cx="1223168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2" descr="http://icons.iconarchive.com/icons/designbolts/3d-social/128/Facebook-icon.png"/>
            <p:cNvPicPr>
              <a:picLocks noChangeAspect="1" noChangeArrowheads="1"/>
            </p:cNvPicPr>
            <p:nvPr/>
          </p:nvPicPr>
          <p:blipFill>
            <a:blip r:embed="rId2" cstate="print"/>
            <a:srcRect/>
            <a:stretch>
              <a:fillRect/>
            </a:stretch>
          </p:blipFill>
          <p:spPr bwMode="auto">
            <a:xfrm>
              <a:off x="2642727" y="1392612"/>
              <a:ext cx="914514" cy="668065"/>
            </a:xfrm>
            <a:prstGeom prst="rect">
              <a:avLst/>
            </a:prstGeom>
            <a:noFill/>
          </p:spPr>
        </p:pic>
        <p:pic>
          <p:nvPicPr>
            <p:cNvPr id="23" name="Picture 10" descr="http://icons.iconarchive.com/icons/designbolts/3d-social/128/YouTube-icon.png"/>
            <p:cNvPicPr>
              <a:picLocks noChangeAspect="1" noChangeArrowheads="1"/>
            </p:cNvPicPr>
            <p:nvPr/>
          </p:nvPicPr>
          <p:blipFill>
            <a:blip r:embed="rId3" cstate="print"/>
            <a:srcRect/>
            <a:stretch>
              <a:fillRect/>
            </a:stretch>
          </p:blipFill>
          <p:spPr bwMode="auto">
            <a:xfrm>
              <a:off x="11025783" y="1392612"/>
              <a:ext cx="914514" cy="668065"/>
            </a:xfrm>
            <a:prstGeom prst="rect">
              <a:avLst/>
            </a:prstGeom>
            <a:noFill/>
          </p:spPr>
        </p:pic>
        <p:sp>
          <p:nvSpPr>
            <p:cNvPr id="24" name="TextBox 23"/>
            <p:cNvSpPr txBox="1"/>
            <p:nvPr/>
          </p:nvSpPr>
          <p:spPr>
            <a:xfrm>
              <a:off x="400332" y="1849009"/>
              <a:ext cx="1032710" cy="308486"/>
            </a:xfrm>
            <a:prstGeom prst="rect">
              <a:avLst/>
            </a:prstGeom>
            <a:noFill/>
          </p:spPr>
          <p:txBody>
            <a:bodyPr wrap="none" rtlCol="0">
              <a:spAutoFit/>
            </a:bodyPr>
            <a:lstStyle/>
            <a:p>
              <a:pPr algn="ctr"/>
              <a:r>
                <a:rPr lang="en-US" sz="1400" dirty="0" smtClean="0">
                  <a:latin typeface="Calibri" panose="020F0502020204030204" pitchFamily="34" charset="0"/>
                  <a:cs typeface="Calibri" panose="020F0502020204030204" pitchFamily="34" charset="0"/>
                </a:rPr>
                <a:t>Company</a:t>
              </a:r>
              <a:endParaRPr lang="en-US" sz="1400" dirty="0">
                <a:latin typeface="Calibri" panose="020F0502020204030204" pitchFamily="34" charset="0"/>
                <a:cs typeface="Calibri" panose="020F0502020204030204" pitchFamily="34" charset="0"/>
              </a:endParaRPr>
            </a:p>
          </p:txBody>
        </p:sp>
        <p:cxnSp>
          <p:nvCxnSpPr>
            <p:cNvPr id="25" name="Straight Connector 24"/>
            <p:cNvCxnSpPr/>
            <p:nvPr/>
          </p:nvCxnSpPr>
          <p:spPr>
            <a:xfrm>
              <a:off x="508858" y="1239811"/>
              <a:ext cx="1600402" cy="114224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97853" y="1239811"/>
              <a:ext cx="965676" cy="308486"/>
            </a:xfrm>
            <a:prstGeom prst="rect">
              <a:avLst/>
            </a:prstGeom>
            <a:noFill/>
          </p:spPr>
          <p:txBody>
            <a:bodyPr wrap="none" rtlCol="0">
              <a:spAutoFit/>
            </a:bodyPr>
            <a:lstStyle/>
            <a:p>
              <a:pPr algn="ctr"/>
              <a:r>
                <a:rPr lang="en-US" sz="1400" dirty="0" smtClean="0">
                  <a:latin typeface="Calibri" panose="020F0502020204030204" pitchFamily="34" charset="0"/>
                  <a:cs typeface="Calibri" panose="020F0502020204030204" pitchFamily="34" charset="0"/>
                </a:rPr>
                <a:t>Platform</a:t>
              </a:r>
              <a:endParaRPr lang="en-US" sz="1400" dirty="0">
                <a:latin typeface="Calibri" panose="020F0502020204030204" pitchFamily="34" charset="0"/>
                <a:cs typeface="Calibri" panose="020F0502020204030204" pitchFamily="34" charset="0"/>
              </a:endParaRPr>
            </a:p>
          </p:txBody>
        </p:sp>
        <p:sp>
          <p:nvSpPr>
            <p:cNvPr id="27" name="TextBox 26"/>
            <p:cNvSpPr txBox="1"/>
            <p:nvPr/>
          </p:nvSpPr>
          <p:spPr>
            <a:xfrm>
              <a:off x="284824" y="2462408"/>
              <a:ext cx="1671253" cy="586123"/>
            </a:xfrm>
            <a:prstGeom prst="rect">
              <a:avLst/>
            </a:prstGeom>
            <a:noFill/>
          </p:spPr>
          <p:txBody>
            <a:bodyPr wrap="none" rtlCol="0">
              <a:spAutoFit/>
            </a:bodyPr>
            <a:lstStyle/>
            <a:p>
              <a:pPr algn="ctr"/>
              <a:r>
                <a:rPr lang="en-US" sz="1600" b="1" dirty="0" smtClean="0">
                  <a:solidFill>
                    <a:srgbClr val="FFCC00"/>
                  </a:solidFill>
                  <a:latin typeface="Calibri" panose="020F0502020204030204" pitchFamily="34" charset="0"/>
                  <a:cs typeface="Calibri" panose="020F0502020204030204" pitchFamily="34" charset="0"/>
                </a:rPr>
                <a:t>V.K. Industrial </a:t>
              </a:r>
              <a:br>
                <a:rPr lang="en-US" sz="1600" b="1" dirty="0" smtClean="0">
                  <a:solidFill>
                    <a:srgbClr val="FFCC00"/>
                  </a:solidFill>
                  <a:latin typeface="Calibri" panose="020F0502020204030204" pitchFamily="34" charset="0"/>
                  <a:cs typeface="Calibri" panose="020F0502020204030204" pitchFamily="34" charset="0"/>
                </a:rPr>
              </a:br>
              <a:r>
                <a:rPr lang="en-US" sz="1600" b="1" dirty="0" smtClean="0">
                  <a:solidFill>
                    <a:srgbClr val="FFCC00"/>
                  </a:solidFill>
                  <a:latin typeface="Calibri" panose="020F0502020204030204" pitchFamily="34" charset="0"/>
                  <a:cs typeface="Calibri" panose="020F0502020204030204" pitchFamily="34" charset="0"/>
                </a:rPr>
                <a:t>Corp ltd</a:t>
              </a:r>
              <a:endParaRPr lang="en-US" sz="1600" b="1" dirty="0">
                <a:solidFill>
                  <a:srgbClr val="FFCC00"/>
                </a:solidFill>
                <a:latin typeface="Calibri" panose="020F0502020204030204" pitchFamily="34" charset="0"/>
                <a:cs typeface="Calibri" panose="020F0502020204030204" pitchFamily="34" charset="0"/>
              </a:endParaRPr>
            </a:p>
          </p:txBody>
        </p:sp>
        <p:sp>
          <p:nvSpPr>
            <p:cNvPr id="28" name="Rectangle 27"/>
            <p:cNvSpPr/>
            <p:nvPr/>
          </p:nvSpPr>
          <p:spPr>
            <a:xfrm>
              <a:off x="2576491" y="2535728"/>
              <a:ext cx="920882" cy="401032"/>
            </a:xfrm>
            <a:prstGeom prst="rect">
              <a:avLst/>
            </a:prstGeom>
          </p:spPr>
          <p:txBody>
            <a:bodyPr wrap="none">
              <a:spAutoFit/>
            </a:bodyPr>
            <a:lstStyle/>
            <a:p>
              <a:pPr algn="ctr"/>
              <a:r>
                <a:rPr lang="en-US" sz="2000" dirty="0" smtClean="0">
                  <a:solidFill>
                    <a:srgbClr val="FFCC00"/>
                  </a:solidFill>
                </a:rPr>
                <a:t>1048</a:t>
              </a:r>
              <a:r>
                <a:rPr lang="en-US" sz="2000" dirty="0" smtClean="0">
                  <a:solidFill>
                    <a:srgbClr val="FFCC00"/>
                  </a:solidFill>
                </a:rPr>
                <a:t>	</a:t>
              </a:r>
              <a:endParaRPr lang="en-US" sz="2000" dirty="0">
                <a:solidFill>
                  <a:srgbClr val="FFCC00"/>
                </a:solidFill>
              </a:endParaRPr>
            </a:p>
          </p:txBody>
        </p:sp>
        <p:sp>
          <p:nvSpPr>
            <p:cNvPr id="29" name="Rectangle 28"/>
            <p:cNvSpPr/>
            <p:nvPr/>
          </p:nvSpPr>
          <p:spPr>
            <a:xfrm>
              <a:off x="9190612" y="2535728"/>
              <a:ext cx="641885" cy="401032"/>
            </a:xfrm>
            <a:prstGeom prst="rect">
              <a:avLst/>
            </a:prstGeom>
          </p:spPr>
          <p:txBody>
            <a:bodyPr wrap="none">
              <a:spAutoFit/>
            </a:bodyPr>
            <a:lstStyle/>
            <a:p>
              <a:pPr algn="ctr"/>
              <a:r>
                <a:rPr lang="en-US" sz="2000" dirty="0" smtClean="0">
                  <a:solidFill>
                    <a:srgbClr val="FFCC00"/>
                  </a:solidFill>
                </a:rPr>
                <a:t>NA</a:t>
              </a:r>
              <a:endParaRPr lang="en-US" sz="2000" dirty="0">
                <a:solidFill>
                  <a:srgbClr val="FFCC00"/>
                </a:solidFill>
              </a:endParaRPr>
            </a:p>
          </p:txBody>
        </p:sp>
        <p:sp>
          <p:nvSpPr>
            <p:cNvPr id="30" name="TextBox 29"/>
            <p:cNvSpPr txBox="1"/>
            <p:nvPr/>
          </p:nvSpPr>
          <p:spPr>
            <a:xfrm>
              <a:off x="313048" y="3863027"/>
              <a:ext cx="1514443" cy="339334"/>
            </a:xfrm>
            <a:prstGeom prst="rect">
              <a:avLst/>
            </a:prstGeom>
            <a:noFill/>
          </p:spPr>
          <p:txBody>
            <a:bodyPr wrap="square" rtlCol="0">
              <a:spAutoFit/>
            </a:bodyPr>
            <a:lstStyle/>
            <a:p>
              <a:pPr algn="ctr"/>
              <a:r>
                <a:rPr lang="en-US" sz="1600" b="1" dirty="0" smtClean="0">
                  <a:latin typeface="Calibri" panose="020F0502020204030204" pitchFamily="34" charset="0"/>
                  <a:cs typeface="Calibri" panose="020F0502020204030204" pitchFamily="34" charset="0"/>
                </a:rPr>
                <a:t>DM Sons</a:t>
              </a:r>
              <a:endParaRPr lang="en-US" sz="1600" b="1" dirty="0">
                <a:latin typeface="Calibri" panose="020F0502020204030204" pitchFamily="34" charset="0"/>
                <a:cs typeface="Calibri" panose="020F0502020204030204" pitchFamily="34" charset="0"/>
              </a:endParaRPr>
            </a:p>
          </p:txBody>
        </p:sp>
        <p:sp>
          <p:nvSpPr>
            <p:cNvPr id="31" name="TextBox 30"/>
            <p:cNvSpPr txBox="1"/>
            <p:nvPr/>
          </p:nvSpPr>
          <p:spPr>
            <a:xfrm>
              <a:off x="2749821" y="3831195"/>
              <a:ext cx="641885" cy="401032"/>
            </a:xfrm>
            <a:prstGeom prst="rect">
              <a:avLst/>
            </a:prstGeom>
            <a:noFill/>
          </p:spPr>
          <p:txBody>
            <a:bodyPr wrap="none" rtlCol="0">
              <a:spAutoFit/>
            </a:bodyPr>
            <a:lstStyle/>
            <a:p>
              <a:pPr algn="ctr"/>
              <a:r>
                <a:rPr lang="en-US" sz="2000" dirty="0" smtClean="0"/>
                <a:t>NA	</a:t>
              </a:r>
              <a:endParaRPr lang="en-US" sz="2000" dirty="0"/>
            </a:p>
          </p:txBody>
        </p:sp>
        <p:sp>
          <p:nvSpPr>
            <p:cNvPr id="32" name="TextBox 31"/>
            <p:cNvSpPr txBox="1"/>
            <p:nvPr/>
          </p:nvSpPr>
          <p:spPr>
            <a:xfrm>
              <a:off x="9171744" y="4497062"/>
              <a:ext cx="331701" cy="308383"/>
            </a:xfrm>
            <a:prstGeom prst="rect">
              <a:avLst/>
            </a:prstGeom>
            <a:noFill/>
          </p:spPr>
          <p:txBody>
            <a:bodyPr wrap="none" rtlCol="0">
              <a:spAutoFit/>
            </a:bodyPr>
            <a:lstStyle/>
            <a:p>
              <a:pPr algn="ctr"/>
              <a:endParaRPr lang="en-US" sz="1000" dirty="0"/>
            </a:p>
          </p:txBody>
        </p:sp>
        <p:sp>
          <p:nvSpPr>
            <p:cNvPr id="33" name="TextBox 32"/>
            <p:cNvSpPr txBox="1"/>
            <p:nvPr/>
          </p:nvSpPr>
          <p:spPr>
            <a:xfrm>
              <a:off x="-76169" y="4999258"/>
              <a:ext cx="2255971" cy="339334"/>
            </a:xfrm>
            <a:prstGeom prst="rect">
              <a:avLst/>
            </a:prstGeom>
            <a:noFill/>
          </p:spPr>
          <p:txBody>
            <a:bodyPr wrap="none" rtlCol="0">
              <a:spAutoFit/>
            </a:bodyPr>
            <a:lstStyle/>
            <a:p>
              <a:pPr algn="ctr"/>
              <a:r>
                <a:rPr lang="en-US" sz="1600" b="1" dirty="0" err="1" smtClean="0">
                  <a:latin typeface="Calibri" panose="020F0502020204030204" pitchFamily="34" charset="0"/>
                  <a:cs typeface="Calibri" panose="020F0502020204030204" pitchFamily="34" charset="0"/>
                </a:rPr>
                <a:t>Arcelor</a:t>
              </a:r>
              <a:r>
                <a:rPr lang="en-US" sz="1600" b="1" dirty="0" smtClean="0">
                  <a:latin typeface="Calibri" panose="020F0502020204030204" pitchFamily="34" charset="0"/>
                  <a:cs typeface="Calibri" panose="020F0502020204030204" pitchFamily="34" charset="0"/>
                </a:rPr>
                <a:t> </a:t>
              </a:r>
              <a:r>
                <a:rPr lang="en-US" sz="1600" b="1" dirty="0" err="1" smtClean="0">
                  <a:latin typeface="Calibri" panose="020F0502020204030204" pitchFamily="34" charset="0"/>
                  <a:cs typeface="Calibri" panose="020F0502020204030204" pitchFamily="34" charset="0"/>
                </a:rPr>
                <a:t>Mittal</a:t>
              </a:r>
              <a:r>
                <a:rPr lang="en-US" sz="1600" b="1" dirty="0" smtClean="0">
                  <a:latin typeface="Calibri" panose="020F0502020204030204" pitchFamily="34" charset="0"/>
                  <a:cs typeface="Calibri" panose="020F0502020204030204" pitchFamily="34" charset="0"/>
                </a:rPr>
                <a:t> </a:t>
              </a:r>
              <a:r>
                <a:rPr lang="en-US" sz="1600" b="1" dirty="0" err="1" smtClean="0">
                  <a:latin typeface="Calibri" panose="020F0502020204030204" pitchFamily="34" charset="0"/>
                  <a:cs typeface="Calibri" panose="020F0502020204030204" pitchFamily="34" charset="0"/>
                </a:rPr>
                <a:t>nipon</a:t>
              </a:r>
              <a:endParaRPr lang="en-US" sz="1600" b="1" dirty="0">
                <a:latin typeface="Calibri" panose="020F0502020204030204" pitchFamily="34" charset="0"/>
                <a:cs typeface="Calibri" panose="020F0502020204030204" pitchFamily="34" charset="0"/>
              </a:endParaRPr>
            </a:p>
          </p:txBody>
        </p:sp>
        <p:sp>
          <p:nvSpPr>
            <p:cNvPr id="34" name="TextBox 33"/>
            <p:cNvSpPr txBox="1"/>
            <p:nvPr/>
          </p:nvSpPr>
          <p:spPr>
            <a:xfrm>
              <a:off x="2622080" y="4996319"/>
              <a:ext cx="1034760" cy="401032"/>
            </a:xfrm>
            <a:prstGeom prst="rect">
              <a:avLst/>
            </a:prstGeom>
            <a:noFill/>
          </p:spPr>
          <p:txBody>
            <a:bodyPr wrap="none" rtlCol="0">
              <a:spAutoFit/>
            </a:bodyPr>
            <a:lstStyle/>
            <a:p>
              <a:pPr algn="ctr"/>
              <a:r>
                <a:rPr lang="en-US" sz="2000" dirty="0" smtClean="0"/>
                <a:t>56300</a:t>
              </a:r>
              <a:endParaRPr lang="en-US" sz="2000" dirty="0"/>
            </a:p>
          </p:txBody>
        </p:sp>
        <p:sp>
          <p:nvSpPr>
            <p:cNvPr id="35" name="Rectangle 34"/>
            <p:cNvSpPr/>
            <p:nvPr/>
          </p:nvSpPr>
          <p:spPr>
            <a:xfrm>
              <a:off x="7028182" y="2555579"/>
              <a:ext cx="871537" cy="401032"/>
            </a:xfrm>
            <a:prstGeom prst="rect">
              <a:avLst/>
            </a:prstGeom>
          </p:spPr>
          <p:txBody>
            <a:bodyPr wrap="none">
              <a:spAutoFit/>
            </a:bodyPr>
            <a:lstStyle/>
            <a:p>
              <a:pPr algn="ctr"/>
              <a:r>
                <a:rPr lang="en-US" sz="2000" dirty="0" smtClean="0">
                  <a:solidFill>
                    <a:srgbClr val="FFCC00"/>
                  </a:solidFill>
                </a:rPr>
                <a:t>1102</a:t>
              </a:r>
              <a:endParaRPr lang="en-US" sz="2000" dirty="0">
                <a:solidFill>
                  <a:srgbClr val="FFCC00"/>
                </a:solidFill>
              </a:endParaRPr>
            </a:p>
          </p:txBody>
        </p:sp>
        <p:sp>
          <p:nvSpPr>
            <p:cNvPr id="36" name="TextBox 35"/>
            <p:cNvSpPr txBox="1"/>
            <p:nvPr/>
          </p:nvSpPr>
          <p:spPr>
            <a:xfrm>
              <a:off x="7188184" y="3869480"/>
              <a:ext cx="641884" cy="401032"/>
            </a:xfrm>
            <a:prstGeom prst="rect">
              <a:avLst/>
            </a:prstGeom>
            <a:noFill/>
          </p:spPr>
          <p:txBody>
            <a:bodyPr wrap="none" rtlCol="0">
              <a:spAutoFit/>
            </a:bodyPr>
            <a:lstStyle/>
            <a:p>
              <a:pPr algn="ctr"/>
              <a:r>
                <a:rPr lang="en-US" sz="2000" dirty="0" smtClean="0"/>
                <a:t>NA</a:t>
              </a:r>
              <a:endParaRPr lang="en-US" sz="2000" dirty="0"/>
            </a:p>
          </p:txBody>
        </p:sp>
        <p:sp>
          <p:nvSpPr>
            <p:cNvPr id="37" name="TextBox 36"/>
            <p:cNvSpPr txBox="1"/>
            <p:nvPr/>
          </p:nvSpPr>
          <p:spPr>
            <a:xfrm>
              <a:off x="11207765" y="3831195"/>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38" name="TextBox 37"/>
            <p:cNvSpPr txBox="1"/>
            <p:nvPr/>
          </p:nvSpPr>
          <p:spPr>
            <a:xfrm>
              <a:off x="4942656" y="2555579"/>
              <a:ext cx="641885" cy="401032"/>
            </a:xfrm>
            <a:prstGeom prst="rect">
              <a:avLst/>
            </a:prstGeom>
            <a:noFill/>
          </p:spPr>
          <p:txBody>
            <a:bodyPr wrap="none" rtlCol="0">
              <a:spAutoFit/>
            </a:bodyPr>
            <a:lstStyle/>
            <a:p>
              <a:pPr algn="ctr"/>
              <a:r>
                <a:rPr lang="en-US" sz="2000" dirty="0" smtClean="0">
                  <a:solidFill>
                    <a:srgbClr val="FFCC00"/>
                  </a:solidFill>
                </a:rPr>
                <a:t>NA</a:t>
              </a:r>
              <a:endParaRPr lang="en-US" sz="2000" dirty="0">
                <a:solidFill>
                  <a:srgbClr val="FFCC00"/>
                </a:solidFill>
              </a:endParaRPr>
            </a:p>
          </p:txBody>
        </p:sp>
        <p:sp>
          <p:nvSpPr>
            <p:cNvPr id="39" name="TextBox 38"/>
            <p:cNvSpPr txBox="1"/>
            <p:nvPr/>
          </p:nvSpPr>
          <p:spPr>
            <a:xfrm>
              <a:off x="952944" y="3464068"/>
              <a:ext cx="331700" cy="327657"/>
            </a:xfrm>
            <a:prstGeom prst="rect">
              <a:avLst/>
            </a:prstGeom>
            <a:noFill/>
          </p:spPr>
          <p:txBody>
            <a:bodyPr wrap="none" rtlCol="0">
              <a:spAutoFit/>
            </a:bodyPr>
            <a:lstStyle/>
            <a:p>
              <a:pPr algn="ctr"/>
              <a:endParaRPr lang="en-US" sz="1100" b="1" dirty="0"/>
            </a:p>
          </p:txBody>
        </p:sp>
        <p:sp>
          <p:nvSpPr>
            <p:cNvPr id="40" name="Rectangle 39"/>
            <p:cNvSpPr/>
            <p:nvPr/>
          </p:nvSpPr>
          <p:spPr>
            <a:xfrm>
              <a:off x="2802428" y="3218921"/>
              <a:ext cx="381866" cy="401032"/>
            </a:xfrm>
            <a:prstGeom prst="rect">
              <a:avLst/>
            </a:prstGeom>
          </p:spPr>
          <p:txBody>
            <a:bodyPr wrap="none">
              <a:spAutoFit/>
            </a:bodyPr>
            <a:lstStyle/>
            <a:p>
              <a:pPr algn="ctr"/>
              <a:r>
                <a:rPr lang="en-US" sz="2000" dirty="0" smtClean="0"/>
                <a:t>4</a:t>
              </a:r>
              <a:endParaRPr lang="en-US" sz="2000" dirty="0"/>
            </a:p>
          </p:txBody>
        </p:sp>
        <p:sp>
          <p:nvSpPr>
            <p:cNvPr id="41" name="TextBox 40"/>
            <p:cNvSpPr txBox="1"/>
            <p:nvPr/>
          </p:nvSpPr>
          <p:spPr>
            <a:xfrm>
              <a:off x="5034408" y="3147707"/>
              <a:ext cx="381866" cy="401032"/>
            </a:xfrm>
            <a:prstGeom prst="rect">
              <a:avLst/>
            </a:prstGeom>
            <a:noFill/>
          </p:spPr>
          <p:txBody>
            <a:bodyPr wrap="none" rtlCol="0">
              <a:spAutoFit/>
            </a:bodyPr>
            <a:lstStyle/>
            <a:p>
              <a:pPr algn="ctr"/>
              <a:r>
                <a:rPr lang="en-US" sz="2000" dirty="0" smtClean="0"/>
                <a:t>4</a:t>
              </a:r>
              <a:endParaRPr lang="en-US" sz="2000" dirty="0"/>
            </a:p>
          </p:txBody>
        </p:sp>
        <p:sp>
          <p:nvSpPr>
            <p:cNvPr id="42" name="TextBox 41"/>
            <p:cNvSpPr txBox="1"/>
            <p:nvPr/>
          </p:nvSpPr>
          <p:spPr>
            <a:xfrm>
              <a:off x="6979475" y="3200285"/>
              <a:ext cx="920883" cy="401032"/>
            </a:xfrm>
            <a:prstGeom prst="rect">
              <a:avLst/>
            </a:prstGeom>
            <a:noFill/>
          </p:spPr>
          <p:txBody>
            <a:bodyPr wrap="none" rtlCol="0">
              <a:spAutoFit/>
            </a:bodyPr>
            <a:lstStyle/>
            <a:p>
              <a:pPr algn="ctr"/>
              <a:r>
                <a:rPr lang="en-US" sz="2000" dirty="0" smtClean="0"/>
                <a:t>NA</a:t>
              </a:r>
              <a:r>
                <a:rPr lang="en-US" sz="2000" dirty="0" smtClean="0"/>
                <a:t>	</a:t>
              </a:r>
              <a:endParaRPr lang="en-US" sz="2000" dirty="0"/>
            </a:p>
          </p:txBody>
        </p:sp>
        <p:sp>
          <p:nvSpPr>
            <p:cNvPr id="43" name="TextBox 42"/>
            <p:cNvSpPr txBox="1"/>
            <p:nvPr/>
          </p:nvSpPr>
          <p:spPr>
            <a:xfrm>
              <a:off x="9127002" y="3200285"/>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44" name="TextBox 43"/>
            <p:cNvSpPr txBox="1"/>
            <p:nvPr/>
          </p:nvSpPr>
          <p:spPr>
            <a:xfrm>
              <a:off x="11190940" y="3219144"/>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45" name="TextBox 44"/>
            <p:cNvSpPr txBox="1"/>
            <p:nvPr/>
          </p:nvSpPr>
          <p:spPr>
            <a:xfrm>
              <a:off x="11157760" y="2484140"/>
              <a:ext cx="641885" cy="401032"/>
            </a:xfrm>
            <a:prstGeom prst="rect">
              <a:avLst/>
            </a:prstGeom>
            <a:noFill/>
          </p:spPr>
          <p:txBody>
            <a:bodyPr wrap="none" rtlCol="0">
              <a:spAutoFit/>
            </a:bodyPr>
            <a:lstStyle/>
            <a:p>
              <a:pPr algn="ctr"/>
              <a:r>
                <a:rPr lang="en-US" sz="2000" dirty="0" smtClean="0">
                  <a:solidFill>
                    <a:srgbClr val="FFCC00"/>
                  </a:solidFill>
                </a:rPr>
                <a:t>NA</a:t>
              </a:r>
              <a:endParaRPr lang="en-US" sz="2000" dirty="0">
                <a:solidFill>
                  <a:srgbClr val="FFCC00"/>
                </a:solidFill>
              </a:endParaRPr>
            </a:p>
          </p:txBody>
        </p:sp>
        <p:sp>
          <p:nvSpPr>
            <p:cNvPr id="46" name="TextBox 45"/>
            <p:cNvSpPr txBox="1"/>
            <p:nvPr/>
          </p:nvSpPr>
          <p:spPr>
            <a:xfrm>
              <a:off x="4815215" y="3831195"/>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47" name="TextBox 46"/>
            <p:cNvSpPr txBox="1"/>
            <p:nvPr/>
          </p:nvSpPr>
          <p:spPr>
            <a:xfrm>
              <a:off x="4687631" y="5005154"/>
              <a:ext cx="871537" cy="401032"/>
            </a:xfrm>
            <a:prstGeom prst="rect">
              <a:avLst/>
            </a:prstGeom>
            <a:noFill/>
          </p:spPr>
          <p:txBody>
            <a:bodyPr wrap="none" rtlCol="0">
              <a:spAutoFit/>
            </a:bodyPr>
            <a:lstStyle/>
            <a:p>
              <a:pPr algn="ctr"/>
              <a:r>
                <a:rPr lang="en-US" sz="2000" dirty="0" smtClean="0"/>
                <a:t>9912</a:t>
              </a:r>
              <a:endParaRPr lang="en-US" sz="2000" dirty="0"/>
            </a:p>
          </p:txBody>
        </p:sp>
        <p:sp>
          <p:nvSpPr>
            <p:cNvPr id="48" name="TextBox 47"/>
            <p:cNvSpPr txBox="1"/>
            <p:nvPr/>
          </p:nvSpPr>
          <p:spPr>
            <a:xfrm>
              <a:off x="6872056" y="5005154"/>
              <a:ext cx="1034760" cy="401032"/>
            </a:xfrm>
            <a:prstGeom prst="rect">
              <a:avLst/>
            </a:prstGeom>
            <a:noFill/>
          </p:spPr>
          <p:txBody>
            <a:bodyPr wrap="none" rtlCol="0">
              <a:spAutoFit/>
            </a:bodyPr>
            <a:lstStyle/>
            <a:p>
              <a:pPr algn="ctr"/>
              <a:r>
                <a:rPr lang="en-US" sz="2000" dirty="0" smtClean="0"/>
                <a:t>19193</a:t>
              </a:r>
              <a:endParaRPr lang="en-US" sz="2000" dirty="0"/>
            </a:p>
          </p:txBody>
        </p:sp>
        <p:sp>
          <p:nvSpPr>
            <p:cNvPr id="49" name="TextBox 48"/>
            <p:cNvSpPr txBox="1"/>
            <p:nvPr/>
          </p:nvSpPr>
          <p:spPr>
            <a:xfrm>
              <a:off x="11121111" y="5005154"/>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50" name="TextBox 49"/>
            <p:cNvSpPr txBox="1"/>
            <p:nvPr/>
          </p:nvSpPr>
          <p:spPr>
            <a:xfrm>
              <a:off x="9068753" y="5005154"/>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51" name="TextBox 50"/>
            <p:cNvSpPr txBox="1"/>
            <p:nvPr/>
          </p:nvSpPr>
          <p:spPr>
            <a:xfrm>
              <a:off x="606422" y="3256017"/>
              <a:ext cx="1067632" cy="339334"/>
            </a:xfrm>
            <a:prstGeom prst="rect">
              <a:avLst/>
            </a:prstGeom>
            <a:noFill/>
          </p:spPr>
          <p:txBody>
            <a:bodyPr wrap="none" rtlCol="0">
              <a:spAutoFit/>
            </a:bodyPr>
            <a:lstStyle/>
            <a:p>
              <a:pPr algn="ctr"/>
              <a:r>
                <a:rPr lang="en-US" sz="1600" b="1" dirty="0" smtClean="0">
                  <a:latin typeface="Calibri" panose="020F0502020204030204" pitchFamily="34" charset="0"/>
                  <a:cs typeface="Calibri" panose="020F0502020204030204" pitchFamily="34" charset="0"/>
                </a:rPr>
                <a:t>SB ISPAT</a:t>
              </a:r>
              <a:endParaRPr lang="en-US" sz="1600" b="1" dirty="0">
                <a:latin typeface="Calibri" panose="020F0502020204030204" pitchFamily="34" charset="0"/>
                <a:cs typeface="Calibri" panose="020F0502020204030204" pitchFamily="34" charset="0"/>
              </a:endParaRPr>
            </a:p>
          </p:txBody>
        </p:sp>
        <p:sp>
          <p:nvSpPr>
            <p:cNvPr id="52" name="TextBox 51"/>
            <p:cNvSpPr txBox="1"/>
            <p:nvPr/>
          </p:nvSpPr>
          <p:spPr>
            <a:xfrm>
              <a:off x="9114865" y="3869480"/>
              <a:ext cx="641885" cy="401032"/>
            </a:xfrm>
            <a:prstGeom prst="rect">
              <a:avLst/>
            </a:prstGeom>
            <a:noFill/>
          </p:spPr>
          <p:txBody>
            <a:bodyPr wrap="none" rtlCol="0">
              <a:spAutoFit/>
            </a:bodyPr>
            <a:lstStyle/>
            <a:p>
              <a:pPr algn="ctr"/>
              <a:r>
                <a:rPr lang="en-US" sz="2000" dirty="0" smtClean="0"/>
                <a:t>NA</a:t>
              </a:r>
              <a:endParaRPr lang="en-US" sz="2000" dirty="0"/>
            </a:p>
          </p:txBody>
        </p:sp>
        <p:sp>
          <p:nvSpPr>
            <p:cNvPr id="54" name="TextBox 53"/>
            <p:cNvSpPr txBox="1"/>
            <p:nvPr/>
          </p:nvSpPr>
          <p:spPr>
            <a:xfrm>
              <a:off x="295257" y="4467578"/>
              <a:ext cx="1726332" cy="339334"/>
            </a:xfrm>
            <a:prstGeom prst="rect">
              <a:avLst/>
            </a:prstGeom>
            <a:noFill/>
          </p:spPr>
          <p:txBody>
            <a:bodyPr wrap="square" rtlCol="0">
              <a:spAutoFit/>
            </a:bodyPr>
            <a:lstStyle/>
            <a:p>
              <a:pPr algn="ctr"/>
              <a:r>
                <a:rPr lang="en-US" sz="1600" b="1" dirty="0" smtClean="0">
                  <a:latin typeface="Calibri" panose="020F0502020204030204" pitchFamily="34" charset="0"/>
                  <a:cs typeface="Calibri" panose="020F0502020204030204" pitchFamily="34" charset="0"/>
                </a:rPr>
                <a:t>Tata steel Ltd</a:t>
              </a:r>
              <a:r>
                <a:rPr lang="en-US" sz="1600" b="1" dirty="0" smtClean="0">
                  <a:latin typeface="Calibri" panose="020F0502020204030204" pitchFamily="34" charset="0"/>
                  <a:cs typeface="Calibri" panose="020F0502020204030204" pitchFamily="34" charset="0"/>
                </a:rPr>
                <a:t> </a:t>
              </a:r>
              <a:endParaRPr lang="en-US" sz="1600" b="1" dirty="0">
                <a:latin typeface="Calibri" panose="020F0502020204030204" pitchFamily="34" charset="0"/>
                <a:cs typeface="Calibri" panose="020F0502020204030204" pitchFamily="34" charset="0"/>
              </a:endParaRPr>
            </a:p>
          </p:txBody>
        </p:sp>
        <p:sp>
          <p:nvSpPr>
            <p:cNvPr id="55" name="TextBox 54"/>
            <p:cNvSpPr txBox="1"/>
            <p:nvPr/>
          </p:nvSpPr>
          <p:spPr>
            <a:xfrm>
              <a:off x="2412225" y="4435746"/>
              <a:ext cx="1281492" cy="401032"/>
            </a:xfrm>
            <a:prstGeom prst="rect">
              <a:avLst/>
            </a:prstGeom>
            <a:noFill/>
          </p:spPr>
          <p:txBody>
            <a:bodyPr wrap="none" rtlCol="0">
              <a:spAutoFit/>
            </a:bodyPr>
            <a:lstStyle/>
            <a:p>
              <a:pPr algn="ctr"/>
              <a:r>
                <a:rPr lang="en-US" sz="2000" dirty="0" smtClean="0"/>
                <a:t>245626</a:t>
              </a:r>
              <a:r>
                <a:rPr lang="en-US" sz="2000" dirty="0"/>
                <a:t> </a:t>
              </a:r>
            </a:p>
          </p:txBody>
        </p:sp>
        <p:sp>
          <p:nvSpPr>
            <p:cNvPr id="56" name="TextBox 55"/>
            <p:cNvSpPr txBox="1"/>
            <p:nvPr/>
          </p:nvSpPr>
          <p:spPr>
            <a:xfrm>
              <a:off x="6892348" y="4474031"/>
              <a:ext cx="1197982" cy="401032"/>
            </a:xfrm>
            <a:prstGeom prst="rect">
              <a:avLst/>
            </a:prstGeom>
            <a:noFill/>
          </p:spPr>
          <p:txBody>
            <a:bodyPr wrap="none" rtlCol="0">
              <a:spAutoFit/>
            </a:bodyPr>
            <a:lstStyle/>
            <a:p>
              <a:pPr algn="ctr"/>
              <a:r>
                <a:rPr lang="en-US" sz="2000" dirty="0" smtClean="0"/>
                <a:t>494210</a:t>
              </a:r>
              <a:endParaRPr lang="en-US" sz="2000" dirty="0"/>
            </a:p>
          </p:txBody>
        </p:sp>
        <p:sp>
          <p:nvSpPr>
            <p:cNvPr id="57" name="TextBox 56"/>
            <p:cNvSpPr txBox="1"/>
            <p:nvPr/>
          </p:nvSpPr>
          <p:spPr>
            <a:xfrm>
              <a:off x="10993537" y="4435746"/>
              <a:ext cx="1034760" cy="401032"/>
            </a:xfrm>
            <a:prstGeom prst="rect">
              <a:avLst/>
            </a:prstGeom>
            <a:noFill/>
          </p:spPr>
          <p:txBody>
            <a:bodyPr wrap="none" rtlCol="0">
              <a:spAutoFit/>
            </a:bodyPr>
            <a:lstStyle/>
            <a:p>
              <a:pPr algn="ctr"/>
              <a:r>
                <a:rPr lang="en-US" sz="2000" dirty="0" smtClean="0"/>
                <a:t>20600</a:t>
              </a:r>
              <a:endParaRPr lang="en-US" sz="2000" dirty="0"/>
            </a:p>
          </p:txBody>
        </p:sp>
        <p:sp>
          <p:nvSpPr>
            <p:cNvPr id="58" name="TextBox 57"/>
            <p:cNvSpPr txBox="1"/>
            <p:nvPr/>
          </p:nvSpPr>
          <p:spPr>
            <a:xfrm>
              <a:off x="4600987" y="4435746"/>
              <a:ext cx="1034760" cy="401032"/>
            </a:xfrm>
            <a:prstGeom prst="rect">
              <a:avLst/>
            </a:prstGeom>
            <a:noFill/>
          </p:spPr>
          <p:txBody>
            <a:bodyPr wrap="none" rtlCol="0">
              <a:spAutoFit/>
            </a:bodyPr>
            <a:lstStyle/>
            <a:p>
              <a:pPr algn="ctr"/>
              <a:r>
                <a:rPr lang="en-US" sz="2000" dirty="0" smtClean="0"/>
                <a:t>70829</a:t>
              </a:r>
              <a:endParaRPr lang="en-US" sz="2000" dirty="0"/>
            </a:p>
          </p:txBody>
        </p:sp>
        <p:sp>
          <p:nvSpPr>
            <p:cNvPr id="59" name="TextBox 58"/>
            <p:cNvSpPr txBox="1"/>
            <p:nvPr/>
          </p:nvSpPr>
          <p:spPr>
            <a:xfrm>
              <a:off x="8900637" y="4474031"/>
              <a:ext cx="1034760" cy="401032"/>
            </a:xfrm>
            <a:prstGeom prst="rect">
              <a:avLst/>
            </a:prstGeom>
            <a:noFill/>
          </p:spPr>
          <p:txBody>
            <a:bodyPr wrap="none" rtlCol="0">
              <a:spAutoFit/>
            </a:bodyPr>
            <a:lstStyle/>
            <a:p>
              <a:pPr algn="ctr"/>
              <a:r>
                <a:rPr lang="en-US" sz="2000" dirty="0" smtClean="0"/>
                <a:t>19633</a:t>
              </a:r>
              <a:endParaRPr lang="en-US" sz="2000" dirty="0"/>
            </a:p>
          </p:txBody>
        </p:sp>
        <p:cxnSp>
          <p:nvCxnSpPr>
            <p:cNvPr id="60" name="Straight Connector 59"/>
            <p:cNvCxnSpPr/>
            <p:nvPr/>
          </p:nvCxnSpPr>
          <p:spPr>
            <a:xfrm>
              <a:off x="201481" y="4947731"/>
              <a:ext cx="12231684"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257580" y="6427070"/>
            <a:ext cx="9959316" cy="307777"/>
          </a:xfrm>
          <a:prstGeom prst="rect">
            <a:avLst/>
          </a:prstGeom>
          <a:noFill/>
        </p:spPr>
        <p:txBody>
          <a:bodyPr wrap="square" rtlCol="0">
            <a:spAutoFit/>
          </a:bodyPr>
          <a:lstStyle/>
          <a:p>
            <a:r>
              <a:rPr lang="en-US" sz="1400" dirty="0" smtClean="0"/>
              <a:t>TATA Steel </a:t>
            </a:r>
            <a:r>
              <a:rPr lang="en-US" sz="1400" dirty="0" smtClean="0"/>
              <a:t>has a huge presence and the numbers which are showing are </a:t>
            </a:r>
            <a:r>
              <a:rPr lang="en-US" sz="1400" dirty="0" smtClean="0"/>
              <a:t>because of heavy paid audience acquisition</a:t>
            </a:r>
            <a:endParaRPr lang="en-US" sz="1400" dirty="0"/>
          </a:p>
        </p:txBody>
      </p:sp>
      <p:pic>
        <p:nvPicPr>
          <p:cNvPr id="61" name="Picture 6" descr="Instagram Logo Png - Free Transparent PNG Logos"/>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72312" y="1587299"/>
            <a:ext cx="673382" cy="673382"/>
          </a:xfrm>
          <a:prstGeom prst="rect">
            <a:avLst/>
          </a:prstGeom>
          <a:noFill/>
          <a:extLst>
            <a:ext uri="{909E8E84-426E-40DD-AFC4-6F175D3DCCD1}">
              <a14:hiddenFill xmlns:a14="http://schemas.microsoft.com/office/drawing/2010/main" xmlns="">
                <a:solidFill>
                  <a:srgbClr val="FFFFFF"/>
                </a:solidFill>
              </a14:hiddenFill>
            </a:ext>
          </a:extLst>
        </p:spPr>
      </p:pic>
      <p:pic>
        <p:nvPicPr>
          <p:cNvPr id="7174" name="Picture 6" descr="Logo, sq, twitter, twitter logo icon"/>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30511" t="8855" r="24774" b="12752"/>
          <a:stretch/>
        </p:blipFill>
        <p:spPr bwMode="auto">
          <a:xfrm>
            <a:off x="4453738" y="1596787"/>
            <a:ext cx="677000" cy="690816"/>
          </a:xfrm>
          <a:prstGeom prst="rect">
            <a:avLst/>
          </a:prstGeom>
          <a:noFill/>
          <a:extLst>
            <a:ext uri="{909E8E84-426E-40DD-AFC4-6F175D3DCCD1}">
              <a14:hiddenFill xmlns:a14="http://schemas.microsoft.com/office/drawing/2010/main" xmlns="">
                <a:solidFill>
                  <a:srgbClr val="FFFFFF"/>
                </a:solidFill>
              </a14:hiddenFill>
            </a:ext>
          </a:extLst>
        </p:spPr>
      </p:pic>
      <p:pic>
        <p:nvPicPr>
          <p:cNvPr id="7178" name="Picture 10" descr="Linkedin, linkedin logo, logo, website icon"/>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l="21845" t="21786" r="21641" b="21435"/>
          <a:stretch/>
        </p:blipFill>
        <p:spPr bwMode="auto">
          <a:xfrm>
            <a:off x="6272947" y="1585344"/>
            <a:ext cx="713308" cy="7166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39019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Strategy and FAQs</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18</a:t>
            </a:fld>
            <a:endParaRPr lang="en-US"/>
          </a:p>
        </p:txBody>
      </p:sp>
      <p:sp>
        <p:nvSpPr>
          <p:cNvPr id="7" name="Rectangle 6"/>
          <p:cNvSpPr/>
          <p:nvPr/>
        </p:nvSpPr>
        <p:spPr>
          <a:xfrm>
            <a:off x="243840" y="1133856"/>
            <a:ext cx="11728704" cy="5424562"/>
          </a:xfrm>
          <a:prstGeom prst="rect">
            <a:avLst/>
          </a:prstGeom>
        </p:spPr>
        <p:txBody>
          <a:bodyPr wrap="square">
            <a:spAutoFit/>
          </a:bodyPr>
          <a:lstStyle/>
          <a:p>
            <a:r>
              <a:rPr lang="en-US" sz="1650" b="1" dirty="0" smtClean="0">
                <a:latin typeface="Calibri" pitchFamily="34" charset="0"/>
                <a:cs typeface="Calibri" panose="020F0502020204030204" pitchFamily="34" charset="0"/>
              </a:rPr>
              <a:t>Slogan suggestion </a:t>
            </a:r>
            <a:r>
              <a:rPr lang="en-US" sz="1650" dirty="0" smtClean="0">
                <a:latin typeface="Calibri" pitchFamily="34" charset="0"/>
                <a:cs typeface="Calibri" panose="020F0502020204030204" pitchFamily="34" charset="0"/>
              </a:rPr>
              <a:t>– I suggest we reiterate it to ‘ </a:t>
            </a:r>
            <a:r>
              <a:rPr lang="en-US" sz="1650" b="1" dirty="0" smtClean="0">
                <a:latin typeface="Calibri" pitchFamily="34" charset="0"/>
                <a:cs typeface="Calibri" panose="020F0502020204030204" pitchFamily="34" charset="0"/>
              </a:rPr>
              <a:t>A strong noticeable bond’</a:t>
            </a:r>
            <a:r>
              <a:rPr lang="en-US" sz="1650" dirty="0" smtClean="0">
                <a:latin typeface="Calibri" pitchFamily="34" charset="0"/>
                <a:cs typeface="Calibri" panose="020F0502020204030204" pitchFamily="34" charset="0"/>
              </a:rPr>
              <a:t> or </a:t>
            </a:r>
            <a:r>
              <a:rPr lang="en-US" sz="1650" b="1" dirty="0" smtClean="0">
                <a:latin typeface="Calibri" pitchFamily="34" charset="0"/>
                <a:cs typeface="Calibri" panose="020F0502020204030204" pitchFamily="34" charset="0"/>
              </a:rPr>
              <a:t>‘We are omnipresent’ </a:t>
            </a:r>
            <a:r>
              <a:rPr lang="en-US" sz="1650" dirty="0" smtClean="0">
                <a:latin typeface="Calibri" pitchFamily="34" charset="0"/>
                <a:cs typeface="Calibri" panose="020F0502020204030204" pitchFamily="34" charset="0"/>
              </a:rPr>
              <a:t>because steel is where we are and steel is almost present in everything so that and plus choose green and coloring the whole creative yellow contradicts </a:t>
            </a:r>
            <a:endParaRPr lang="en-US" sz="1650" b="1" dirty="0">
              <a:latin typeface="Calibri" pitchFamily="34" charset="0"/>
              <a:cs typeface="Calibri" panose="020F0502020204030204" pitchFamily="34" charset="0"/>
            </a:endParaRPr>
          </a:p>
          <a:p>
            <a:endParaRPr lang="en-US" sz="1650" dirty="0" smtClean="0">
              <a:latin typeface="Calibri" pitchFamily="34" charset="0"/>
              <a:cs typeface="Calibri" panose="020F0502020204030204" pitchFamily="34" charset="0"/>
            </a:endParaRPr>
          </a:p>
          <a:p>
            <a:r>
              <a:rPr lang="en-US" sz="1650" b="1" dirty="0" smtClean="0">
                <a:latin typeface="Calibri" pitchFamily="34" charset="0"/>
                <a:cs typeface="Calibri" panose="020F0502020204030204" pitchFamily="34" charset="0"/>
              </a:rPr>
              <a:t>Strategies to engage TG </a:t>
            </a:r>
            <a:r>
              <a:rPr lang="en-US" sz="1650" dirty="0" smtClean="0">
                <a:latin typeface="Calibri" pitchFamily="34" charset="0"/>
                <a:cs typeface="Calibri" panose="020F0502020204030204" pitchFamily="34" charset="0"/>
              </a:rPr>
              <a:t>-  The core strategy is to make the content related and </a:t>
            </a:r>
            <a:r>
              <a:rPr lang="en-US" sz="1650" dirty="0" err="1" smtClean="0">
                <a:latin typeface="Calibri" pitchFamily="34" charset="0"/>
                <a:cs typeface="Calibri" panose="020F0502020204030204" pitchFamily="34" charset="0"/>
              </a:rPr>
              <a:t>engagable</a:t>
            </a:r>
            <a:r>
              <a:rPr lang="en-US" sz="1650" dirty="0" smtClean="0">
                <a:latin typeface="Calibri" pitchFamily="34" charset="0"/>
                <a:cs typeface="Calibri" panose="020F0502020204030204" pitchFamily="34" charset="0"/>
              </a:rPr>
              <a:t> where people relate to the content into their day to day life and hence can come up with memes or their own generated content so that they have talking points around the communication pegs which we initiate</a:t>
            </a:r>
          </a:p>
          <a:p>
            <a:r>
              <a:rPr lang="en-US" sz="1650" dirty="0" smtClean="0">
                <a:latin typeface="Calibri" pitchFamily="34" charset="0"/>
                <a:cs typeface="Calibri" panose="020F0502020204030204" pitchFamily="34" charset="0"/>
              </a:rPr>
              <a:t/>
            </a:r>
            <a:br>
              <a:rPr lang="en-US" sz="1650" dirty="0" smtClean="0">
                <a:latin typeface="Calibri" pitchFamily="34" charset="0"/>
                <a:cs typeface="Calibri" panose="020F0502020204030204" pitchFamily="34" charset="0"/>
              </a:rPr>
            </a:br>
            <a:r>
              <a:rPr lang="en-US" sz="1650" b="1" dirty="0" smtClean="0">
                <a:latin typeface="Calibri" pitchFamily="34" charset="0"/>
                <a:cs typeface="Calibri" panose="020F0502020204030204" pitchFamily="34" charset="0"/>
              </a:rPr>
              <a:t>Paid or Organic</a:t>
            </a:r>
            <a:r>
              <a:rPr lang="en-US" sz="1650" dirty="0" smtClean="0">
                <a:latin typeface="Calibri" pitchFamily="34" charset="0"/>
                <a:cs typeface="Calibri" panose="020F0502020204030204" pitchFamily="34" charset="0"/>
              </a:rPr>
              <a:t> – There is no harm in doing paid but we first should get a gist of the content which we have created and its impact on the audience and only then decide whether to pump it with money. As far as budget goes 500-600 Rs a post a day is good enough on any platform</a:t>
            </a:r>
          </a:p>
          <a:p>
            <a:endParaRPr lang="en-US" sz="1650" dirty="0" smtClean="0">
              <a:latin typeface="Calibri" pitchFamily="34" charset="0"/>
              <a:cs typeface="Calibri" panose="020F0502020204030204" pitchFamily="34" charset="0"/>
            </a:endParaRPr>
          </a:p>
          <a:p>
            <a:r>
              <a:rPr lang="en-US" sz="1650" b="1" dirty="0" err="1" smtClean="0">
                <a:latin typeface="Calibri" pitchFamily="34" charset="0"/>
                <a:cs typeface="Calibri" panose="020F0502020204030204" pitchFamily="34" charset="0"/>
              </a:rPr>
              <a:t>Hashtags</a:t>
            </a:r>
            <a:r>
              <a:rPr lang="en-US" sz="1650" dirty="0" smtClean="0">
                <a:latin typeface="Calibri" pitchFamily="34" charset="0"/>
                <a:cs typeface="Calibri" panose="020F0502020204030204" pitchFamily="34" charset="0"/>
              </a:rPr>
              <a:t> -  #</a:t>
            </a:r>
            <a:r>
              <a:rPr lang="en-US" sz="1650" dirty="0" err="1" smtClean="0">
                <a:latin typeface="Calibri" pitchFamily="34" charset="0"/>
                <a:cs typeface="Calibri" panose="020F0502020204030204" pitchFamily="34" charset="0"/>
              </a:rPr>
              <a:t>SteelTheShow</a:t>
            </a:r>
            <a:r>
              <a:rPr lang="en-US" sz="1650" dirty="0" smtClean="0">
                <a:latin typeface="Calibri" pitchFamily="34" charset="0"/>
                <a:cs typeface="Calibri" panose="020F0502020204030204" pitchFamily="34" charset="0"/>
              </a:rPr>
              <a:t> #</a:t>
            </a:r>
            <a:r>
              <a:rPr lang="en-US" sz="1650" dirty="0" err="1" smtClean="0">
                <a:latin typeface="Calibri" pitchFamily="34" charset="0"/>
                <a:cs typeface="Calibri" panose="020F0502020204030204" pitchFamily="34" charset="0"/>
              </a:rPr>
              <a:t>YourLifeCompanion</a:t>
            </a:r>
            <a:r>
              <a:rPr lang="en-US" sz="1650" dirty="0" smtClean="0">
                <a:latin typeface="Calibri" pitchFamily="34" charset="0"/>
                <a:cs typeface="Calibri" panose="020F0502020204030204" pitchFamily="34" charset="0"/>
              </a:rPr>
              <a:t> #</a:t>
            </a:r>
            <a:r>
              <a:rPr lang="en-US" sz="1650" dirty="0" err="1" smtClean="0">
                <a:latin typeface="Calibri" pitchFamily="34" charset="0"/>
                <a:cs typeface="Calibri" panose="020F0502020204030204" pitchFamily="34" charset="0"/>
              </a:rPr>
              <a:t>EkAtootRishta</a:t>
            </a:r>
            <a:r>
              <a:rPr lang="en-US" sz="1650" dirty="0" smtClean="0">
                <a:latin typeface="Calibri" pitchFamily="34" charset="0"/>
                <a:cs typeface="Calibri" panose="020F0502020204030204" pitchFamily="34" charset="0"/>
              </a:rPr>
              <a:t> #</a:t>
            </a:r>
            <a:r>
              <a:rPr lang="en-US" sz="1650" dirty="0" err="1" smtClean="0">
                <a:latin typeface="Calibri" pitchFamily="34" charset="0"/>
                <a:cs typeface="Calibri" panose="020F0502020204030204" pitchFamily="34" charset="0"/>
              </a:rPr>
              <a:t>WeCompleteYou</a:t>
            </a:r>
            <a:r>
              <a:rPr lang="en-US" sz="1650" dirty="0" smtClean="0">
                <a:latin typeface="Calibri" pitchFamily="34" charset="0"/>
                <a:cs typeface="Calibri" panose="020F0502020204030204" pitchFamily="34" charset="0"/>
              </a:rPr>
              <a:t> are some the </a:t>
            </a:r>
            <a:r>
              <a:rPr lang="en-US" sz="1650" dirty="0" err="1" smtClean="0">
                <a:latin typeface="Calibri" pitchFamily="34" charset="0"/>
                <a:cs typeface="Calibri" panose="020F0502020204030204" pitchFamily="34" charset="0"/>
              </a:rPr>
              <a:t>hashtags</a:t>
            </a:r>
            <a:r>
              <a:rPr lang="en-US" sz="1650" dirty="0" smtClean="0">
                <a:latin typeface="Calibri" pitchFamily="34" charset="0"/>
                <a:cs typeface="Calibri" panose="020F0502020204030204" pitchFamily="34" charset="0"/>
              </a:rPr>
              <a:t> which I suggest should go better with this campaign and I guess #</a:t>
            </a:r>
            <a:r>
              <a:rPr lang="en-US" sz="1650" dirty="0" err="1" smtClean="0">
                <a:latin typeface="Calibri" pitchFamily="34" charset="0"/>
                <a:cs typeface="Calibri" panose="020F0502020204030204" pitchFamily="34" charset="0"/>
              </a:rPr>
              <a:t>SteelTheShow</a:t>
            </a:r>
            <a:r>
              <a:rPr lang="en-US" sz="1650" dirty="0" smtClean="0">
                <a:latin typeface="Calibri" pitchFamily="34" charset="0"/>
                <a:cs typeface="Calibri" panose="020F0502020204030204" pitchFamily="34" charset="0"/>
              </a:rPr>
              <a:t> is a </a:t>
            </a:r>
            <a:r>
              <a:rPr lang="en-US" sz="1650" dirty="0" err="1" smtClean="0">
                <a:latin typeface="Calibri" pitchFamily="34" charset="0"/>
                <a:cs typeface="Calibri" panose="020F0502020204030204" pitchFamily="34" charset="0"/>
              </a:rPr>
              <a:t>hashtag</a:t>
            </a:r>
            <a:r>
              <a:rPr lang="en-US" sz="1650" dirty="0" smtClean="0">
                <a:latin typeface="Calibri" pitchFamily="34" charset="0"/>
                <a:cs typeface="Calibri" panose="020F0502020204030204" pitchFamily="34" charset="0"/>
              </a:rPr>
              <a:t> which we should make it branded one for every further communication </a:t>
            </a:r>
          </a:p>
          <a:p>
            <a:r>
              <a:rPr lang="en-US" sz="1650" dirty="0" smtClean="0">
                <a:latin typeface="Calibri" pitchFamily="34" charset="0"/>
                <a:cs typeface="Calibri" panose="020F0502020204030204" pitchFamily="34" charset="0"/>
              </a:rPr>
              <a:t/>
            </a:r>
            <a:br>
              <a:rPr lang="en-US" sz="1650" dirty="0" smtClean="0">
                <a:latin typeface="Calibri" pitchFamily="34" charset="0"/>
                <a:cs typeface="Calibri" panose="020F0502020204030204" pitchFamily="34" charset="0"/>
              </a:rPr>
            </a:br>
            <a:r>
              <a:rPr lang="en-US" sz="1650" b="1" dirty="0" smtClean="0">
                <a:latin typeface="Calibri" pitchFamily="34" charset="0"/>
                <a:cs typeface="Calibri" panose="020F0502020204030204" pitchFamily="34" charset="0"/>
              </a:rPr>
              <a:t>Matrix and Analysis</a:t>
            </a:r>
            <a:r>
              <a:rPr lang="en-US" sz="1650" dirty="0" smtClean="0">
                <a:latin typeface="Calibri" pitchFamily="34" charset="0"/>
                <a:cs typeface="Calibri" panose="020F0502020204030204" pitchFamily="34" charset="0"/>
              </a:rPr>
              <a:t> -  To monitor at the end of the month we will generate a monthly report of how the posts worked and which type of content/post has got the most traction on FB/</a:t>
            </a:r>
            <a:r>
              <a:rPr lang="en-US" sz="1650" dirty="0" err="1" smtClean="0">
                <a:latin typeface="Calibri" pitchFamily="34" charset="0"/>
                <a:cs typeface="Calibri" panose="020F0502020204030204" pitchFamily="34" charset="0"/>
              </a:rPr>
              <a:t>Linkedin</a:t>
            </a:r>
            <a:r>
              <a:rPr lang="en-US" sz="1650" dirty="0" smtClean="0">
                <a:latin typeface="Calibri" pitchFamily="34" charset="0"/>
                <a:cs typeface="Calibri" panose="020F0502020204030204" pitchFamily="34" charset="0"/>
              </a:rPr>
              <a:t> and we continue to enhance that type of content to keep the audience engaged</a:t>
            </a:r>
            <a:br>
              <a:rPr lang="en-US" sz="1650" dirty="0" smtClean="0">
                <a:latin typeface="Calibri" pitchFamily="34" charset="0"/>
                <a:cs typeface="Calibri" panose="020F0502020204030204" pitchFamily="34" charset="0"/>
              </a:rPr>
            </a:br>
            <a:r>
              <a:rPr lang="en-US" sz="1650" dirty="0" smtClean="0">
                <a:latin typeface="Calibri" pitchFamily="34" charset="0"/>
                <a:cs typeface="Calibri" panose="020F0502020204030204" pitchFamily="34" charset="0"/>
              </a:rPr>
              <a:t/>
            </a:r>
            <a:br>
              <a:rPr lang="en-US" sz="1650" dirty="0" smtClean="0">
                <a:latin typeface="Calibri" pitchFamily="34" charset="0"/>
                <a:cs typeface="Calibri" panose="020F0502020204030204" pitchFamily="34" charset="0"/>
              </a:rPr>
            </a:br>
            <a:r>
              <a:rPr lang="en-US" sz="1650" b="1" dirty="0" smtClean="0">
                <a:latin typeface="Calibri" pitchFamily="34" charset="0"/>
                <a:cs typeface="Calibri" panose="020F0502020204030204" pitchFamily="34" charset="0"/>
              </a:rPr>
              <a:t>Ideal caption</a:t>
            </a:r>
            <a:r>
              <a:rPr lang="en-US" sz="1650" dirty="0" smtClean="0">
                <a:latin typeface="Calibri" pitchFamily="34" charset="0"/>
                <a:cs typeface="Calibri" panose="020F0502020204030204" pitchFamily="34" charset="0"/>
              </a:rPr>
              <a:t> – VKI – Adding a pinch of patience, a dash of kindness and a spoonful of laughter and a heap of love to the most unforgettable dinner dates with your beloved ones. #</a:t>
            </a:r>
            <a:r>
              <a:rPr lang="en-US" sz="1650" dirty="0" err="1" smtClean="0">
                <a:latin typeface="Calibri" pitchFamily="34" charset="0"/>
                <a:cs typeface="Calibri" panose="020F0502020204030204" pitchFamily="34" charset="0"/>
              </a:rPr>
              <a:t>SteelTheShow</a:t>
            </a:r>
            <a:r>
              <a:rPr lang="en-US" sz="1650" dirty="0" smtClean="0">
                <a:latin typeface="Calibri" pitchFamily="34" charset="0"/>
                <a:cs typeface="Calibri" panose="020F0502020204030204" pitchFamily="34" charset="0"/>
              </a:rPr>
              <a:t> #</a:t>
            </a:r>
            <a:r>
              <a:rPr lang="en-US" sz="1650" dirty="0" err="1" smtClean="0">
                <a:latin typeface="Calibri" pitchFamily="34" charset="0"/>
                <a:cs typeface="Calibri" panose="020F0502020204030204" pitchFamily="34" charset="0"/>
              </a:rPr>
              <a:t>EkAtootRishta</a:t>
            </a:r>
            <a:r>
              <a:rPr lang="en-US" sz="1650" dirty="0" smtClean="0">
                <a:latin typeface="Calibri" pitchFamily="34" charset="0"/>
                <a:cs typeface="Calibri" panose="020F0502020204030204" pitchFamily="34" charset="0"/>
              </a:rPr>
              <a:t> #</a:t>
            </a:r>
            <a:r>
              <a:rPr lang="en-US" sz="1650" dirty="0" err="1" smtClean="0">
                <a:latin typeface="Calibri" pitchFamily="34" charset="0"/>
                <a:cs typeface="Calibri" panose="020F0502020204030204" pitchFamily="34" charset="0"/>
              </a:rPr>
              <a:t>ABondOfLove</a:t>
            </a:r>
            <a:r>
              <a:rPr lang="en-US" sz="1650" dirty="0" smtClean="0">
                <a:latin typeface="Calibri" pitchFamily="34" charset="0"/>
                <a:cs typeface="Calibri" panose="020F0502020204030204" pitchFamily="34" charset="0"/>
              </a:rPr>
              <a:t> </a:t>
            </a:r>
            <a:endParaRPr lang="en-US" sz="1650" dirty="0">
              <a:latin typeface="Calibri" pitchFamily="34" charset="0"/>
              <a:cs typeface="Calibri" panose="020F0502020204030204" pitchFamily="34" charset="0"/>
            </a:endParaRPr>
          </a:p>
        </p:txBody>
      </p:sp>
    </p:spTree>
    <p:extLst>
      <p:ext uri="{BB962C8B-B14F-4D97-AF65-F5344CB8AC3E}">
        <p14:creationId xmlns:p14="http://schemas.microsoft.com/office/powerpoint/2010/main" xmlns="" val="362485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173" y="1403796"/>
            <a:ext cx="9459528" cy="4933547"/>
          </a:xfrm>
        </p:spPr>
        <p:txBody>
          <a:bodyPr/>
          <a:lstStyle/>
          <a:p>
            <a:r>
              <a:rPr lang="en-IN" altLang="en-US" dirty="0" smtClean="0">
                <a:latin typeface="Calibri" panose="020F0502020204030204" pitchFamily="34" charset="0"/>
                <a:cs typeface="Calibri" panose="020F0502020204030204" pitchFamily="34" charset="0"/>
              </a:rPr>
              <a:t>Closely </a:t>
            </a:r>
            <a:r>
              <a:rPr lang="en-IN" altLang="en-US" b="1" dirty="0" smtClean="0">
                <a:latin typeface="Calibri" panose="020F0502020204030204" pitchFamily="34" charset="0"/>
                <a:cs typeface="Calibri" panose="020F0502020204030204" pitchFamily="34" charset="0"/>
              </a:rPr>
              <a:t>monitor competitor social media</a:t>
            </a:r>
            <a:r>
              <a:rPr lang="en-IN" altLang="en-US" dirty="0" smtClean="0">
                <a:latin typeface="Calibri" panose="020F0502020204030204" pitchFamily="34" charset="0"/>
                <a:cs typeface="Calibri" panose="020F0502020204030204" pitchFamily="34" charset="0"/>
              </a:rPr>
              <a:t> and create a content calendar based on the content basket and reiterate the content according to what is getting more traction for our competitors </a:t>
            </a:r>
          </a:p>
          <a:p>
            <a:endParaRPr lang="en-IN" altLang="en-US" dirty="0" smtClean="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Based on the </a:t>
            </a:r>
            <a:r>
              <a:rPr lang="en-IN" altLang="en-US" b="1" dirty="0" smtClean="0">
                <a:latin typeface="Calibri" panose="020F0502020204030204" pitchFamily="34" charset="0"/>
                <a:cs typeface="Calibri" panose="020F0502020204030204" pitchFamily="34" charset="0"/>
              </a:rPr>
              <a:t>keyword research</a:t>
            </a:r>
            <a:r>
              <a:rPr lang="en-IN" altLang="en-US" dirty="0" smtClean="0">
                <a:latin typeface="Calibri" panose="020F0502020204030204" pitchFamily="34" charset="0"/>
                <a:cs typeface="Calibri" panose="020F0502020204030204" pitchFamily="34" charset="0"/>
              </a:rPr>
              <a:t> we try and incorporate keywords into our communications </a:t>
            </a:r>
          </a:p>
          <a:p>
            <a:endParaRPr lang="en-IN" altLang="en-US" dirty="0" smtClean="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Monitor the big players in the same business and follow the </a:t>
            </a:r>
            <a:r>
              <a:rPr lang="en-IN" altLang="en-US" b="1" dirty="0" smtClean="0">
                <a:latin typeface="Calibri" panose="020F0502020204030204" pitchFamily="34" charset="0"/>
                <a:cs typeface="Calibri" panose="020F0502020204030204" pitchFamily="34" charset="0"/>
              </a:rPr>
              <a:t>bandwagon</a:t>
            </a:r>
            <a:r>
              <a:rPr lang="en-IN" altLang="en-US" dirty="0" smtClean="0">
                <a:latin typeface="Calibri" panose="020F0502020204030204" pitchFamily="34" charset="0"/>
                <a:cs typeface="Calibri" panose="020F0502020204030204" pitchFamily="34" charset="0"/>
              </a:rPr>
              <a:t> in terms of content marketing strategy </a:t>
            </a:r>
          </a:p>
          <a:p>
            <a:endParaRPr lang="en-IN" altLang="en-US" dirty="0" smtClean="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Get brand recognition with USP or </a:t>
            </a:r>
            <a:r>
              <a:rPr lang="en-IN" altLang="en-US" b="1" dirty="0" smtClean="0">
                <a:latin typeface="Calibri" panose="020F0502020204030204" pitchFamily="34" charset="0"/>
                <a:cs typeface="Calibri" panose="020F0502020204030204" pitchFamily="34" charset="0"/>
              </a:rPr>
              <a:t>Unique Keywords </a:t>
            </a:r>
            <a:r>
              <a:rPr lang="en-IN" altLang="en-US" dirty="0" smtClean="0">
                <a:latin typeface="Calibri" panose="020F0502020204030204" pitchFamily="34" charset="0"/>
                <a:cs typeface="Calibri" panose="020F0502020204030204" pitchFamily="34" charset="0"/>
              </a:rPr>
              <a:t>which are exclusive to our brand </a:t>
            </a:r>
          </a:p>
          <a:p>
            <a:endParaRPr lang="en-IN" altLang="en-US" b="1" dirty="0">
              <a:latin typeface="Calibri" panose="020F0502020204030204" pitchFamily="34" charset="0"/>
              <a:cs typeface="Calibri" panose="020F0502020204030204" pitchFamily="34" charset="0"/>
            </a:endParaRPr>
          </a:p>
          <a:p>
            <a:r>
              <a:rPr lang="en-IN" altLang="en-US" dirty="0" smtClean="0">
                <a:latin typeface="Calibri" panose="020F0502020204030204" pitchFamily="34" charset="0"/>
                <a:cs typeface="Calibri" panose="020F0502020204030204" pitchFamily="34" charset="0"/>
              </a:rPr>
              <a:t>Finally keep </a:t>
            </a:r>
            <a:r>
              <a:rPr lang="en-IN" altLang="en-US" b="1" dirty="0" smtClean="0">
                <a:latin typeface="Calibri" panose="020F0502020204030204" pitchFamily="34" charset="0"/>
                <a:cs typeface="Calibri" panose="020F0502020204030204" pitchFamily="34" charset="0"/>
              </a:rPr>
              <a:t>entertaining </a:t>
            </a:r>
            <a:r>
              <a:rPr lang="en-IN" altLang="en-US" dirty="0" smtClean="0">
                <a:latin typeface="Calibri" panose="020F0502020204030204" pitchFamily="34" charset="0"/>
                <a:cs typeface="Calibri" panose="020F0502020204030204" pitchFamily="34" charset="0"/>
              </a:rPr>
              <a:t>the target audience </a:t>
            </a:r>
            <a:endParaRPr lang="en-IN" alt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Social Media Approach</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19</a:t>
            </a:fld>
            <a:endParaRPr lang="en-US"/>
          </a:p>
        </p:txBody>
      </p:sp>
    </p:spTree>
    <p:extLst>
      <p:ext uri="{BB962C8B-B14F-4D97-AF65-F5344CB8AC3E}">
        <p14:creationId xmlns:p14="http://schemas.microsoft.com/office/powerpoint/2010/main" xmlns="" val="89808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Calibri" panose="020F0502020204030204" pitchFamily="34" charset="0"/>
                <a:cs typeface="Calibri" panose="020F0502020204030204" pitchFamily="34" charset="0"/>
              </a:rPr>
              <a:t>Introduction </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To brand, </a:t>
            </a:r>
            <a:r>
              <a:rPr lang="en-US" sz="2000" dirty="0" smtClean="0">
                <a:latin typeface="Calibri" panose="020F0502020204030204" pitchFamily="34" charset="0"/>
                <a:cs typeface="Calibri" panose="020F0502020204030204" pitchFamily="34" charset="0"/>
              </a:rPr>
              <a:t>offerings</a:t>
            </a:r>
            <a:r>
              <a:rPr lang="en-US" sz="2000" dirty="0" smtClean="0">
                <a:latin typeface="Calibri" panose="020F0502020204030204" pitchFamily="34" charset="0"/>
                <a:cs typeface="Calibri" panose="020F0502020204030204" pitchFamily="34" charset="0"/>
              </a:rPr>
              <a:t>, Vision, Mission and </a:t>
            </a:r>
            <a:r>
              <a:rPr lang="en-US" sz="2000" dirty="0" smtClean="0">
                <a:latin typeface="Calibri" panose="020F0502020204030204" pitchFamily="34" charset="0"/>
                <a:cs typeface="Calibri" panose="020F0502020204030204" pitchFamily="34" charset="0"/>
              </a:rPr>
              <a:t>Objectives</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Selection of Medium</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Channels of Marketing</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Platforms, Game Plan, Objectives </a:t>
            </a:r>
            <a:r>
              <a:rPr lang="en-US" sz="2000" dirty="0" err="1" smtClean="0">
                <a:latin typeface="Calibri" panose="020F0502020204030204" pitchFamily="34" charset="0"/>
                <a:cs typeface="Calibri" panose="020F0502020204030204" pitchFamily="34" charset="0"/>
              </a:rPr>
              <a:t>etc</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Understanding of Brand </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Positioning</a:t>
            </a:r>
            <a:r>
              <a:rPr lang="en-US" sz="2000" dirty="0">
                <a:latin typeface="Calibri" panose="020F0502020204030204" pitchFamily="34" charset="0"/>
                <a:cs typeface="Calibri" panose="020F0502020204030204" pitchFamily="34" charset="0"/>
              </a:rPr>
              <a:t/>
            </a:r>
            <a:br>
              <a:rPr lang="en-US" sz="2000" dirty="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Umbrella Communication/Mother Campaign </a:t>
            </a:r>
            <a:r>
              <a:rPr lang="en-US" sz="2000" dirty="0" smtClean="0">
                <a:latin typeface="Calibri" panose="020F0502020204030204" pitchFamily="34" charset="0"/>
                <a:cs typeface="Calibri" panose="020F0502020204030204" pitchFamily="34" charset="0"/>
              </a:rPr>
              <a:t>etc</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Competition Analysis</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Approach and Strategy</a:t>
            </a:r>
          </a:p>
          <a:p>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Table Of Contents </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2</a:t>
            </a:fld>
            <a:endParaRPr lang="en-US"/>
          </a:p>
        </p:txBody>
      </p:sp>
    </p:spTree>
    <p:extLst>
      <p:ext uri="{BB962C8B-B14F-4D97-AF65-F5344CB8AC3E}">
        <p14:creationId xmlns:p14="http://schemas.microsoft.com/office/powerpoint/2010/main" xmlns="" val="2067187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lumMod val="50000"/>
                  </a:schemeClr>
                </a:solidFill>
              </a:rPr>
              <a:t>THANK YOU</a:t>
            </a:r>
            <a:endParaRPr lang="en-US" dirty="0">
              <a:solidFill>
                <a:schemeClr val="bg1">
                  <a:lumMod val="50000"/>
                </a:schemeClr>
              </a:solidFill>
            </a:endParaRPr>
          </a:p>
        </p:txBody>
      </p:sp>
    </p:spTree>
    <p:extLst>
      <p:ext uri="{BB962C8B-B14F-4D97-AF65-F5344CB8AC3E}">
        <p14:creationId xmlns:p14="http://schemas.microsoft.com/office/powerpoint/2010/main" xmlns="" val="2299874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Tree>
    <p:extLst>
      <p:ext uri="{BB962C8B-B14F-4D97-AF65-F5344CB8AC3E}">
        <p14:creationId xmlns:p14="http://schemas.microsoft.com/office/powerpoint/2010/main" xmlns="" val="1840490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4</a:t>
            </a:fld>
            <a:endParaRPr lang="en-US"/>
          </a:p>
        </p:txBody>
      </p:sp>
      <p:grpSp>
        <p:nvGrpSpPr>
          <p:cNvPr id="21" name="Group 20"/>
          <p:cNvGrpSpPr/>
          <p:nvPr/>
        </p:nvGrpSpPr>
        <p:grpSpPr>
          <a:xfrm>
            <a:off x="228600" y="1752870"/>
            <a:ext cx="2686878" cy="4202626"/>
            <a:chOff x="228600" y="1752870"/>
            <a:chExt cx="2686878" cy="4202626"/>
          </a:xfrm>
          <a:solidFill>
            <a:schemeClr val="bg1">
              <a:lumMod val="50000"/>
            </a:schemeClr>
          </a:solidFill>
        </p:grpSpPr>
        <p:sp>
          <p:nvSpPr>
            <p:cNvPr id="9" name="Rounded Rectangle 8"/>
            <p:cNvSpPr/>
            <p:nvPr/>
          </p:nvSpPr>
          <p:spPr>
            <a:xfrm>
              <a:off x="228600" y="1752870"/>
              <a:ext cx="2686878" cy="420262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rgbClr val="FFC000"/>
                </a:solidFill>
              </a:endParaRPr>
            </a:p>
          </p:txBody>
        </p:sp>
        <p:sp>
          <p:nvSpPr>
            <p:cNvPr id="10" name="TextBox 9"/>
            <p:cNvSpPr txBox="1"/>
            <p:nvPr/>
          </p:nvSpPr>
          <p:spPr>
            <a:xfrm>
              <a:off x="381000" y="1905270"/>
              <a:ext cx="2288822" cy="2554545"/>
            </a:xfrm>
            <a:prstGeom prst="rect">
              <a:avLst/>
            </a:prstGeom>
            <a:grpFill/>
          </p:spPr>
          <p:txBody>
            <a:bodyPr wrap="square" rtlCol="0">
              <a:spAutoFit/>
            </a:bodyPr>
            <a:lstStyle/>
            <a:p>
              <a:pPr algn="ctr"/>
              <a:r>
                <a:rPr lang="en-US" sz="2000" b="1" dirty="0" smtClean="0">
                  <a:solidFill>
                    <a:srgbClr val="FFC000"/>
                  </a:solidFill>
                  <a:latin typeface="Calibri" panose="020F0502020204030204" pitchFamily="34" charset="0"/>
                  <a:cs typeface="Calibri" panose="020F0502020204030204" pitchFamily="34" charset="0"/>
                </a:rPr>
                <a:t>V.K. ICL  </a:t>
              </a:r>
              <a:endParaRPr lang="en-US" sz="2000" b="1" dirty="0" smtClean="0">
                <a:solidFill>
                  <a:srgbClr val="FFC000"/>
                </a:solidFill>
                <a:latin typeface="Calibri" panose="020F0502020204030204" pitchFamily="34" charset="0"/>
                <a:cs typeface="Calibri" panose="020F0502020204030204" pitchFamily="34" charset="0"/>
              </a:endParaRPr>
            </a:p>
            <a:p>
              <a:r>
                <a:rPr lang="en-US" sz="1200" dirty="0" smtClean="0">
                  <a:solidFill>
                    <a:srgbClr val="FFC000"/>
                  </a:solidFill>
                  <a:latin typeface="Calibri" panose="020F0502020204030204" pitchFamily="34" charset="0"/>
                  <a:cs typeface="Calibri" panose="020F0502020204030204" pitchFamily="34" charset="0"/>
                </a:rPr>
                <a:t/>
              </a:r>
              <a:br>
                <a:rPr lang="en-US" sz="1200" dirty="0" smtClean="0">
                  <a:solidFill>
                    <a:srgbClr val="FFC000"/>
                  </a:solidFill>
                  <a:latin typeface="Calibri" panose="020F0502020204030204" pitchFamily="34" charset="0"/>
                  <a:cs typeface="Calibri" panose="020F0502020204030204" pitchFamily="34" charset="0"/>
                </a:rPr>
              </a:br>
              <a:r>
                <a:rPr lang="en-US" sz="1600" dirty="0" smtClean="0">
                  <a:solidFill>
                    <a:srgbClr val="FFC000"/>
                  </a:solidFill>
                  <a:latin typeface="Calibri" panose="020F0502020204030204" pitchFamily="34" charset="0"/>
                  <a:cs typeface="Calibri" panose="020F0502020204030204" pitchFamily="34" charset="0"/>
                </a:rPr>
                <a:t>We are a </a:t>
              </a:r>
              <a:r>
                <a:rPr lang="en-US" sz="1600" dirty="0" smtClean="0">
                  <a:solidFill>
                    <a:srgbClr val="FFC000"/>
                  </a:solidFill>
                  <a:latin typeface="Calibri" panose="020F0502020204030204" pitchFamily="34" charset="0"/>
                  <a:cs typeface="Calibri" panose="020F0502020204030204" pitchFamily="34" charset="0"/>
                </a:rPr>
                <a:t>power house of versatile steel products with 35 years of industry experience and diverse inventory to serve major industry sectors with exceptional customer service</a:t>
              </a:r>
              <a:endParaRPr lang="en-US" sz="1600" dirty="0">
                <a:solidFill>
                  <a:srgbClr val="FFC000"/>
                </a:solidFill>
              </a:endParaRPr>
            </a:p>
          </p:txBody>
        </p:sp>
      </p:grpSp>
      <p:grpSp>
        <p:nvGrpSpPr>
          <p:cNvPr id="20" name="Group 19"/>
          <p:cNvGrpSpPr/>
          <p:nvPr/>
        </p:nvGrpSpPr>
        <p:grpSpPr>
          <a:xfrm>
            <a:off x="3188596" y="1750722"/>
            <a:ext cx="2686878" cy="4202626"/>
            <a:chOff x="3124201" y="1750722"/>
            <a:chExt cx="2686878" cy="4202626"/>
          </a:xfrm>
          <a:solidFill>
            <a:schemeClr val="bg1">
              <a:lumMod val="50000"/>
            </a:schemeClr>
          </a:solidFill>
        </p:grpSpPr>
        <p:sp>
          <p:nvSpPr>
            <p:cNvPr id="11" name="Rounded Rectangle 10"/>
            <p:cNvSpPr/>
            <p:nvPr/>
          </p:nvSpPr>
          <p:spPr>
            <a:xfrm>
              <a:off x="3124201" y="1750722"/>
              <a:ext cx="2686878" cy="420262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rgbClr val="FFC000"/>
                </a:solidFill>
              </a:endParaRPr>
            </a:p>
          </p:txBody>
        </p:sp>
        <p:sp>
          <p:nvSpPr>
            <p:cNvPr id="12" name="TextBox 11"/>
            <p:cNvSpPr txBox="1"/>
            <p:nvPr/>
          </p:nvSpPr>
          <p:spPr>
            <a:xfrm>
              <a:off x="3276601" y="1903122"/>
              <a:ext cx="2413628" cy="3323987"/>
            </a:xfrm>
            <a:prstGeom prst="rect">
              <a:avLst/>
            </a:prstGeom>
            <a:grpFill/>
          </p:spPr>
          <p:txBody>
            <a:bodyPr wrap="square" rtlCol="0">
              <a:spAutoFit/>
            </a:bodyPr>
            <a:lstStyle/>
            <a:p>
              <a:pPr algn="ctr"/>
              <a:r>
                <a:rPr lang="en-US" sz="2000" b="1" dirty="0" smtClean="0">
                  <a:solidFill>
                    <a:srgbClr val="FFC000"/>
                  </a:solidFill>
                  <a:latin typeface="Calibri" panose="020F0502020204030204" pitchFamily="34" charset="0"/>
                  <a:cs typeface="Calibri" panose="020F0502020204030204" pitchFamily="34" charset="0"/>
                </a:rPr>
                <a:t>OUR </a:t>
              </a:r>
              <a:r>
                <a:rPr lang="en-US" sz="2000" b="1" dirty="0" smtClean="0">
                  <a:solidFill>
                    <a:srgbClr val="FFC000"/>
                  </a:solidFill>
                  <a:latin typeface="Calibri" panose="020F0502020204030204" pitchFamily="34" charset="0"/>
                  <a:cs typeface="Calibri" panose="020F0502020204030204" pitchFamily="34" charset="0"/>
                </a:rPr>
                <a:t>INDUSTRIES</a:t>
              </a:r>
            </a:p>
            <a:p>
              <a:r>
                <a:rPr lang="en-US" sz="1200" dirty="0" smtClean="0">
                  <a:solidFill>
                    <a:srgbClr val="FFC000"/>
                  </a:solidFill>
                  <a:latin typeface="Calibri" panose="020F0502020204030204" pitchFamily="34" charset="0"/>
                  <a:cs typeface="Calibri" panose="020F0502020204030204" pitchFamily="34" charset="0"/>
                </a:rPr>
                <a:t/>
              </a:r>
              <a:br>
                <a:rPr lang="en-US" sz="1200" dirty="0" smtClean="0">
                  <a:solidFill>
                    <a:srgbClr val="FFC000"/>
                  </a:solidFill>
                  <a:latin typeface="Calibri" panose="020F0502020204030204" pitchFamily="34" charset="0"/>
                  <a:cs typeface="Calibri" panose="020F0502020204030204" pitchFamily="34" charset="0"/>
                </a:rPr>
              </a:br>
              <a:r>
                <a:rPr lang="en-US" sz="1600" dirty="0" smtClean="0">
                  <a:solidFill>
                    <a:srgbClr val="FFC000"/>
                  </a:solidFill>
                  <a:latin typeface="Calibri" panose="020F0502020204030204" pitchFamily="34" charset="0"/>
                  <a:cs typeface="Calibri" panose="020F0502020204030204" pitchFamily="34" charset="0"/>
                </a:rPr>
                <a:t>- Automobiles</a:t>
              </a:r>
            </a:p>
            <a:p>
              <a:r>
                <a:rPr lang="en-US" sz="1600" dirty="0" smtClean="0">
                  <a:solidFill>
                    <a:srgbClr val="FFC000"/>
                  </a:solidFill>
                  <a:latin typeface="Calibri" panose="020F0502020204030204" pitchFamily="34" charset="0"/>
                  <a:cs typeface="Calibri" panose="020F0502020204030204" pitchFamily="34" charset="0"/>
                </a:rPr>
                <a:t>-Renewable power </a:t>
              </a:r>
            </a:p>
            <a:p>
              <a:pPr>
                <a:buFontTx/>
                <a:buChar char="-"/>
              </a:pPr>
              <a:r>
                <a:rPr lang="en-US" sz="1600" dirty="0" smtClean="0">
                  <a:solidFill>
                    <a:srgbClr val="FFC000"/>
                  </a:solidFill>
                  <a:latin typeface="Calibri" panose="020F0502020204030204" pitchFamily="34" charset="0"/>
                  <a:cs typeface="Calibri" panose="020F0502020204030204" pitchFamily="34" charset="0"/>
                </a:rPr>
                <a:t>Infrastructure</a:t>
              </a:r>
            </a:p>
            <a:p>
              <a:pPr>
                <a:buFontTx/>
                <a:buChar char="-"/>
              </a:pPr>
              <a:r>
                <a:rPr lang="en-US" sz="1600" dirty="0" smtClean="0">
                  <a:solidFill>
                    <a:srgbClr val="FFC000"/>
                  </a:solidFill>
                  <a:latin typeface="Calibri" panose="020F0502020204030204" pitchFamily="34" charset="0"/>
                  <a:cs typeface="Calibri" panose="020F0502020204030204" pitchFamily="34" charset="0"/>
                </a:rPr>
                <a:t>Yellow goods and machinery </a:t>
              </a:r>
            </a:p>
            <a:p>
              <a:pPr>
                <a:buFontTx/>
                <a:buChar char="-"/>
              </a:pPr>
              <a:r>
                <a:rPr lang="en-US" sz="1600" dirty="0" smtClean="0">
                  <a:solidFill>
                    <a:srgbClr val="FFC000"/>
                  </a:solidFill>
                  <a:latin typeface="Calibri" panose="020F0502020204030204" pitchFamily="34" charset="0"/>
                  <a:cs typeface="Calibri" panose="020F0502020204030204" pitchFamily="34" charset="0"/>
                </a:rPr>
                <a:t>White Goods</a:t>
              </a:r>
            </a:p>
            <a:p>
              <a:pPr>
                <a:buFontTx/>
                <a:buChar char="-"/>
              </a:pPr>
              <a:r>
                <a:rPr lang="en-US" sz="1600" dirty="0" smtClean="0">
                  <a:solidFill>
                    <a:srgbClr val="FFC000"/>
                  </a:solidFill>
                  <a:latin typeface="Calibri" panose="020F0502020204030204" pitchFamily="34" charset="0"/>
                  <a:cs typeface="Calibri" panose="020F0502020204030204" pitchFamily="34" charset="0"/>
                </a:rPr>
                <a:t>Nuclear and hydro power plant</a:t>
              </a:r>
            </a:p>
            <a:p>
              <a:pPr>
                <a:buFontTx/>
                <a:buChar char="-"/>
              </a:pPr>
              <a:r>
                <a:rPr lang="en-US" sz="1600" dirty="0" smtClean="0">
                  <a:solidFill>
                    <a:srgbClr val="FFC000"/>
                  </a:solidFill>
                  <a:latin typeface="Calibri" panose="020F0502020204030204" pitchFamily="34" charset="0"/>
                  <a:cs typeface="Calibri" panose="020F0502020204030204" pitchFamily="34" charset="0"/>
                </a:rPr>
                <a:t>Oil and Gas pipeline</a:t>
              </a:r>
            </a:p>
            <a:p>
              <a:pPr>
                <a:buFontTx/>
                <a:buChar char="-"/>
              </a:pPr>
              <a:r>
                <a:rPr lang="en-US" sz="1600" dirty="0" smtClean="0">
                  <a:solidFill>
                    <a:srgbClr val="FFC000"/>
                  </a:solidFill>
                  <a:latin typeface="Calibri" panose="020F0502020204030204" pitchFamily="34" charset="0"/>
                  <a:cs typeface="Calibri" panose="020F0502020204030204" pitchFamily="34" charset="0"/>
                </a:rPr>
                <a:t>Shipbuilding</a:t>
              </a:r>
            </a:p>
            <a:p>
              <a:pPr>
                <a:buFontTx/>
                <a:buChar char="-"/>
              </a:pPr>
              <a:r>
                <a:rPr lang="en-US" sz="1600" dirty="0" smtClean="0">
                  <a:solidFill>
                    <a:srgbClr val="FFC000"/>
                  </a:solidFill>
                  <a:latin typeface="Calibri" panose="020F0502020204030204" pitchFamily="34" charset="0"/>
                  <a:cs typeface="Calibri" panose="020F0502020204030204" pitchFamily="34" charset="0"/>
                </a:rPr>
                <a:t>Engineering</a:t>
              </a:r>
              <a:endParaRPr lang="en-US" sz="1600" dirty="0" smtClean="0">
                <a:solidFill>
                  <a:srgbClr val="FFC000"/>
                </a:solidFill>
                <a:latin typeface="Calibri" panose="020F0502020204030204" pitchFamily="34" charset="0"/>
                <a:cs typeface="Calibri" panose="020F0502020204030204" pitchFamily="34" charset="0"/>
              </a:endParaRPr>
            </a:p>
          </p:txBody>
        </p:sp>
      </p:grpSp>
      <p:grpSp>
        <p:nvGrpSpPr>
          <p:cNvPr id="18" name="Group 17"/>
          <p:cNvGrpSpPr/>
          <p:nvPr/>
        </p:nvGrpSpPr>
        <p:grpSpPr>
          <a:xfrm>
            <a:off x="6122834" y="1761453"/>
            <a:ext cx="2686878" cy="4202626"/>
            <a:chOff x="6058439" y="1761453"/>
            <a:chExt cx="2686878" cy="4202626"/>
          </a:xfrm>
          <a:solidFill>
            <a:schemeClr val="bg1">
              <a:lumMod val="50000"/>
            </a:schemeClr>
          </a:solidFill>
        </p:grpSpPr>
        <p:sp>
          <p:nvSpPr>
            <p:cNvPr id="14" name="Rounded Rectangle 13"/>
            <p:cNvSpPr/>
            <p:nvPr/>
          </p:nvSpPr>
          <p:spPr>
            <a:xfrm>
              <a:off x="6058439" y="1761453"/>
              <a:ext cx="2686878" cy="420262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rgbClr val="FFC000"/>
                </a:solidFill>
              </a:endParaRPr>
            </a:p>
          </p:txBody>
        </p:sp>
        <p:sp>
          <p:nvSpPr>
            <p:cNvPr id="15" name="TextBox 14"/>
            <p:cNvSpPr txBox="1"/>
            <p:nvPr/>
          </p:nvSpPr>
          <p:spPr>
            <a:xfrm>
              <a:off x="6210839" y="1913853"/>
              <a:ext cx="2405470" cy="2893100"/>
            </a:xfrm>
            <a:prstGeom prst="rect">
              <a:avLst/>
            </a:prstGeom>
            <a:grpFill/>
          </p:spPr>
          <p:txBody>
            <a:bodyPr wrap="square" rtlCol="0">
              <a:spAutoFit/>
            </a:bodyPr>
            <a:lstStyle/>
            <a:p>
              <a:pPr algn="ctr"/>
              <a:r>
                <a:rPr lang="en-US" sz="2000" b="1" dirty="0" smtClean="0">
                  <a:solidFill>
                    <a:srgbClr val="FFC000"/>
                  </a:solidFill>
                  <a:latin typeface="Calibri" panose="020F0502020204030204" pitchFamily="34" charset="0"/>
                  <a:cs typeface="Calibri" panose="020F0502020204030204" pitchFamily="34" charset="0"/>
                </a:rPr>
                <a:t>OUR VISION &amp; PURPOSE/ MISSION</a:t>
              </a:r>
              <a:endParaRPr lang="en-US" sz="2800" dirty="0">
                <a:solidFill>
                  <a:srgbClr val="FFC000"/>
                </a:solidFill>
              </a:endParaRPr>
            </a:p>
            <a:p>
              <a:endParaRPr lang="en-US" sz="1400" b="1" dirty="0">
                <a:solidFill>
                  <a:srgbClr val="FFC000"/>
                </a:solidFill>
                <a:latin typeface="Calibri" panose="020F0502020204030204" pitchFamily="34" charset="0"/>
                <a:cs typeface="Calibri" panose="020F0502020204030204" pitchFamily="34" charset="0"/>
              </a:endParaRPr>
            </a:p>
            <a:p>
              <a:pPr>
                <a:buFontTx/>
                <a:buChar char="-"/>
              </a:pPr>
              <a:r>
                <a:rPr lang="en-US" sz="1600" dirty="0" smtClean="0">
                  <a:solidFill>
                    <a:srgbClr val="FFC000"/>
                  </a:solidFill>
                  <a:latin typeface="Calibri" panose="020F0502020204030204" pitchFamily="34" charset="0"/>
                  <a:cs typeface="Calibri" panose="020F0502020204030204" pitchFamily="34" charset="0"/>
                </a:rPr>
                <a:t>To </a:t>
              </a:r>
              <a:r>
                <a:rPr lang="en-US" sz="1600" dirty="0" smtClean="0">
                  <a:solidFill>
                    <a:srgbClr val="FFC000"/>
                  </a:solidFill>
                  <a:latin typeface="Calibri" panose="020F0502020204030204" pitchFamily="34" charset="0"/>
                  <a:cs typeface="Calibri" panose="020F0502020204030204" pitchFamily="34" charset="0"/>
                </a:rPr>
                <a:t>meet the growing infrastructural needs of </a:t>
              </a:r>
              <a:r>
                <a:rPr lang="en-US" sz="1600" dirty="0" smtClean="0">
                  <a:solidFill>
                    <a:srgbClr val="FFC000"/>
                  </a:solidFill>
                  <a:latin typeface="Calibri" panose="020F0502020204030204" pitchFamily="34" charset="0"/>
                  <a:cs typeface="Calibri" panose="020F0502020204030204" pitchFamily="34" charset="0"/>
                </a:rPr>
                <a:t> India</a:t>
              </a:r>
              <a:r>
                <a:rPr lang="en-US" sz="1600" b="1" dirty="0" smtClean="0">
                  <a:solidFill>
                    <a:srgbClr val="FFC000"/>
                  </a:solidFill>
                  <a:latin typeface="Calibri" panose="020F0502020204030204" pitchFamily="34" charset="0"/>
                  <a:cs typeface="Calibri" panose="020F0502020204030204" pitchFamily="34" charset="0"/>
                </a:rPr>
                <a:t/>
              </a:r>
              <a:br>
                <a:rPr lang="en-US" sz="1600" b="1" dirty="0" smtClean="0">
                  <a:solidFill>
                    <a:srgbClr val="FFC000"/>
                  </a:solidFill>
                  <a:latin typeface="Calibri" panose="020F0502020204030204" pitchFamily="34" charset="0"/>
                  <a:cs typeface="Calibri" panose="020F0502020204030204" pitchFamily="34" charset="0"/>
                </a:rPr>
              </a:br>
              <a:r>
                <a:rPr lang="en-US" sz="1600" b="1" dirty="0" smtClean="0">
                  <a:solidFill>
                    <a:srgbClr val="FFC000"/>
                  </a:solidFill>
                  <a:latin typeface="Calibri" panose="020F0502020204030204" pitchFamily="34" charset="0"/>
                  <a:cs typeface="Calibri" panose="020F0502020204030204" pitchFamily="34" charset="0"/>
                </a:rPr>
                <a:t>- </a:t>
              </a:r>
              <a:r>
                <a:rPr lang="en-US" sz="1600" dirty="0" smtClean="0">
                  <a:solidFill>
                    <a:srgbClr val="FFC000"/>
                  </a:solidFill>
                  <a:latin typeface="Calibri" panose="020F0502020204030204" pitchFamily="34" charset="0"/>
                  <a:cs typeface="Calibri" panose="020F0502020204030204" pitchFamily="34" charset="0"/>
                </a:rPr>
                <a:t>To </a:t>
              </a:r>
              <a:r>
                <a:rPr lang="en-US" sz="1600" dirty="0" smtClean="0">
                  <a:solidFill>
                    <a:srgbClr val="FFC000"/>
                  </a:solidFill>
                  <a:latin typeface="Calibri" panose="020F0502020204030204" pitchFamily="34" charset="0"/>
                  <a:cs typeface="Calibri" panose="020F0502020204030204" pitchFamily="34" charset="0"/>
                </a:rPr>
                <a:t>be </a:t>
              </a:r>
              <a:r>
                <a:rPr lang="en-US" sz="1600" dirty="0" smtClean="0">
                  <a:solidFill>
                    <a:srgbClr val="FFC000"/>
                  </a:solidFill>
                  <a:latin typeface="Calibri" panose="020F0502020204030204" pitchFamily="34" charset="0"/>
                  <a:cs typeface="Calibri" panose="020F0502020204030204" pitchFamily="34" charset="0"/>
                </a:rPr>
                <a:t>a </a:t>
              </a:r>
              <a:r>
                <a:rPr lang="en-US" sz="1600" dirty="0" smtClean="0">
                  <a:solidFill>
                    <a:srgbClr val="FFC000"/>
                  </a:solidFill>
                  <a:latin typeface="Calibri" panose="020F0502020204030204" pitchFamily="34" charset="0"/>
                  <a:cs typeface="Calibri" panose="020F0502020204030204" pitchFamily="34" charset="0"/>
                </a:rPr>
                <a:t>leading steel distributer at competitive prices to and help strengthen Indian economy</a:t>
              </a:r>
            </a:p>
          </p:txBody>
        </p:sp>
      </p:grpSp>
      <p:grpSp>
        <p:nvGrpSpPr>
          <p:cNvPr id="19" name="Group 18"/>
          <p:cNvGrpSpPr/>
          <p:nvPr/>
        </p:nvGrpSpPr>
        <p:grpSpPr>
          <a:xfrm>
            <a:off x="9135929" y="1773173"/>
            <a:ext cx="2686878" cy="4202626"/>
            <a:chOff x="9135929" y="1773173"/>
            <a:chExt cx="2686878" cy="4202626"/>
          </a:xfrm>
          <a:solidFill>
            <a:schemeClr val="bg1">
              <a:lumMod val="50000"/>
            </a:schemeClr>
          </a:solidFill>
        </p:grpSpPr>
        <p:sp>
          <p:nvSpPr>
            <p:cNvPr id="16" name="Rounded Rectangle 15"/>
            <p:cNvSpPr/>
            <p:nvPr/>
          </p:nvSpPr>
          <p:spPr>
            <a:xfrm>
              <a:off x="9135929" y="1773173"/>
              <a:ext cx="2686878" cy="420262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rgbClr val="FFC000"/>
                </a:solidFill>
              </a:endParaRPr>
            </a:p>
          </p:txBody>
        </p:sp>
        <p:sp>
          <p:nvSpPr>
            <p:cNvPr id="17" name="TextBox 16"/>
            <p:cNvSpPr txBox="1"/>
            <p:nvPr/>
          </p:nvSpPr>
          <p:spPr>
            <a:xfrm>
              <a:off x="9288328" y="1925573"/>
              <a:ext cx="2379415" cy="3570208"/>
            </a:xfrm>
            <a:prstGeom prst="rect">
              <a:avLst/>
            </a:prstGeom>
            <a:grpFill/>
          </p:spPr>
          <p:txBody>
            <a:bodyPr wrap="square" rtlCol="0">
              <a:spAutoFit/>
            </a:bodyPr>
            <a:lstStyle/>
            <a:p>
              <a:pPr algn="ctr"/>
              <a:r>
                <a:rPr lang="en-US" sz="2000" b="1" dirty="0" smtClean="0">
                  <a:solidFill>
                    <a:srgbClr val="FFC000"/>
                  </a:solidFill>
                  <a:latin typeface="Calibri" panose="020F0502020204030204" pitchFamily="34" charset="0"/>
                  <a:cs typeface="Calibri" panose="020F0502020204030204" pitchFamily="34" charset="0"/>
                </a:rPr>
                <a:t>OBJECTIVES</a:t>
              </a:r>
              <a:endParaRPr lang="en-US" sz="2800" dirty="0">
                <a:solidFill>
                  <a:srgbClr val="FFC000"/>
                </a:solidFill>
              </a:endParaRPr>
            </a:p>
            <a:p>
              <a:endParaRPr lang="en-US" sz="1400" b="1" dirty="0">
                <a:solidFill>
                  <a:srgbClr val="FFC000"/>
                </a:solidFill>
                <a:latin typeface="Calibri" panose="020F0502020204030204" pitchFamily="34" charset="0"/>
                <a:cs typeface="Calibri" panose="020F0502020204030204" pitchFamily="34" charset="0"/>
              </a:endParaRPr>
            </a:p>
            <a:p>
              <a:pPr>
                <a:buFontTx/>
                <a:buChar char="-"/>
              </a:pPr>
              <a:r>
                <a:rPr lang="en-US" sz="1600" dirty="0" smtClean="0">
                  <a:solidFill>
                    <a:srgbClr val="FFC000"/>
                  </a:solidFill>
                  <a:latin typeface="Calibri" panose="020F0502020204030204" pitchFamily="34" charset="0"/>
                  <a:cs typeface="Calibri" panose="020F0502020204030204" pitchFamily="34" charset="0"/>
                </a:rPr>
                <a:t>To </a:t>
              </a:r>
              <a:r>
                <a:rPr lang="en-US" sz="1600" dirty="0" smtClean="0">
                  <a:solidFill>
                    <a:srgbClr val="FFC000"/>
                  </a:solidFill>
                  <a:latin typeface="Calibri" panose="020F0502020204030204" pitchFamily="34" charset="0"/>
                  <a:cs typeface="Calibri" panose="020F0502020204030204" pitchFamily="34" charset="0"/>
                </a:rPr>
                <a:t>simplify and ease the </a:t>
              </a:r>
              <a:r>
                <a:rPr lang="en-US" sz="1600" dirty="0" smtClean="0">
                  <a:solidFill>
                    <a:srgbClr val="FFC000"/>
                  </a:solidFill>
                  <a:latin typeface="Calibri" panose="020F0502020204030204" pitchFamily="34" charset="0"/>
                  <a:cs typeface="Calibri" panose="020F0502020204030204" pitchFamily="34" charset="0"/>
                </a:rPr>
                <a:t>access for </a:t>
              </a:r>
              <a:r>
                <a:rPr lang="en-US" sz="1600" dirty="0" smtClean="0">
                  <a:solidFill>
                    <a:srgbClr val="FFC000"/>
                  </a:solidFill>
                  <a:latin typeface="Calibri" panose="020F0502020204030204" pitchFamily="34" charset="0"/>
                  <a:cs typeface="Calibri" panose="020F0502020204030204" pitchFamily="34" charset="0"/>
                </a:rPr>
                <a:t>the people who </a:t>
              </a:r>
              <a:r>
                <a:rPr lang="en-US" sz="1600" dirty="0" smtClean="0">
                  <a:solidFill>
                    <a:srgbClr val="FFC000"/>
                  </a:solidFill>
                  <a:latin typeface="Calibri" panose="020F0502020204030204" pitchFamily="34" charset="0"/>
                  <a:cs typeface="Calibri" panose="020F0502020204030204" pitchFamily="34" charset="0"/>
                </a:rPr>
                <a:t>are </a:t>
              </a:r>
              <a:r>
                <a:rPr lang="en-US" sz="1600" dirty="0" smtClean="0">
                  <a:solidFill>
                    <a:srgbClr val="FFC000"/>
                  </a:solidFill>
                  <a:latin typeface="Calibri" panose="020F0502020204030204" pitchFamily="34" charset="0"/>
                  <a:cs typeface="Calibri" panose="020F0502020204030204" pitchFamily="34" charset="0"/>
                </a:rPr>
                <a:t>looking </a:t>
              </a:r>
              <a:r>
                <a:rPr lang="en-US" sz="1600" dirty="0" smtClean="0">
                  <a:solidFill>
                    <a:srgbClr val="FFC000"/>
                  </a:solidFill>
                  <a:latin typeface="Calibri" panose="020F0502020204030204" pitchFamily="34" charset="0"/>
                  <a:cs typeface="Calibri" panose="020F0502020204030204" pitchFamily="34" charset="0"/>
                </a:rPr>
                <a:t>for raw </a:t>
              </a:r>
              <a:r>
                <a:rPr lang="en-US" sz="1600" dirty="0" smtClean="0">
                  <a:solidFill>
                    <a:srgbClr val="FFC000"/>
                  </a:solidFill>
                  <a:latin typeface="Calibri" panose="020F0502020204030204" pitchFamily="34" charset="0"/>
                  <a:cs typeface="Calibri" panose="020F0502020204030204" pitchFamily="34" charset="0"/>
                </a:rPr>
                <a:t>material </a:t>
              </a:r>
              <a:r>
                <a:rPr lang="en-US" sz="1600" dirty="0" smtClean="0">
                  <a:solidFill>
                    <a:srgbClr val="FFC000"/>
                  </a:solidFill>
                  <a:latin typeface="Calibri" panose="020F0502020204030204" pitchFamily="34" charset="0"/>
                  <a:cs typeface="Calibri" panose="020F0502020204030204" pitchFamily="34" charset="0"/>
                </a:rPr>
                <a:t> </a:t>
              </a:r>
            </a:p>
            <a:p>
              <a:pPr>
                <a:buFontTx/>
                <a:buChar char="-"/>
              </a:pPr>
              <a:r>
                <a:rPr lang="en-US" sz="1600" dirty="0" smtClean="0">
                  <a:solidFill>
                    <a:srgbClr val="FFC000"/>
                  </a:solidFill>
                  <a:latin typeface="Calibri" panose="020F0502020204030204" pitchFamily="34" charset="0"/>
                  <a:cs typeface="Calibri" panose="020F0502020204030204" pitchFamily="34" charset="0"/>
                </a:rPr>
                <a:t>To be a go-to market player when it comes to everything </a:t>
              </a:r>
              <a:r>
                <a:rPr lang="en-US" sz="1600" dirty="0" smtClean="0">
                  <a:solidFill>
                    <a:srgbClr val="FFC000"/>
                  </a:solidFill>
                  <a:latin typeface="Calibri" panose="020F0502020204030204" pitchFamily="34" charset="0"/>
                  <a:cs typeface="Calibri" panose="020F0502020204030204" pitchFamily="34" charset="0"/>
                </a:rPr>
                <a:t>steel</a:t>
              </a:r>
              <a:r>
                <a:rPr lang="en-US" sz="1600" b="1" dirty="0" smtClean="0">
                  <a:solidFill>
                    <a:srgbClr val="FFC000"/>
                  </a:solidFill>
                  <a:latin typeface="Calibri" panose="020F0502020204030204" pitchFamily="34" charset="0"/>
                  <a:cs typeface="Calibri" panose="020F0502020204030204" pitchFamily="34" charset="0"/>
                </a:rPr>
                <a:t/>
              </a:r>
              <a:br>
                <a:rPr lang="en-US" sz="1600" b="1" dirty="0" smtClean="0">
                  <a:solidFill>
                    <a:srgbClr val="FFC000"/>
                  </a:solidFill>
                  <a:latin typeface="Calibri" panose="020F0502020204030204" pitchFamily="34" charset="0"/>
                  <a:cs typeface="Calibri" panose="020F0502020204030204" pitchFamily="34" charset="0"/>
                </a:rPr>
              </a:br>
              <a:r>
                <a:rPr lang="en-US" sz="1600" b="1" dirty="0" smtClean="0">
                  <a:solidFill>
                    <a:srgbClr val="FFC000"/>
                  </a:solidFill>
                  <a:latin typeface="Calibri" panose="020F0502020204030204" pitchFamily="34" charset="0"/>
                  <a:cs typeface="Calibri" panose="020F0502020204030204" pitchFamily="34" charset="0"/>
                </a:rPr>
                <a:t>- </a:t>
              </a:r>
              <a:r>
                <a:rPr lang="en-US" sz="1600" dirty="0" smtClean="0">
                  <a:solidFill>
                    <a:srgbClr val="FFC000"/>
                  </a:solidFill>
                  <a:latin typeface="Calibri" panose="020F0502020204030204" pitchFamily="34" charset="0"/>
                  <a:cs typeface="Calibri" panose="020F0502020204030204" pitchFamily="34" charset="0"/>
                </a:rPr>
                <a:t>To be a trusted steel products supplier and serve the existing and potential customers efficiently</a:t>
              </a:r>
              <a:endParaRPr lang="en-US" sz="1600" b="1" dirty="0" smtClean="0">
                <a:solidFill>
                  <a:srgbClr val="FFC00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xmlns="" val="1197445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Selection of Medium </a:t>
            </a:r>
            <a:endParaRPr lang="en-US" dirty="0"/>
          </a:p>
        </p:txBody>
      </p:sp>
    </p:spTree>
    <p:extLst>
      <p:ext uri="{BB962C8B-B14F-4D97-AF65-F5344CB8AC3E}">
        <p14:creationId xmlns:p14="http://schemas.microsoft.com/office/powerpoint/2010/main" xmlns="" val="443912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Channels Of Marketing</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6</a:t>
            </a:fld>
            <a:endParaRPr lang="en-US"/>
          </a:p>
        </p:txBody>
      </p:sp>
      <p:sp>
        <p:nvSpPr>
          <p:cNvPr id="18" name="object 6"/>
          <p:cNvSpPr/>
          <p:nvPr/>
        </p:nvSpPr>
        <p:spPr>
          <a:xfrm>
            <a:off x="1583705" y="1789098"/>
            <a:ext cx="9901235" cy="705580"/>
          </a:xfrm>
          <a:custGeom>
            <a:avLst/>
            <a:gdLst/>
            <a:ahLst/>
            <a:cxnLst/>
            <a:rect l="l" t="t" r="r" b="b"/>
            <a:pathLst>
              <a:path w="8148955" h="570230">
                <a:moveTo>
                  <a:pt x="8053832" y="0"/>
                </a:moveTo>
                <a:lnTo>
                  <a:pt x="0" y="0"/>
                </a:lnTo>
                <a:lnTo>
                  <a:pt x="0" y="569976"/>
                </a:lnTo>
                <a:lnTo>
                  <a:pt x="8053832" y="569976"/>
                </a:lnTo>
                <a:lnTo>
                  <a:pt x="8090802" y="562508"/>
                </a:lnTo>
                <a:lnTo>
                  <a:pt x="8120999" y="542147"/>
                </a:lnTo>
                <a:lnTo>
                  <a:pt x="8141360" y="511950"/>
                </a:lnTo>
                <a:lnTo>
                  <a:pt x="8148828" y="474980"/>
                </a:lnTo>
                <a:lnTo>
                  <a:pt x="8148828" y="94996"/>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19" name="object 7"/>
          <p:cNvSpPr/>
          <p:nvPr/>
        </p:nvSpPr>
        <p:spPr>
          <a:xfrm>
            <a:off x="1583705" y="1778398"/>
            <a:ext cx="9901235" cy="705580"/>
          </a:xfrm>
          <a:custGeom>
            <a:avLst/>
            <a:gdLst/>
            <a:ahLst/>
            <a:cxnLst/>
            <a:rect l="l" t="t" r="r" b="b"/>
            <a:pathLst>
              <a:path w="8148955" h="570230">
                <a:moveTo>
                  <a:pt x="8148828" y="94996"/>
                </a:moveTo>
                <a:lnTo>
                  <a:pt x="8148828" y="474980"/>
                </a:lnTo>
                <a:lnTo>
                  <a:pt x="8141360" y="511950"/>
                </a:lnTo>
                <a:lnTo>
                  <a:pt x="8120999" y="542147"/>
                </a:lnTo>
                <a:lnTo>
                  <a:pt x="8090802" y="562508"/>
                </a:lnTo>
                <a:lnTo>
                  <a:pt x="8053832" y="569976"/>
                </a:lnTo>
                <a:lnTo>
                  <a:pt x="0" y="569976"/>
                </a:lnTo>
                <a:lnTo>
                  <a:pt x="0" y="0"/>
                </a:lnTo>
                <a:lnTo>
                  <a:pt x="8053832" y="0"/>
                </a:lnTo>
                <a:lnTo>
                  <a:pt x="8090802" y="7467"/>
                </a:lnTo>
                <a:lnTo>
                  <a:pt x="8120999" y="27828"/>
                </a:lnTo>
                <a:lnTo>
                  <a:pt x="8141360" y="58025"/>
                </a:lnTo>
                <a:lnTo>
                  <a:pt x="8148828" y="94996"/>
                </a:lnTo>
                <a:close/>
              </a:path>
            </a:pathLst>
          </a:custGeom>
          <a:ln w="25908">
            <a:solidFill>
              <a:srgbClr val="FFCC00"/>
            </a:solidFill>
          </a:ln>
        </p:spPr>
        <p:txBody>
          <a:bodyPr wrap="square" lIns="0" tIns="0" rIns="0" bIns="0" rtlCol="0"/>
          <a:lstStyle/>
          <a:p>
            <a:endParaRPr/>
          </a:p>
        </p:txBody>
      </p:sp>
      <p:sp>
        <p:nvSpPr>
          <p:cNvPr id="20" name="object 10"/>
          <p:cNvSpPr/>
          <p:nvPr/>
        </p:nvSpPr>
        <p:spPr>
          <a:xfrm>
            <a:off x="1583705" y="2889917"/>
            <a:ext cx="9901235" cy="705580"/>
          </a:xfrm>
          <a:custGeom>
            <a:avLst/>
            <a:gdLst/>
            <a:ahLst/>
            <a:cxnLst/>
            <a:rect l="l" t="t" r="r" b="b"/>
            <a:pathLst>
              <a:path w="8148955" h="570230">
                <a:moveTo>
                  <a:pt x="8053832" y="0"/>
                </a:moveTo>
                <a:lnTo>
                  <a:pt x="0" y="0"/>
                </a:lnTo>
                <a:lnTo>
                  <a:pt x="0" y="569976"/>
                </a:lnTo>
                <a:lnTo>
                  <a:pt x="8053832" y="569976"/>
                </a:lnTo>
                <a:lnTo>
                  <a:pt x="8090802" y="562508"/>
                </a:lnTo>
                <a:lnTo>
                  <a:pt x="8120999" y="542147"/>
                </a:lnTo>
                <a:lnTo>
                  <a:pt x="8141360" y="511950"/>
                </a:lnTo>
                <a:lnTo>
                  <a:pt x="8148828" y="474979"/>
                </a:lnTo>
                <a:lnTo>
                  <a:pt x="8148828" y="94995"/>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21" name="object 11"/>
          <p:cNvSpPr/>
          <p:nvPr/>
        </p:nvSpPr>
        <p:spPr>
          <a:xfrm>
            <a:off x="1583704" y="2846531"/>
            <a:ext cx="9901235" cy="705580"/>
          </a:xfrm>
          <a:custGeom>
            <a:avLst/>
            <a:gdLst/>
            <a:ahLst/>
            <a:cxnLst/>
            <a:rect l="l" t="t" r="r" b="b"/>
            <a:pathLst>
              <a:path w="8148955" h="570230">
                <a:moveTo>
                  <a:pt x="8148828" y="94995"/>
                </a:moveTo>
                <a:lnTo>
                  <a:pt x="8148828" y="474979"/>
                </a:lnTo>
                <a:lnTo>
                  <a:pt x="8141360" y="511950"/>
                </a:lnTo>
                <a:lnTo>
                  <a:pt x="8120999" y="542147"/>
                </a:lnTo>
                <a:lnTo>
                  <a:pt x="8090802" y="562508"/>
                </a:lnTo>
                <a:lnTo>
                  <a:pt x="8053832" y="569976"/>
                </a:lnTo>
                <a:lnTo>
                  <a:pt x="0" y="569976"/>
                </a:lnTo>
                <a:lnTo>
                  <a:pt x="0" y="0"/>
                </a:lnTo>
                <a:lnTo>
                  <a:pt x="8053832" y="0"/>
                </a:lnTo>
                <a:lnTo>
                  <a:pt x="8090802" y="7467"/>
                </a:lnTo>
                <a:lnTo>
                  <a:pt x="8120999" y="27828"/>
                </a:lnTo>
                <a:lnTo>
                  <a:pt x="8141360" y="58025"/>
                </a:lnTo>
                <a:lnTo>
                  <a:pt x="8148828" y="94995"/>
                </a:lnTo>
                <a:close/>
              </a:path>
            </a:pathLst>
          </a:custGeom>
          <a:noFill/>
          <a:ln w="25908">
            <a:solidFill>
              <a:srgbClr val="FFCC00"/>
            </a:solidFill>
          </a:ln>
        </p:spPr>
        <p:txBody>
          <a:bodyPr wrap="square" lIns="0" tIns="0" rIns="0" bIns="0" rtlCol="0"/>
          <a:lstStyle/>
          <a:p>
            <a:endParaRPr/>
          </a:p>
        </p:txBody>
      </p:sp>
      <p:sp>
        <p:nvSpPr>
          <p:cNvPr id="22" name="object 18"/>
          <p:cNvSpPr/>
          <p:nvPr/>
        </p:nvSpPr>
        <p:spPr>
          <a:xfrm>
            <a:off x="1583704" y="3675401"/>
            <a:ext cx="9901235" cy="705579"/>
          </a:xfrm>
          <a:custGeom>
            <a:avLst/>
            <a:gdLst/>
            <a:ahLst/>
            <a:cxnLst/>
            <a:rect l="l" t="t" r="r" b="b"/>
            <a:pathLst>
              <a:path w="8148955" h="570230">
                <a:moveTo>
                  <a:pt x="8053832" y="0"/>
                </a:moveTo>
                <a:lnTo>
                  <a:pt x="0" y="0"/>
                </a:lnTo>
                <a:lnTo>
                  <a:pt x="0" y="569976"/>
                </a:lnTo>
                <a:lnTo>
                  <a:pt x="8053832" y="569976"/>
                </a:lnTo>
                <a:lnTo>
                  <a:pt x="8090802" y="562508"/>
                </a:lnTo>
                <a:lnTo>
                  <a:pt x="8120999" y="542147"/>
                </a:lnTo>
                <a:lnTo>
                  <a:pt x="8141360" y="511950"/>
                </a:lnTo>
                <a:lnTo>
                  <a:pt x="8148828" y="474980"/>
                </a:lnTo>
                <a:lnTo>
                  <a:pt x="8148828" y="94995"/>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23" name="object 19"/>
          <p:cNvSpPr/>
          <p:nvPr/>
        </p:nvSpPr>
        <p:spPr>
          <a:xfrm>
            <a:off x="1583704" y="3889475"/>
            <a:ext cx="9901235" cy="705579"/>
          </a:xfrm>
          <a:custGeom>
            <a:avLst/>
            <a:gdLst/>
            <a:ahLst/>
            <a:cxnLst/>
            <a:rect l="l" t="t" r="r" b="b"/>
            <a:pathLst>
              <a:path w="8148955" h="570230">
                <a:moveTo>
                  <a:pt x="8148828" y="94995"/>
                </a:moveTo>
                <a:lnTo>
                  <a:pt x="8148828" y="474980"/>
                </a:lnTo>
                <a:lnTo>
                  <a:pt x="8141360" y="511950"/>
                </a:lnTo>
                <a:lnTo>
                  <a:pt x="8120999" y="542147"/>
                </a:lnTo>
                <a:lnTo>
                  <a:pt x="8090802" y="562508"/>
                </a:lnTo>
                <a:lnTo>
                  <a:pt x="8053832" y="569976"/>
                </a:lnTo>
                <a:lnTo>
                  <a:pt x="0" y="569976"/>
                </a:lnTo>
                <a:lnTo>
                  <a:pt x="0" y="0"/>
                </a:lnTo>
                <a:lnTo>
                  <a:pt x="8053832" y="0"/>
                </a:lnTo>
                <a:lnTo>
                  <a:pt x="8090802" y="7467"/>
                </a:lnTo>
                <a:lnTo>
                  <a:pt x="8120999" y="27828"/>
                </a:lnTo>
                <a:lnTo>
                  <a:pt x="8141360" y="58025"/>
                </a:lnTo>
                <a:lnTo>
                  <a:pt x="8148828" y="94995"/>
                </a:lnTo>
                <a:close/>
              </a:path>
            </a:pathLst>
          </a:custGeom>
          <a:ln w="25908">
            <a:solidFill>
              <a:srgbClr val="FFCC00"/>
            </a:solidFill>
          </a:ln>
        </p:spPr>
        <p:txBody>
          <a:bodyPr wrap="square" lIns="0" tIns="0" rIns="0" bIns="0" rtlCol="0"/>
          <a:lstStyle/>
          <a:p>
            <a:endParaRPr/>
          </a:p>
        </p:txBody>
      </p:sp>
      <p:sp>
        <p:nvSpPr>
          <p:cNvPr id="24" name="object 20"/>
          <p:cNvSpPr txBox="1"/>
          <p:nvPr/>
        </p:nvSpPr>
        <p:spPr>
          <a:xfrm>
            <a:off x="1841678" y="1876178"/>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Identify the platforms, know the audience, device an online strategy, prepare content and engage with the audience and remarketing</a:t>
            </a:r>
            <a:endParaRPr sz="1600" dirty="0">
              <a:latin typeface="Calibri"/>
              <a:cs typeface="Calibri"/>
            </a:endParaRPr>
          </a:p>
        </p:txBody>
      </p:sp>
      <p:sp>
        <p:nvSpPr>
          <p:cNvPr id="25" name="object 24"/>
          <p:cNvSpPr/>
          <p:nvPr/>
        </p:nvSpPr>
        <p:spPr>
          <a:xfrm>
            <a:off x="1583705" y="4645998"/>
            <a:ext cx="9901235" cy="705580"/>
          </a:xfrm>
          <a:custGeom>
            <a:avLst/>
            <a:gdLst/>
            <a:ahLst/>
            <a:cxnLst/>
            <a:rect l="l" t="t" r="r" b="b"/>
            <a:pathLst>
              <a:path w="8148955" h="570229">
                <a:moveTo>
                  <a:pt x="8053832" y="0"/>
                </a:moveTo>
                <a:lnTo>
                  <a:pt x="0" y="0"/>
                </a:lnTo>
                <a:lnTo>
                  <a:pt x="0" y="569976"/>
                </a:lnTo>
                <a:lnTo>
                  <a:pt x="8053832" y="569976"/>
                </a:lnTo>
                <a:lnTo>
                  <a:pt x="8090802" y="562508"/>
                </a:lnTo>
                <a:lnTo>
                  <a:pt x="8120999" y="542147"/>
                </a:lnTo>
                <a:lnTo>
                  <a:pt x="8141360" y="511950"/>
                </a:lnTo>
                <a:lnTo>
                  <a:pt x="8148828" y="474979"/>
                </a:lnTo>
                <a:lnTo>
                  <a:pt x="8148828" y="94995"/>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26" name="object 33"/>
          <p:cNvSpPr/>
          <p:nvPr/>
        </p:nvSpPr>
        <p:spPr>
          <a:xfrm>
            <a:off x="1583704" y="4933844"/>
            <a:ext cx="9901235" cy="705579"/>
          </a:xfrm>
          <a:custGeom>
            <a:avLst/>
            <a:gdLst/>
            <a:ahLst/>
            <a:cxnLst/>
            <a:rect l="l" t="t" r="r" b="b"/>
            <a:pathLst>
              <a:path w="8148955" h="570229">
                <a:moveTo>
                  <a:pt x="8148828" y="94996"/>
                </a:moveTo>
                <a:lnTo>
                  <a:pt x="8148828" y="474980"/>
                </a:lnTo>
                <a:lnTo>
                  <a:pt x="8141360" y="511956"/>
                </a:lnTo>
                <a:lnTo>
                  <a:pt x="8120999" y="542151"/>
                </a:lnTo>
                <a:lnTo>
                  <a:pt x="8090802" y="562510"/>
                </a:lnTo>
                <a:lnTo>
                  <a:pt x="8053832" y="569976"/>
                </a:lnTo>
                <a:lnTo>
                  <a:pt x="0" y="569976"/>
                </a:lnTo>
                <a:lnTo>
                  <a:pt x="0" y="0"/>
                </a:lnTo>
                <a:lnTo>
                  <a:pt x="8053832" y="0"/>
                </a:lnTo>
                <a:lnTo>
                  <a:pt x="8090802" y="7465"/>
                </a:lnTo>
                <a:lnTo>
                  <a:pt x="8120999" y="27824"/>
                </a:lnTo>
                <a:lnTo>
                  <a:pt x="8141360" y="58019"/>
                </a:lnTo>
                <a:lnTo>
                  <a:pt x="8148828" y="94996"/>
                </a:lnTo>
                <a:close/>
              </a:path>
            </a:pathLst>
          </a:custGeom>
          <a:ln w="25908">
            <a:solidFill>
              <a:srgbClr val="FFCC00"/>
            </a:solidFill>
          </a:ln>
        </p:spPr>
        <p:txBody>
          <a:bodyPr wrap="square" lIns="0" tIns="0" rIns="0" bIns="0" rtlCol="0"/>
          <a:lstStyle/>
          <a:p>
            <a:endParaRPr/>
          </a:p>
        </p:txBody>
      </p:sp>
      <p:sp>
        <p:nvSpPr>
          <p:cNvPr id="27" name="Rounded Rectangle 26"/>
          <p:cNvSpPr/>
          <p:nvPr/>
        </p:nvSpPr>
        <p:spPr>
          <a:xfrm>
            <a:off x="270457" y="1751527"/>
            <a:ext cx="1377642" cy="765878"/>
          </a:xfrm>
          <a:prstGeom prst="roundRect">
            <a:avLst/>
          </a:prstGeom>
          <a:solidFill>
            <a:schemeClr val="bg1">
              <a:lumMod val="50000"/>
            </a:schemeClr>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Social Media</a:t>
            </a:r>
            <a:endParaRPr lang="en-US" dirty="0"/>
          </a:p>
        </p:txBody>
      </p:sp>
      <p:sp>
        <p:nvSpPr>
          <p:cNvPr id="28" name="Rounded Rectangle 27"/>
          <p:cNvSpPr/>
          <p:nvPr/>
        </p:nvSpPr>
        <p:spPr>
          <a:xfrm>
            <a:off x="281188" y="2812833"/>
            <a:ext cx="1377642" cy="765878"/>
          </a:xfrm>
          <a:prstGeom prst="roundRect">
            <a:avLst/>
          </a:prstGeom>
          <a:solidFill>
            <a:schemeClr val="bg1">
              <a:lumMod val="50000"/>
            </a:schemeClr>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a:t>
            </a:r>
            <a:endParaRPr lang="en-US" dirty="0"/>
          </a:p>
        </p:txBody>
      </p:sp>
      <p:sp>
        <p:nvSpPr>
          <p:cNvPr id="29" name="Rounded Rectangle 28"/>
          <p:cNvSpPr/>
          <p:nvPr/>
        </p:nvSpPr>
        <p:spPr>
          <a:xfrm>
            <a:off x="266161" y="3859885"/>
            <a:ext cx="1377642" cy="765878"/>
          </a:xfrm>
          <a:prstGeom prst="roundRect">
            <a:avLst/>
          </a:prstGeom>
          <a:solidFill>
            <a:schemeClr val="bg1">
              <a:lumMod val="50000"/>
            </a:schemeClr>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OOH Ads</a:t>
            </a:r>
            <a:endParaRPr lang="en-US" dirty="0"/>
          </a:p>
        </p:txBody>
      </p:sp>
      <p:sp>
        <p:nvSpPr>
          <p:cNvPr id="30" name="Rounded Rectangle 29"/>
          <p:cNvSpPr/>
          <p:nvPr/>
        </p:nvSpPr>
        <p:spPr>
          <a:xfrm>
            <a:off x="274744" y="4898780"/>
            <a:ext cx="1377642" cy="765878"/>
          </a:xfrm>
          <a:prstGeom prst="roundRect">
            <a:avLst/>
          </a:prstGeom>
          <a:solidFill>
            <a:schemeClr val="bg1">
              <a:lumMod val="50000"/>
            </a:schemeClr>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CSR/Community events</a:t>
            </a:r>
            <a:endParaRPr lang="en-US" sz="1600" dirty="0"/>
          </a:p>
        </p:txBody>
      </p:sp>
      <p:sp>
        <p:nvSpPr>
          <p:cNvPr id="31" name="object 20"/>
          <p:cNvSpPr txBox="1"/>
          <p:nvPr/>
        </p:nvSpPr>
        <p:spPr>
          <a:xfrm>
            <a:off x="1839531" y="2924601"/>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Identify the events, build a hype  of participation on digital, get a participation booth, showcase your product, attractive giveaways, Word Of Mouth (WOM) reach</a:t>
            </a:r>
            <a:endParaRPr sz="1600" dirty="0">
              <a:latin typeface="Calibri"/>
              <a:cs typeface="Calibri"/>
            </a:endParaRPr>
          </a:p>
        </p:txBody>
      </p:sp>
      <p:sp>
        <p:nvSpPr>
          <p:cNvPr id="32" name="object 20"/>
          <p:cNvSpPr txBox="1"/>
          <p:nvPr/>
        </p:nvSpPr>
        <p:spPr>
          <a:xfrm>
            <a:off x="1837384" y="3997408"/>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Out of home hoardings, bus shelter adverts, Flyers, marketing collaterals handouts, local congregation events shelters etc. </a:t>
            </a:r>
            <a:endParaRPr sz="1600" dirty="0">
              <a:latin typeface="Calibri"/>
              <a:cs typeface="Calibri"/>
            </a:endParaRPr>
          </a:p>
        </p:txBody>
      </p:sp>
      <p:sp>
        <p:nvSpPr>
          <p:cNvPr id="33" name="object 20"/>
          <p:cNvSpPr txBox="1"/>
          <p:nvPr/>
        </p:nvSpPr>
        <p:spPr>
          <a:xfrm>
            <a:off x="1833090" y="5009853"/>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Giveaways in terms of CSR such as branded </a:t>
            </a:r>
            <a:r>
              <a:rPr lang="en-US" sz="1600" spc="-10" dirty="0" err="1" smtClean="0">
                <a:latin typeface="Calibri"/>
                <a:cs typeface="Calibri"/>
              </a:rPr>
              <a:t>Tshirts</a:t>
            </a:r>
            <a:r>
              <a:rPr lang="en-US" sz="1600" spc="-10" dirty="0" smtClean="0">
                <a:latin typeface="Calibri"/>
                <a:cs typeface="Calibri"/>
              </a:rPr>
              <a:t> for the needy and getting a testimonials from the end </a:t>
            </a:r>
            <a:r>
              <a:rPr lang="en-US" sz="1600" spc="-10" dirty="0" smtClean="0">
                <a:latin typeface="Calibri"/>
                <a:cs typeface="Calibri"/>
              </a:rPr>
              <a:t>audience, </a:t>
            </a:r>
            <a:r>
              <a:rPr lang="en-US" sz="1600" spc="-10" dirty="0" smtClean="0">
                <a:latin typeface="Calibri"/>
                <a:cs typeface="Calibri"/>
              </a:rPr>
              <a:t>funding small community league sports and other events  </a:t>
            </a:r>
            <a:endParaRPr sz="1600" dirty="0">
              <a:latin typeface="Calibri"/>
              <a:cs typeface="Calibri"/>
            </a:endParaRPr>
          </a:p>
        </p:txBody>
      </p:sp>
    </p:spTree>
    <p:extLst>
      <p:ext uri="{BB962C8B-B14F-4D97-AF65-F5344CB8AC3E}">
        <p14:creationId xmlns:p14="http://schemas.microsoft.com/office/powerpoint/2010/main" xmlns="" val="1197445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Platforms of Engagement</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7</a:t>
            </a:fld>
            <a:endParaRPr lang="en-US"/>
          </a:p>
        </p:txBody>
      </p:sp>
      <p:grpSp>
        <p:nvGrpSpPr>
          <p:cNvPr id="34" name="Group 33"/>
          <p:cNvGrpSpPr/>
          <p:nvPr/>
        </p:nvGrpSpPr>
        <p:grpSpPr>
          <a:xfrm>
            <a:off x="743757" y="1415981"/>
            <a:ext cx="10898746" cy="5088907"/>
            <a:chOff x="743757" y="1415981"/>
            <a:chExt cx="10898746" cy="5088907"/>
          </a:xfrm>
        </p:grpSpPr>
        <p:grpSp>
          <p:nvGrpSpPr>
            <p:cNvPr id="35" name="Group 3"/>
            <p:cNvGrpSpPr/>
            <p:nvPr/>
          </p:nvGrpSpPr>
          <p:grpSpPr>
            <a:xfrm>
              <a:off x="743757" y="1415981"/>
              <a:ext cx="10898746" cy="5088907"/>
              <a:chOff x="0" y="1209954"/>
              <a:chExt cx="12303129" cy="6202838"/>
            </a:xfrm>
          </p:grpSpPr>
          <p:cxnSp>
            <p:nvCxnSpPr>
              <p:cNvPr id="38" name="Straight Connector 37"/>
              <p:cNvCxnSpPr/>
              <p:nvPr/>
            </p:nvCxnSpPr>
            <p:spPr>
              <a:xfrm>
                <a:off x="3943830" y="2556200"/>
                <a:ext cx="8359299"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943830" y="5343869"/>
                <a:ext cx="8359299"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43830" y="3950034"/>
                <a:ext cx="8359299"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474748" y="1209954"/>
                <a:ext cx="3969211" cy="5743482"/>
              </a:xfrm>
              <a:prstGeom prst="roundRect">
                <a:avLst/>
              </a:prstGeom>
              <a:solidFill>
                <a:schemeClr val="bg1">
                  <a:lumMod val="85000"/>
                </a:schemeClr>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itchFamily="34" charset="0"/>
                </a:endParaRPr>
              </a:p>
            </p:txBody>
          </p:sp>
          <p:pic>
            <p:nvPicPr>
              <p:cNvPr id="42" name="Picture 2" descr="http://icons.iconarchive.com/icons/designbolts/3d-social/128/Facebook-icon.png"/>
              <p:cNvPicPr>
                <a:picLocks noChangeAspect="1" noChangeArrowheads="1"/>
              </p:cNvPicPr>
              <p:nvPr/>
            </p:nvPicPr>
            <p:blipFill>
              <a:blip r:embed="rId2" cstate="print"/>
              <a:srcRect/>
              <a:stretch>
                <a:fillRect/>
              </a:stretch>
            </p:blipFill>
            <p:spPr bwMode="auto">
              <a:xfrm>
                <a:off x="1012631" y="2241647"/>
                <a:ext cx="1219354" cy="1218395"/>
              </a:xfrm>
              <a:prstGeom prst="rect">
                <a:avLst/>
              </a:prstGeom>
              <a:noFill/>
            </p:spPr>
          </p:pic>
          <p:sp>
            <p:nvSpPr>
              <p:cNvPr id="43" name="TextBox 42"/>
              <p:cNvSpPr txBox="1"/>
              <p:nvPr/>
            </p:nvSpPr>
            <p:spPr>
              <a:xfrm>
                <a:off x="1373003" y="1573809"/>
                <a:ext cx="2244145" cy="415129"/>
              </a:xfrm>
              <a:prstGeom prst="roundRect">
                <a:avLst/>
              </a:prstGeom>
              <a:noFill/>
              <a:ln>
                <a:solidFill>
                  <a:schemeClr val="tx1">
                    <a:lumMod val="75000"/>
                    <a:lumOff val="25000"/>
                  </a:schemeClr>
                </a:solidFill>
              </a:ln>
            </p:spPr>
            <p:txBody>
              <a:bodyPr wrap="none" rtlCol="0" anchor="ctr">
                <a:spAutoFit/>
              </a:bodyPr>
              <a:lstStyle/>
              <a:p>
                <a:pPr algn="ctr"/>
                <a:r>
                  <a:rPr lang="en-US" sz="1400" b="1" dirty="0" smtClean="0">
                    <a:latin typeface="Calibri" pitchFamily="34" charset="0"/>
                  </a:rPr>
                  <a:t>Primary focus platforms</a:t>
                </a:r>
                <a:endParaRPr lang="en-US" sz="1400" b="1" dirty="0">
                  <a:latin typeface="Calibri" pitchFamily="34" charset="0"/>
                </a:endParaRPr>
              </a:p>
            </p:txBody>
          </p:sp>
          <p:sp>
            <p:nvSpPr>
              <p:cNvPr id="44" name="TextBox 43"/>
              <p:cNvSpPr txBox="1"/>
              <p:nvPr/>
            </p:nvSpPr>
            <p:spPr>
              <a:xfrm>
                <a:off x="6186509" y="5795582"/>
                <a:ext cx="3159068" cy="456642"/>
              </a:xfrm>
              <a:prstGeom prst="roundRect">
                <a:avLst/>
              </a:prstGeom>
              <a:noFill/>
              <a:ln>
                <a:solidFill>
                  <a:schemeClr val="tx1">
                    <a:lumMod val="75000"/>
                    <a:lumOff val="25000"/>
                  </a:schemeClr>
                </a:solidFill>
              </a:ln>
            </p:spPr>
            <p:txBody>
              <a:bodyPr wrap="square" rtlCol="0" anchor="ctr">
                <a:spAutoFit/>
              </a:bodyPr>
              <a:lstStyle/>
              <a:p>
                <a:pPr algn="ctr"/>
                <a:r>
                  <a:rPr lang="en-US" sz="1600" b="1" dirty="0" smtClean="0">
                    <a:latin typeface="Calibri" pitchFamily="34" charset="0"/>
                  </a:rPr>
                  <a:t>Lead Generation</a:t>
                </a:r>
                <a:endParaRPr lang="en-US" sz="1600" b="1" dirty="0">
                  <a:latin typeface="Calibri" pitchFamily="34" charset="0"/>
                </a:endParaRPr>
              </a:p>
            </p:txBody>
          </p:sp>
          <p:pic>
            <p:nvPicPr>
              <p:cNvPr id="45"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5741068"/>
                <a:ext cx="457258" cy="456898"/>
              </a:xfrm>
              <a:prstGeom prst="rect">
                <a:avLst/>
              </a:prstGeom>
              <a:noFill/>
            </p:spPr>
          </p:pic>
          <p:pic>
            <p:nvPicPr>
              <p:cNvPr id="47" name="Picture 6" descr="D:\Decks\Voltas Water\arrows.png"/>
              <p:cNvPicPr>
                <a:picLocks noChangeAspect="1" noChangeArrowheads="1"/>
              </p:cNvPicPr>
              <p:nvPr/>
            </p:nvPicPr>
            <p:blipFill>
              <a:blip r:embed="rId4" cstate="email"/>
              <a:srcRect/>
              <a:stretch>
                <a:fillRect/>
              </a:stretch>
            </p:blipFill>
            <p:spPr bwMode="auto">
              <a:xfrm>
                <a:off x="5007620" y="5695379"/>
                <a:ext cx="548709" cy="548277"/>
              </a:xfrm>
              <a:prstGeom prst="rect">
                <a:avLst/>
              </a:prstGeom>
              <a:noFill/>
              <a:effectLst/>
            </p:spPr>
          </p:pic>
          <p:sp>
            <p:nvSpPr>
              <p:cNvPr id="48" name="TextBox 47"/>
              <p:cNvSpPr txBox="1"/>
              <p:nvPr/>
            </p:nvSpPr>
            <p:spPr>
              <a:xfrm>
                <a:off x="1214998" y="4397142"/>
                <a:ext cx="2456887" cy="415129"/>
              </a:xfrm>
              <a:prstGeom prst="roundRect">
                <a:avLst/>
              </a:prstGeom>
              <a:noFill/>
              <a:ln>
                <a:solidFill>
                  <a:schemeClr val="tx1">
                    <a:lumMod val="75000"/>
                    <a:lumOff val="25000"/>
                  </a:schemeClr>
                </a:solidFill>
              </a:ln>
            </p:spPr>
            <p:txBody>
              <a:bodyPr wrap="none" rtlCol="0" anchor="ctr">
                <a:spAutoFit/>
              </a:bodyPr>
              <a:lstStyle/>
              <a:p>
                <a:pPr algn="ctr"/>
                <a:r>
                  <a:rPr lang="en-US" sz="1400" b="1" dirty="0" smtClean="0">
                    <a:latin typeface="Calibri" pitchFamily="34" charset="0"/>
                  </a:rPr>
                  <a:t>Secondary focus platforms</a:t>
                </a:r>
                <a:endParaRPr lang="en-US" sz="1400" b="1" dirty="0">
                  <a:latin typeface="Calibri" pitchFamily="34" charset="0"/>
                </a:endParaRPr>
              </a:p>
            </p:txBody>
          </p:sp>
          <p:pic>
            <p:nvPicPr>
              <p:cNvPr id="49" name="Picture 10" descr="http://icons.iconarchive.com/icons/designbolts/3d-social/128/YouTube-icon.png"/>
              <p:cNvPicPr>
                <a:picLocks noChangeAspect="1" noChangeArrowheads="1"/>
              </p:cNvPicPr>
              <p:nvPr/>
            </p:nvPicPr>
            <p:blipFill>
              <a:blip r:embed="rId5" cstate="print"/>
              <a:srcRect/>
              <a:stretch>
                <a:fillRect/>
              </a:stretch>
            </p:blipFill>
            <p:spPr bwMode="auto">
              <a:xfrm>
                <a:off x="2813088" y="5070731"/>
                <a:ext cx="834064" cy="833408"/>
              </a:xfrm>
              <a:prstGeom prst="rect">
                <a:avLst/>
              </a:prstGeom>
              <a:noFill/>
            </p:spPr>
          </p:pic>
          <p:cxnSp>
            <p:nvCxnSpPr>
              <p:cNvPr id="50" name="Straight Connector 49"/>
              <p:cNvCxnSpPr/>
              <p:nvPr/>
            </p:nvCxnSpPr>
            <p:spPr>
              <a:xfrm rot="5400000">
                <a:off x="3275200" y="4068474"/>
                <a:ext cx="5482773" cy="15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732372" y="4054158"/>
                <a:ext cx="5482773" cy="15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0" y="6934187"/>
                <a:ext cx="9542619" cy="478605"/>
              </a:xfrm>
              <a:prstGeom prst="roundRect">
                <a:avLst/>
              </a:prstGeom>
              <a:noFill/>
              <a:ln>
                <a:noFill/>
              </a:ln>
            </p:spPr>
            <p:txBody>
              <a:bodyPr wrap="none">
                <a:spAutoFit/>
              </a:bodyPr>
              <a:lstStyle/>
              <a:p>
                <a:r>
                  <a:rPr lang="en-US" sz="900" dirty="0" smtClean="0">
                    <a:latin typeface="Calibri" pitchFamily="34" charset="0"/>
                  </a:rPr>
                  <a:t>The chronological order of the platforms represent the relevancy of the platform for the corresponding </a:t>
                </a:r>
                <a:r>
                  <a:rPr lang="en-US" sz="900" i="1" dirty="0" smtClean="0">
                    <a:latin typeface="Calibri" pitchFamily="34" charset="0"/>
                  </a:rPr>
                  <a:t>‘objective’</a:t>
                </a:r>
                <a:endParaRPr lang="en-US" sz="900" i="1" dirty="0">
                  <a:latin typeface="Calibri" pitchFamily="34" charset="0"/>
                </a:endParaRPr>
              </a:p>
            </p:txBody>
          </p:sp>
          <p:sp>
            <p:nvSpPr>
              <p:cNvPr id="53" name="TextBox 52"/>
              <p:cNvSpPr txBox="1"/>
              <p:nvPr/>
            </p:nvSpPr>
            <p:spPr>
              <a:xfrm>
                <a:off x="7333785" y="4382597"/>
                <a:ext cx="842601" cy="456642"/>
              </a:xfrm>
              <a:prstGeom prst="roundRect">
                <a:avLst/>
              </a:prstGeom>
              <a:noFill/>
              <a:ln>
                <a:solidFill>
                  <a:schemeClr val="tx1">
                    <a:lumMod val="75000"/>
                    <a:lumOff val="25000"/>
                  </a:schemeClr>
                </a:solidFill>
              </a:ln>
            </p:spPr>
            <p:txBody>
              <a:bodyPr wrap="none" rtlCol="0" anchor="ctr">
                <a:spAutoFit/>
              </a:bodyPr>
              <a:lstStyle/>
              <a:p>
                <a:pPr algn="ctr"/>
                <a:r>
                  <a:rPr lang="en-US" sz="1600" b="1" dirty="0" smtClean="0">
                    <a:latin typeface="Calibri" pitchFamily="34" charset="0"/>
                  </a:rPr>
                  <a:t>Traffic</a:t>
                </a:r>
                <a:endParaRPr lang="en-US" sz="1600" b="1" dirty="0">
                  <a:latin typeface="Calibri" pitchFamily="34" charset="0"/>
                </a:endParaRPr>
              </a:p>
            </p:txBody>
          </p:sp>
          <p:pic>
            <p:nvPicPr>
              <p:cNvPr id="54"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4382467"/>
                <a:ext cx="457258" cy="456898"/>
              </a:xfrm>
              <a:prstGeom prst="rect">
                <a:avLst/>
              </a:prstGeom>
              <a:noFill/>
            </p:spPr>
          </p:pic>
          <p:pic>
            <p:nvPicPr>
              <p:cNvPr id="56" name="Picture 5" descr="D:\Decks\Voltas Water\mouse arrow.png"/>
              <p:cNvPicPr>
                <a:picLocks noChangeAspect="1" noChangeArrowheads="1"/>
              </p:cNvPicPr>
              <p:nvPr/>
            </p:nvPicPr>
            <p:blipFill>
              <a:blip r:embed="rId6" cstate="email"/>
              <a:srcRect/>
              <a:stretch>
                <a:fillRect/>
              </a:stretch>
            </p:blipFill>
            <p:spPr bwMode="auto">
              <a:xfrm>
                <a:off x="5007620" y="4336778"/>
                <a:ext cx="548709" cy="548277"/>
              </a:xfrm>
              <a:prstGeom prst="rect">
                <a:avLst/>
              </a:prstGeom>
              <a:noFill/>
            </p:spPr>
          </p:pic>
          <p:pic>
            <p:nvPicPr>
              <p:cNvPr id="57" name="Picture 10" descr="http://icons.iconarchive.com/icons/designbolts/3d-social/128/YouTube-icon.png"/>
              <p:cNvPicPr>
                <a:picLocks noChangeAspect="1" noChangeArrowheads="1"/>
              </p:cNvPicPr>
              <p:nvPr/>
            </p:nvPicPr>
            <p:blipFill>
              <a:blip r:embed="rId7" cstate="email"/>
              <a:srcRect/>
              <a:stretch>
                <a:fillRect/>
              </a:stretch>
            </p:blipFill>
            <p:spPr bwMode="auto">
              <a:xfrm>
                <a:off x="10817332" y="4382467"/>
                <a:ext cx="457258" cy="456898"/>
              </a:xfrm>
              <a:prstGeom prst="rect">
                <a:avLst/>
              </a:prstGeom>
              <a:noFill/>
            </p:spPr>
          </p:pic>
          <p:sp>
            <p:nvSpPr>
              <p:cNvPr id="58" name="TextBox 57"/>
              <p:cNvSpPr txBox="1"/>
              <p:nvPr/>
            </p:nvSpPr>
            <p:spPr>
              <a:xfrm>
                <a:off x="6656028" y="2901340"/>
                <a:ext cx="2198114" cy="701954"/>
              </a:xfrm>
              <a:prstGeom prst="roundRect">
                <a:avLst/>
              </a:prstGeom>
              <a:noFill/>
              <a:ln>
                <a:solidFill>
                  <a:schemeClr val="tx1">
                    <a:lumMod val="75000"/>
                    <a:lumOff val="25000"/>
                  </a:schemeClr>
                </a:solidFill>
              </a:ln>
            </p:spPr>
            <p:txBody>
              <a:bodyPr wrap="none" rtlCol="0" anchor="ctr">
                <a:spAutoFit/>
              </a:bodyPr>
              <a:lstStyle/>
              <a:p>
                <a:pPr algn="ctr"/>
                <a:r>
                  <a:rPr lang="en-US" sz="1600" b="1" dirty="0" smtClean="0">
                    <a:solidFill>
                      <a:srgbClr val="464B50"/>
                    </a:solidFill>
                    <a:latin typeface="Calibri" pitchFamily="34" charset="0"/>
                  </a:rPr>
                  <a:t>Engagement</a:t>
                </a:r>
                <a:endParaRPr lang="en-US" sz="1600" b="1" dirty="0">
                  <a:solidFill>
                    <a:srgbClr val="464B50"/>
                  </a:solidFill>
                  <a:latin typeface="Calibri" pitchFamily="34" charset="0"/>
                </a:endParaRPr>
              </a:p>
            </p:txBody>
          </p:sp>
          <p:pic>
            <p:nvPicPr>
              <p:cNvPr id="60"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3023867"/>
                <a:ext cx="457258" cy="456898"/>
              </a:xfrm>
              <a:prstGeom prst="rect">
                <a:avLst/>
              </a:prstGeom>
              <a:noFill/>
            </p:spPr>
          </p:pic>
          <p:pic>
            <p:nvPicPr>
              <p:cNvPr id="61" name="Picture 2" descr="D:\Decks\Voltas Water\multimedia.png"/>
              <p:cNvPicPr>
                <a:picLocks noChangeAspect="1" noChangeArrowheads="1"/>
              </p:cNvPicPr>
              <p:nvPr/>
            </p:nvPicPr>
            <p:blipFill>
              <a:blip r:embed="rId8" cstate="email"/>
              <a:srcRect/>
              <a:stretch>
                <a:fillRect/>
              </a:stretch>
            </p:blipFill>
            <p:spPr bwMode="auto">
              <a:xfrm>
                <a:off x="5007620" y="2978178"/>
                <a:ext cx="548709" cy="548277"/>
              </a:xfrm>
              <a:prstGeom prst="rect">
                <a:avLst/>
              </a:prstGeom>
              <a:noFill/>
            </p:spPr>
          </p:pic>
          <p:pic>
            <p:nvPicPr>
              <p:cNvPr id="62" name="Picture 10" descr="http://icons.iconarchive.com/icons/designbolts/3d-social/128/YouTube-icon.png"/>
              <p:cNvPicPr>
                <a:picLocks noChangeAspect="1" noChangeArrowheads="1"/>
              </p:cNvPicPr>
              <p:nvPr/>
            </p:nvPicPr>
            <p:blipFill>
              <a:blip r:embed="rId7" cstate="email"/>
              <a:srcRect/>
              <a:stretch>
                <a:fillRect/>
              </a:stretch>
            </p:blipFill>
            <p:spPr bwMode="auto">
              <a:xfrm>
                <a:off x="10813995" y="3023868"/>
                <a:ext cx="457258" cy="456898"/>
              </a:xfrm>
              <a:prstGeom prst="rect">
                <a:avLst/>
              </a:prstGeom>
              <a:noFill/>
            </p:spPr>
          </p:pic>
          <p:sp>
            <p:nvSpPr>
              <p:cNvPr id="63" name="TextBox 62"/>
              <p:cNvSpPr txBox="1"/>
              <p:nvPr/>
            </p:nvSpPr>
            <p:spPr>
              <a:xfrm>
                <a:off x="7109506" y="1665397"/>
                <a:ext cx="1291155" cy="456642"/>
              </a:xfrm>
              <a:prstGeom prst="roundRect">
                <a:avLst/>
              </a:prstGeom>
              <a:noFill/>
              <a:ln>
                <a:solidFill>
                  <a:schemeClr val="tx1">
                    <a:lumMod val="75000"/>
                    <a:lumOff val="25000"/>
                  </a:schemeClr>
                </a:solidFill>
              </a:ln>
            </p:spPr>
            <p:txBody>
              <a:bodyPr wrap="none" rtlCol="0" anchor="ctr">
                <a:spAutoFit/>
              </a:bodyPr>
              <a:lstStyle/>
              <a:p>
                <a:pPr algn="ctr"/>
                <a:r>
                  <a:rPr lang="en-US" sz="1600" b="1" dirty="0" smtClean="0">
                    <a:latin typeface="Calibri" pitchFamily="34" charset="0"/>
                  </a:rPr>
                  <a:t>Awareness</a:t>
                </a:r>
                <a:endParaRPr lang="en-US" sz="1600" b="1" dirty="0">
                  <a:latin typeface="Calibri" pitchFamily="34" charset="0"/>
                </a:endParaRPr>
              </a:p>
            </p:txBody>
          </p:sp>
          <p:pic>
            <p:nvPicPr>
              <p:cNvPr id="64"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1665267"/>
                <a:ext cx="457258" cy="456898"/>
              </a:xfrm>
              <a:prstGeom prst="rect">
                <a:avLst/>
              </a:prstGeom>
              <a:noFill/>
            </p:spPr>
          </p:pic>
          <p:pic>
            <p:nvPicPr>
              <p:cNvPr id="65" name="Picture 2" descr="D:\Decks\Voltas Water\speaker.png"/>
              <p:cNvPicPr>
                <a:picLocks noChangeAspect="1" noChangeArrowheads="1"/>
              </p:cNvPicPr>
              <p:nvPr/>
            </p:nvPicPr>
            <p:blipFill>
              <a:blip r:embed="rId9" cstate="email"/>
              <a:srcRect/>
              <a:stretch>
                <a:fillRect/>
              </a:stretch>
            </p:blipFill>
            <p:spPr bwMode="auto">
              <a:xfrm rot="20666550">
                <a:off x="5007620" y="1619578"/>
                <a:ext cx="548709" cy="548277"/>
              </a:xfrm>
              <a:prstGeom prst="rect">
                <a:avLst/>
              </a:prstGeom>
              <a:noFill/>
            </p:spPr>
          </p:pic>
        </p:grpSp>
        <p:pic>
          <p:nvPicPr>
            <p:cNvPr id="36" name="Picture 6" descr="Instagram Logo Png - Free Transparent PNG Logos"/>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867141" y="4559277"/>
              <a:ext cx="716779" cy="716779"/>
            </a:xfrm>
            <a:prstGeom prst="rect">
              <a:avLst/>
            </a:prstGeom>
            <a:noFill/>
            <a:extLst>
              <a:ext uri="{909E8E84-426E-40DD-AFC4-6F175D3DCCD1}">
                <a14:hiddenFill xmlns:a14="http://schemas.microsoft.com/office/drawing/2010/main" xmlns="">
                  <a:solidFill>
                    <a:srgbClr val="FFFFFF"/>
                  </a:solidFill>
                </a14:hiddenFill>
              </a:ext>
            </a:extLst>
          </p:spPr>
        </p:pic>
        <p:pic>
          <p:nvPicPr>
            <p:cNvPr id="37" name="Picture 6" descr="Instagram Logo Png - Free Transparent PNG Logos"/>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0764545" y="1790788"/>
              <a:ext cx="393974" cy="393974"/>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70" name="Picture 6" descr="Instagram Logo Png - Free Transparent PNG Logos"/>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0787154" y="2903714"/>
            <a:ext cx="393974" cy="393974"/>
          </a:xfrm>
          <a:prstGeom prst="rect">
            <a:avLst/>
          </a:prstGeom>
          <a:noFill/>
          <a:extLst>
            <a:ext uri="{909E8E84-426E-40DD-AFC4-6F175D3DCCD1}">
              <a14:hiddenFill xmlns:a14="http://schemas.microsoft.com/office/drawing/2010/main" xmlns="">
                <a:solidFill>
                  <a:srgbClr val="FFFFFF"/>
                </a:solidFill>
              </a14:hiddenFill>
            </a:ext>
          </a:extLst>
        </p:spPr>
      </p:pic>
      <p:pic>
        <p:nvPicPr>
          <p:cNvPr id="54274" name="Picture 2" descr="Linkedin - Free social media icons"/>
          <p:cNvPicPr>
            <a:picLocks noChangeAspect="1" noChangeArrowheads="1"/>
          </p:cNvPicPr>
          <p:nvPr/>
        </p:nvPicPr>
        <p:blipFill>
          <a:blip r:embed="rId12" cstate="print"/>
          <a:srcRect/>
          <a:stretch>
            <a:fillRect/>
          </a:stretch>
        </p:blipFill>
        <p:spPr bwMode="auto">
          <a:xfrm>
            <a:off x="3060193" y="2258443"/>
            <a:ext cx="1009014" cy="1009014"/>
          </a:xfrm>
          <a:prstGeom prst="rect">
            <a:avLst/>
          </a:prstGeom>
          <a:noFill/>
        </p:spPr>
      </p:pic>
      <p:pic>
        <p:nvPicPr>
          <p:cNvPr id="71" name="Picture 2" descr="Linkedin - Free social media icons"/>
          <p:cNvPicPr>
            <a:picLocks noChangeAspect="1" noChangeArrowheads="1"/>
          </p:cNvPicPr>
          <p:nvPr/>
        </p:nvPicPr>
        <p:blipFill>
          <a:blip r:embed="rId13" cstate="print"/>
          <a:srcRect/>
          <a:stretch>
            <a:fillRect/>
          </a:stretch>
        </p:blipFill>
        <p:spPr bwMode="auto">
          <a:xfrm>
            <a:off x="9875519" y="5132833"/>
            <a:ext cx="377953" cy="377953"/>
          </a:xfrm>
          <a:prstGeom prst="rect">
            <a:avLst/>
          </a:prstGeom>
          <a:noFill/>
        </p:spPr>
      </p:pic>
      <p:pic>
        <p:nvPicPr>
          <p:cNvPr id="72" name="Picture 2" descr="Linkedin - Free social media icons"/>
          <p:cNvPicPr>
            <a:picLocks noChangeAspect="1" noChangeArrowheads="1"/>
          </p:cNvPicPr>
          <p:nvPr/>
        </p:nvPicPr>
        <p:blipFill>
          <a:blip r:embed="rId13" cstate="print"/>
          <a:srcRect/>
          <a:stretch>
            <a:fillRect/>
          </a:stretch>
        </p:blipFill>
        <p:spPr bwMode="auto">
          <a:xfrm>
            <a:off x="9881615" y="4017265"/>
            <a:ext cx="377953" cy="377953"/>
          </a:xfrm>
          <a:prstGeom prst="rect">
            <a:avLst/>
          </a:prstGeom>
          <a:noFill/>
        </p:spPr>
      </p:pic>
      <p:pic>
        <p:nvPicPr>
          <p:cNvPr id="73" name="Picture 2" descr="Linkedin - Free social media icons"/>
          <p:cNvPicPr>
            <a:picLocks noChangeAspect="1" noChangeArrowheads="1"/>
          </p:cNvPicPr>
          <p:nvPr/>
        </p:nvPicPr>
        <p:blipFill>
          <a:blip r:embed="rId13" cstate="print"/>
          <a:srcRect/>
          <a:stretch>
            <a:fillRect/>
          </a:stretch>
        </p:blipFill>
        <p:spPr bwMode="auto">
          <a:xfrm>
            <a:off x="9887711" y="2913889"/>
            <a:ext cx="377953" cy="377953"/>
          </a:xfrm>
          <a:prstGeom prst="rect">
            <a:avLst/>
          </a:prstGeom>
          <a:noFill/>
        </p:spPr>
      </p:pic>
      <p:pic>
        <p:nvPicPr>
          <p:cNvPr id="104" name="Picture 2" descr="Linkedin - Free social media icons"/>
          <p:cNvPicPr>
            <a:picLocks noChangeAspect="1" noChangeArrowheads="1"/>
          </p:cNvPicPr>
          <p:nvPr/>
        </p:nvPicPr>
        <p:blipFill>
          <a:blip r:embed="rId13" cstate="print"/>
          <a:srcRect/>
          <a:stretch>
            <a:fillRect/>
          </a:stretch>
        </p:blipFill>
        <p:spPr bwMode="auto">
          <a:xfrm>
            <a:off x="10113263" y="1786129"/>
            <a:ext cx="377953" cy="377953"/>
          </a:xfrm>
          <a:prstGeom prst="rect">
            <a:avLst/>
          </a:prstGeom>
          <a:noFill/>
        </p:spPr>
      </p:pic>
    </p:spTree>
    <p:extLst>
      <p:ext uri="{BB962C8B-B14F-4D97-AF65-F5344CB8AC3E}">
        <p14:creationId xmlns:p14="http://schemas.microsoft.com/office/powerpoint/2010/main" xmlns="" val="1197445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Social Media Game Plan</a:t>
            </a:r>
            <a:endParaRPr lang="en-US" dirty="0"/>
          </a:p>
        </p:txBody>
      </p:sp>
      <p:grpSp>
        <p:nvGrpSpPr>
          <p:cNvPr id="46" name="Group 45"/>
          <p:cNvGrpSpPr/>
          <p:nvPr/>
        </p:nvGrpSpPr>
        <p:grpSpPr>
          <a:xfrm>
            <a:off x="893192" y="1076390"/>
            <a:ext cx="9628504" cy="5324410"/>
            <a:chOff x="105013" y="123734"/>
            <a:chExt cx="12391553" cy="6822389"/>
          </a:xfrm>
        </p:grpSpPr>
        <p:cxnSp>
          <p:nvCxnSpPr>
            <p:cNvPr id="55" name="Elbow Connector 54"/>
            <p:cNvCxnSpPr>
              <a:endCxn id="80" idx="1"/>
            </p:cNvCxnSpPr>
            <p:nvPr/>
          </p:nvCxnSpPr>
          <p:spPr>
            <a:xfrm flipV="1">
              <a:off x="8086010" y="3703957"/>
              <a:ext cx="1260158" cy="536574"/>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58"/>
            <p:cNvCxnSpPr/>
            <p:nvPr/>
          </p:nvCxnSpPr>
          <p:spPr>
            <a:xfrm>
              <a:off x="8078789" y="4889500"/>
              <a:ext cx="1260158" cy="705338"/>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rot="10800000" flipV="1">
              <a:off x="3240042" y="4240534"/>
              <a:ext cx="1417677" cy="1840229"/>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3255413" y="3838817"/>
              <a:ext cx="1365171" cy="1667"/>
            </a:xfrm>
            <a:prstGeom prst="straightConnector1">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hape 18"/>
            <p:cNvCxnSpPr/>
            <p:nvPr/>
          </p:nvCxnSpPr>
          <p:spPr>
            <a:xfrm rot="16200000" flipV="1">
              <a:off x="3155394" y="1820232"/>
              <a:ext cx="1880234" cy="1680210"/>
            </a:xfrm>
            <a:prstGeom prst="bentConnector2">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6165771" y="3199309"/>
              <a:ext cx="480060" cy="2188"/>
            </a:xfrm>
            <a:prstGeom prst="straightConnector1">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flipV="1">
              <a:off x="7875984" y="2338070"/>
              <a:ext cx="1470184" cy="1040130"/>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9346172" y="885810"/>
              <a:ext cx="3150394" cy="1687825"/>
            </a:xfrm>
            <a:prstGeom prst="rect">
              <a:avLst/>
            </a:prstGeom>
            <a:solidFill>
              <a:schemeClr val="bg1">
                <a:lumMod val="50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Trends</a:t>
              </a:r>
              <a:endParaRPr lang="en-US" sz="1000" b="1" dirty="0">
                <a:solidFill>
                  <a:schemeClr val="bg1"/>
                </a:solidFill>
                <a:cs typeface="Arial" pitchFamily="34" charset="0"/>
              </a:endParaRPr>
            </a:p>
            <a:p>
              <a:pPr>
                <a:buFontTx/>
                <a:buChar char="-"/>
              </a:pPr>
              <a:r>
                <a:rPr lang="en-US" sz="1000" dirty="0">
                  <a:solidFill>
                    <a:schemeClr val="bg1"/>
                  </a:solidFill>
                  <a:cs typeface="Arial" pitchFamily="34" charset="0"/>
                </a:rPr>
                <a:t> Keeping finger on the pulse of the trends	</a:t>
              </a:r>
            </a:p>
            <a:p>
              <a:pPr>
                <a:buFontTx/>
                <a:buChar char="-"/>
              </a:pPr>
              <a:r>
                <a:rPr lang="en-US" sz="1000" dirty="0">
                  <a:solidFill>
                    <a:schemeClr val="bg1"/>
                  </a:solidFill>
                  <a:cs typeface="Arial" pitchFamily="34" charset="0"/>
                </a:rPr>
                <a:t> Keeping our eyes open</a:t>
              </a:r>
            </a:p>
            <a:p>
              <a:pPr>
                <a:buFontTx/>
                <a:buChar char="-"/>
              </a:pPr>
              <a:r>
                <a:rPr lang="en-US" sz="1000" dirty="0">
                  <a:solidFill>
                    <a:schemeClr val="bg1"/>
                  </a:solidFill>
                  <a:cs typeface="Arial" pitchFamily="34" charset="0"/>
                </a:rPr>
                <a:t> Making most of any opportunity that comes up</a:t>
              </a:r>
            </a:p>
          </p:txBody>
        </p:sp>
        <p:sp>
          <p:nvSpPr>
            <p:cNvPr id="76" name="Rectangle 75"/>
            <p:cNvSpPr/>
            <p:nvPr/>
          </p:nvSpPr>
          <p:spPr>
            <a:xfrm>
              <a:off x="105013" y="800104"/>
              <a:ext cx="3150394" cy="1728780"/>
            </a:xfrm>
            <a:prstGeom prst="rect">
              <a:avLst/>
            </a:prstGeom>
            <a:solidFill>
              <a:schemeClr val="tx1">
                <a:lumMod val="75000"/>
                <a:lumOff val="25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Content</a:t>
              </a:r>
              <a:endParaRPr lang="en-US" sz="1000" b="1" dirty="0" smtClean="0">
                <a:solidFill>
                  <a:schemeClr val="bg1"/>
                </a:solidFill>
                <a:cs typeface="Arial" pitchFamily="34" charset="0"/>
              </a:endParaRPr>
            </a:p>
            <a:p>
              <a:pPr>
                <a:buFontTx/>
                <a:buChar char="-"/>
              </a:pPr>
              <a:r>
                <a:rPr lang="en-US" sz="1000" dirty="0">
                  <a:solidFill>
                    <a:schemeClr val="bg1"/>
                  </a:solidFill>
                  <a:cs typeface="Arial" pitchFamily="34" charset="0"/>
                </a:rPr>
                <a:t> Interesting content baskets</a:t>
              </a:r>
            </a:p>
            <a:p>
              <a:pPr>
                <a:buFontTx/>
                <a:buChar char="-"/>
              </a:pPr>
              <a:r>
                <a:rPr lang="en-US" sz="1000" dirty="0">
                  <a:solidFill>
                    <a:schemeClr val="bg1"/>
                  </a:solidFill>
                  <a:cs typeface="Arial" pitchFamily="34" charset="0"/>
                </a:rPr>
                <a:t> Sharable content</a:t>
              </a:r>
            </a:p>
            <a:p>
              <a:pPr>
                <a:buFontTx/>
                <a:buChar char="-"/>
              </a:pPr>
              <a:r>
                <a:rPr lang="en-US" sz="1000" dirty="0">
                  <a:solidFill>
                    <a:schemeClr val="bg1"/>
                  </a:solidFill>
                  <a:cs typeface="Arial" pitchFamily="34" charset="0"/>
                </a:rPr>
                <a:t> Providing Value</a:t>
              </a:r>
            </a:p>
            <a:p>
              <a:pPr>
                <a:buFontTx/>
                <a:buChar char="-"/>
              </a:pPr>
              <a:r>
                <a:rPr lang="en-US" sz="1000" dirty="0">
                  <a:solidFill>
                    <a:schemeClr val="bg1"/>
                  </a:solidFill>
                  <a:cs typeface="Arial" pitchFamily="34" charset="0"/>
                </a:rPr>
                <a:t> Giving out information</a:t>
              </a:r>
            </a:p>
            <a:p>
              <a:pPr>
                <a:buFontTx/>
                <a:buChar char="-"/>
              </a:pPr>
              <a:r>
                <a:rPr lang="en-US" sz="1000" dirty="0">
                  <a:solidFill>
                    <a:schemeClr val="bg1"/>
                  </a:solidFill>
                  <a:cs typeface="Arial" pitchFamily="34" charset="0"/>
                </a:rPr>
                <a:t> Being useful</a:t>
              </a:r>
            </a:p>
          </p:txBody>
        </p:sp>
        <p:sp>
          <p:nvSpPr>
            <p:cNvPr id="77" name="Rectangle 76"/>
            <p:cNvSpPr/>
            <p:nvPr/>
          </p:nvSpPr>
          <p:spPr>
            <a:xfrm>
              <a:off x="105013" y="2880360"/>
              <a:ext cx="3150394" cy="2077412"/>
            </a:xfrm>
            <a:prstGeom prst="rect">
              <a:avLst/>
            </a:prstGeom>
            <a:solidFill>
              <a:srgbClr val="FFCC00"/>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tx1"/>
                  </a:solidFill>
                  <a:cs typeface="Arial" pitchFamily="34" charset="0"/>
                </a:rPr>
                <a:t>Branding</a:t>
              </a:r>
              <a:endParaRPr lang="en-US" sz="1000" b="1" dirty="0">
                <a:solidFill>
                  <a:schemeClr val="tx1"/>
                </a:solidFill>
                <a:cs typeface="Arial" pitchFamily="34" charset="0"/>
              </a:endParaRPr>
            </a:p>
            <a:p>
              <a:pPr>
                <a:buFontTx/>
                <a:buChar char="-"/>
              </a:pPr>
              <a:r>
                <a:rPr lang="en-US" sz="1000" dirty="0">
                  <a:solidFill>
                    <a:schemeClr val="tx1"/>
                  </a:solidFill>
                  <a:cs typeface="Arial" pitchFamily="34" charset="0"/>
                </a:rPr>
                <a:t> Templatizing brand related posts </a:t>
              </a:r>
            </a:p>
            <a:p>
              <a:pPr>
                <a:buFontTx/>
                <a:buChar char="-"/>
              </a:pPr>
              <a:r>
                <a:rPr lang="en-US" sz="1000" dirty="0">
                  <a:solidFill>
                    <a:schemeClr val="tx1"/>
                  </a:solidFill>
                  <a:cs typeface="Arial" pitchFamily="34" charset="0"/>
                </a:rPr>
                <a:t> Adding brand elements to crafted posts </a:t>
              </a:r>
            </a:p>
            <a:p>
              <a:pPr>
                <a:buFontTx/>
                <a:buChar char="-"/>
              </a:pPr>
              <a:r>
                <a:rPr lang="en-US" sz="1000" dirty="0">
                  <a:solidFill>
                    <a:schemeClr val="tx1"/>
                  </a:solidFill>
                  <a:cs typeface="Arial" pitchFamily="34" charset="0"/>
                </a:rPr>
                <a:t> Consistency with logo, colors, fonts &amp; graphics</a:t>
              </a:r>
            </a:p>
          </p:txBody>
        </p:sp>
        <p:sp>
          <p:nvSpPr>
            <p:cNvPr id="78" name="Rectangle 77"/>
            <p:cNvSpPr/>
            <p:nvPr/>
          </p:nvSpPr>
          <p:spPr>
            <a:xfrm>
              <a:off x="5245075" y="171435"/>
              <a:ext cx="3150394" cy="2817019"/>
            </a:xfrm>
            <a:prstGeom prst="rect">
              <a:avLst/>
            </a:prstGeom>
            <a:solidFill>
              <a:schemeClr val="tx1">
                <a:lumMod val="75000"/>
                <a:lumOff val="25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Expand</a:t>
              </a:r>
              <a:endParaRPr lang="en-US" sz="1000" b="1" dirty="0" smtClean="0">
                <a:solidFill>
                  <a:schemeClr val="bg1"/>
                </a:solidFill>
                <a:cs typeface="Arial" pitchFamily="34" charset="0"/>
              </a:endParaRPr>
            </a:p>
            <a:p>
              <a:pPr>
                <a:buFontTx/>
                <a:buChar char="-"/>
              </a:pPr>
              <a:r>
                <a:rPr lang="en-US" sz="1000" dirty="0">
                  <a:solidFill>
                    <a:schemeClr val="bg1"/>
                  </a:solidFill>
                  <a:cs typeface="Arial" pitchFamily="34" charset="0"/>
                </a:rPr>
                <a:t> Utilizing multiple social media platforms more efficiently</a:t>
              </a:r>
            </a:p>
            <a:p>
              <a:pPr>
                <a:buFontTx/>
                <a:buChar char="-"/>
              </a:pPr>
              <a:r>
                <a:rPr lang="en-US" sz="1000" dirty="0">
                  <a:solidFill>
                    <a:schemeClr val="bg1"/>
                  </a:solidFill>
                  <a:cs typeface="Arial" pitchFamily="34" charset="0"/>
                </a:rPr>
                <a:t> Using specific features of different social media platforms to reach out to more &amp; more audience </a:t>
              </a:r>
            </a:p>
            <a:p>
              <a:pPr>
                <a:buFontTx/>
                <a:buChar char="-"/>
              </a:pPr>
              <a:r>
                <a:rPr lang="en-US" sz="1000" dirty="0">
                  <a:solidFill>
                    <a:schemeClr val="bg1"/>
                  </a:solidFill>
                  <a:cs typeface="Arial" pitchFamily="34" charset="0"/>
                </a:rPr>
                <a:t> Optimum utilization of integrated social media platforms</a:t>
              </a:r>
            </a:p>
          </p:txBody>
        </p:sp>
        <p:sp>
          <p:nvSpPr>
            <p:cNvPr id="79" name="Rectangle 78"/>
            <p:cNvSpPr/>
            <p:nvPr/>
          </p:nvSpPr>
          <p:spPr>
            <a:xfrm>
              <a:off x="105013" y="5428774"/>
              <a:ext cx="3150394" cy="1517349"/>
            </a:xfrm>
            <a:prstGeom prst="rect">
              <a:avLst/>
            </a:prstGeom>
            <a:solidFill>
              <a:schemeClr val="tx1">
                <a:lumMod val="75000"/>
                <a:lumOff val="25000"/>
              </a:schemeClr>
            </a:solidFill>
            <a:ln>
              <a:noFill/>
            </a:ln>
            <a:effectLst>
              <a:outerShdw blurRad="50800" dist="63500" dir="5400000" algn="ctr" rotWithShape="0">
                <a:srgbClr val="000000">
                  <a:alpha val="43137"/>
                </a:srgbClr>
              </a:outerShdw>
            </a:effectLst>
          </p:spPr>
          <p:style>
            <a:lnRef idx="3">
              <a:schemeClr val="lt1"/>
            </a:lnRef>
            <a:fillRef idx="1">
              <a:schemeClr val="accent5"/>
            </a:fillRef>
            <a:effectRef idx="1">
              <a:schemeClr val="accent5"/>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Tactic</a:t>
              </a:r>
              <a:endParaRPr lang="en-US" sz="1000" b="1" dirty="0">
                <a:solidFill>
                  <a:schemeClr val="bg1"/>
                </a:solidFill>
                <a:cs typeface="Arial" pitchFamily="34" charset="0"/>
              </a:endParaRPr>
            </a:p>
            <a:p>
              <a:pPr>
                <a:buFontTx/>
                <a:buChar char="-"/>
              </a:pPr>
              <a:r>
                <a:rPr lang="en-US" sz="1000" dirty="0">
                  <a:solidFill>
                    <a:schemeClr val="bg1"/>
                  </a:solidFill>
                  <a:cs typeface="Arial" pitchFamily="34" charset="0"/>
                </a:rPr>
                <a:t> Efficient mix of different content pieces</a:t>
              </a:r>
            </a:p>
            <a:p>
              <a:pPr>
                <a:buFontTx/>
                <a:buChar char="-"/>
              </a:pPr>
              <a:r>
                <a:rPr lang="en-US" sz="1000" dirty="0">
                  <a:solidFill>
                    <a:schemeClr val="bg1"/>
                  </a:solidFill>
                  <a:cs typeface="Arial" pitchFamily="34" charset="0"/>
                </a:rPr>
                <a:t> Posting regularly</a:t>
              </a:r>
            </a:p>
            <a:p>
              <a:pPr>
                <a:buFontTx/>
                <a:buChar char="-"/>
              </a:pPr>
              <a:r>
                <a:rPr lang="en-US" sz="1000" dirty="0">
                  <a:solidFill>
                    <a:schemeClr val="bg1"/>
                  </a:solidFill>
                  <a:cs typeface="Arial" pitchFamily="34" charset="0"/>
                </a:rPr>
                <a:t> Posting strategically</a:t>
              </a:r>
            </a:p>
          </p:txBody>
        </p:sp>
        <p:sp>
          <p:nvSpPr>
            <p:cNvPr id="80" name="Rectangle 79"/>
            <p:cNvSpPr/>
            <p:nvPr/>
          </p:nvSpPr>
          <p:spPr>
            <a:xfrm>
              <a:off x="9346172" y="3051819"/>
              <a:ext cx="3150394" cy="1304285"/>
            </a:xfrm>
            <a:prstGeom prst="rect">
              <a:avLst/>
            </a:prstGeom>
            <a:solidFill>
              <a:srgbClr val="FFCC00"/>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tx1"/>
                  </a:solidFill>
                  <a:cs typeface="Arial" pitchFamily="34" charset="0"/>
                </a:rPr>
                <a:t>Engage</a:t>
              </a:r>
              <a:endParaRPr lang="en-US" sz="1000" b="1" dirty="0">
                <a:solidFill>
                  <a:schemeClr val="tx1"/>
                </a:solidFill>
                <a:cs typeface="Arial" pitchFamily="34" charset="0"/>
              </a:endParaRPr>
            </a:p>
            <a:p>
              <a:pPr>
                <a:buFontTx/>
                <a:buChar char="-"/>
              </a:pPr>
              <a:r>
                <a:rPr lang="en-US" sz="1000" dirty="0">
                  <a:solidFill>
                    <a:schemeClr val="tx1"/>
                  </a:solidFill>
                  <a:cs typeface="Arial" pitchFamily="34" charset="0"/>
                </a:rPr>
                <a:t> Generate conversations</a:t>
              </a:r>
            </a:p>
            <a:p>
              <a:pPr>
                <a:buFontTx/>
                <a:buChar char="-"/>
              </a:pPr>
              <a:r>
                <a:rPr lang="en-US" sz="1000" dirty="0">
                  <a:solidFill>
                    <a:schemeClr val="tx1"/>
                  </a:solidFill>
                  <a:cs typeface="Arial" pitchFamily="34" charset="0"/>
                </a:rPr>
                <a:t> Stay involved in the conversations</a:t>
              </a:r>
            </a:p>
          </p:txBody>
        </p:sp>
        <p:sp>
          <p:nvSpPr>
            <p:cNvPr id="81" name="Rectangle 80"/>
            <p:cNvSpPr/>
            <p:nvPr/>
          </p:nvSpPr>
          <p:spPr>
            <a:xfrm>
              <a:off x="4830606" y="5660221"/>
              <a:ext cx="3150394" cy="1285897"/>
            </a:xfrm>
            <a:prstGeom prst="rect">
              <a:avLst/>
            </a:prstGeom>
            <a:solidFill>
              <a:srgbClr val="FFCC00"/>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tx1"/>
                  </a:solidFill>
                  <a:cs typeface="Arial" pitchFamily="34" charset="0"/>
                </a:rPr>
                <a:t>Interactive</a:t>
              </a:r>
              <a:endParaRPr lang="en-US" sz="1000" b="1" dirty="0">
                <a:solidFill>
                  <a:schemeClr val="tx1"/>
                </a:solidFill>
                <a:cs typeface="Arial" pitchFamily="34" charset="0"/>
              </a:endParaRPr>
            </a:p>
            <a:p>
              <a:pPr>
                <a:buFontTx/>
                <a:buChar char="-"/>
              </a:pPr>
              <a:r>
                <a:rPr lang="en-US" sz="1000" dirty="0">
                  <a:solidFill>
                    <a:schemeClr val="tx1"/>
                  </a:solidFill>
                  <a:cs typeface="Arial" pitchFamily="34" charset="0"/>
                </a:rPr>
                <a:t> Being fun</a:t>
              </a:r>
            </a:p>
            <a:p>
              <a:pPr>
                <a:buFontTx/>
                <a:buChar char="-"/>
              </a:pPr>
              <a:r>
                <a:rPr lang="en-US" sz="1000" dirty="0">
                  <a:solidFill>
                    <a:schemeClr val="tx1"/>
                  </a:solidFill>
                  <a:cs typeface="Arial" pitchFamily="34" charset="0"/>
                </a:rPr>
                <a:t> Being useful</a:t>
              </a:r>
            </a:p>
            <a:p>
              <a:pPr>
                <a:buFontTx/>
                <a:buChar char="-"/>
              </a:pPr>
              <a:r>
                <a:rPr lang="en-US" sz="1000" dirty="0">
                  <a:solidFill>
                    <a:schemeClr val="tx1"/>
                  </a:solidFill>
                  <a:cs typeface="Arial" pitchFamily="34" charset="0"/>
                </a:rPr>
                <a:t> Being interesting </a:t>
              </a:r>
            </a:p>
          </p:txBody>
        </p:sp>
        <p:sp>
          <p:nvSpPr>
            <p:cNvPr id="82" name="Rectangle 81"/>
            <p:cNvSpPr/>
            <p:nvPr/>
          </p:nvSpPr>
          <p:spPr>
            <a:xfrm>
              <a:off x="9346172" y="4679168"/>
              <a:ext cx="3150394" cy="2266950"/>
            </a:xfrm>
            <a:prstGeom prst="rect">
              <a:avLst/>
            </a:prstGeom>
            <a:solidFill>
              <a:schemeClr val="bg1">
                <a:lumMod val="50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Monitor</a:t>
              </a:r>
              <a:endParaRPr lang="en-US" sz="1000" b="1" dirty="0">
                <a:solidFill>
                  <a:schemeClr val="bg1"/>
                </a:solidFill>
                <a:cs typeface="Arial" pitchFamily="34" charset="0"/>
              </a:endParaRPr>
            </a:p>
            <a:p>
              <a:pPr>
                <a:buFontTx/>
                <a:buChar char="-"/>
              </a:pPr>
              <a:r>
                <a:rPr lang="en-US" sz="1000" dirty="0">
                  <a:solidFill>
                    <a:schemeClr val="bg1"/>
                  </a:solidFill>
                  <a:cs typeface="Arial" pitchFamily="34" charset="0"/>
                </a:rPr>
                <a:t> keeping overall strategy in line with the overall objectives</a:t>
              </a:r>
            </a:p>
            <a:p>
              <a:pPr>
                <a:buFontTx/>
                <a:buChar char="-"/>
              </a:pPr>
              <a:r>
                <a:rPr lang="en-US" sz="1000" dirty="0">
                  <a:solidFill>
                    <a:schemeClr val="bg1"/>
                  </a:solidFill>
                  <a:cs typeface="Arial" pitchFamily="34" charset="0"/>
                </a:rPr>
                <a:t> Monitoring all the activities on all the social platforms.</a:t>
              </a:r>
            </a:p>
            <a:p>
              <a:pPr>
                <a:buFontTx/>
                <a:buChar char="-"/>
              </a:pPr>
              <a:r>
                <a:rPr lang="en-US" sz="1000" dirty="0">
                  <a:solidFill>
                    <a:schemeClr val="bg1"/>
                  </a:solidFill>
                  <a:cs typeface="Arial" pitchFamily="34" charset="0"/>
                </a:rPr>
                <a:t>Keeping track of posts high level + detailed, Long term + daily</a:t>
              </a:r>
            </a:p>
          </p:txBody>
        </p:sp>
        <p:sp>
          <p:nvSpPr>
            <p:cNvPr id="83" name="Rectangle 82"/>
            <p:cNvSpPr/>
            <p:nvPr/>
          </p:nvSpPr>
          <p:spPr>
            <a:xfrm>
              <a:off x="4620579" y="3333749"/>
              <a:ext cx="3465434" cy="1760221"/>
            </a:xfrm>
            <a:prstGeom prst="rect">
              <a:avLst/>
            </a:prstGeom>
            <a:solidFill>
              <a:schemeClr val="tx1"/>
            </a:solidFill>
            <a:ln w="76200">
              <a:solidFill>
                <a:srgbClr val="000000"/>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lIns="113006" tIns="56510" rIns="113006" bIns="56510" rtlCol="0" anchor="ctr"/>
            <a:lstStyle/>
            <a:p>
              <a:pPr algn="ctr"/>
              <a:r>
                <a:rPr lang="en-US" sz="1200" b="1" dirty="0">
                  <a:solidFill>
                    <a:schemeClr val="bg1"/>
                  </a:solidFill>
                  <a:cs typeface="Arial" pitchFamily="34" charset="0"/>
                </a:rPr>
                <a:t>Social Media </a:t>
              </a:r>
              <a:r>
                <a:rPr lang="en-US" sz="1200" b="1" dirty="0" smtClean="0">
                  <a:solidFill>
                    <a:schemeClr val="bg1"/>
                  </a:solidFill>
                  <a:cs typeface="Arial" pitchFamily="34" charset="0"/>
                </a:rPr>
                <a:t>Approach</a:t>
              </a:r>
              <a:endParaRPr lang="en-IN" sz="1200" b="1" dirty="0">
                <a:solidFill>
                  <a:schemeClr val="bg1"/>
                </a:solidFill>
                <a:cs typeface="Arial" pitchFamily="34" charset="0"/>
              </a:endParaRPr>
            </a:p>
          </p:txBody>
        </p:sp>
        <p:sp>
          <p:nvSpPr>
            <p:cNvPr id="84" name="Oval 83"/>
            <p:cNvSpPr/>
            <p:nvPr/>
          </p:nvSpPr>
          <p:spPr>
            <a:xfrm>
              <a:off x="6316588" y="3244852"/>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5" name="Oval 84"/>
            <p:cNvSpPr/>
            <p:nvPr/>
          </p:nvSpPr>
          <p:spPr>
            <a:xfrm>
              <a:off x="8005687" y="3305100"/>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6" name="Oval 85"/>
            <p:cNvSpPr/>
            <p:nvPr/>
          </p:nvSpPr>
          <p:spPr>
            <a:xfrm>
              <a:off x="7980998" y="4160524"/>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7" name="Oval 86"/>
            <p:cNvSpPr/>
            <p:nvPr/>
          </p:nvSpPr>
          <p:spPr>
            <a:xfrm>
              <a:off x="7980998" y="4800603"/>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8" name="Oval 87"/>
            <p:cNvSpPr/>
            <p:nvPr/>
          </p:nvSpPr>
          <p:spPr>
            <a:xfrm>
              <a:off x="4515565" y="3760474"/>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9" name="Oval 88"/>
            <p:cNvSpPr/>
            <p:nvPr/>
          </p:nvSpPr>
          <p:spPr>
            <a:xfrm>
              <a:off x="4849738" y="3244852"/>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90" name="Oval 89"/>
            <p:cNvSpPr/>
            <p:nvPr/>
          </p:nvSpPr>
          <p:spPr>
            <a:xfrm>
              <a:off x="4515565" y="4160524"/>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91" name="Oval 90"/>
            <p:cNvSpPr/>
            <p:nvPr/>
          </p:nvSpPr>
          <p:spPr>
            <a:xfrm>
              <a:off x="6227688" y="5040631"/>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cxnSp>
          <p:nvCxnSpPr>
            <p:cNvPr id="92" name="Straight Arrow Connector 91"/>
            <p:cNvCxnSpPr/>
            <p:nvPr/>
          </p:nvCxnSpPr>
          <p:spPr>
            <a:xfrm rot="5400000">
              <a:off x="6060758" y="5359580"/>
              <a:ext cx="480060" cy="2188"/>
            </a:xfrm>
            <a:prstGeom prst="straightConnector1">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2823111" y="671496"/>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1</a:t>
              </a:r>
              <a:endParaRPr lang="en-IN" sz="1000" b="1" dirty="0">
                <a:solidFill>
                  <a:sysClr val="windowText" lastClr="000000"/>
                </a:solidFill>
                <a:cs typeface="Arial" pitchFamily="34" charset="0"/>
              </a:endParaRPr>
            </a:p>
          </p:txBody>
        </p:sp>
        <p:sp>
          <p:nvSpPr>
            <p:cNvPr id="94" name="Oval 93"/>
            <p:cNvSpPr/>
            <p:nvPr/>
          </p:nvSpPr>
          <p:spPr>
            <a:xfrm>
              <a:off x="2751677" y="2743194"/>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2</a:t>
              </a:r>
              <a:endParaRPr lang="en-IN" sz="1000" b="1" dirty="0">
                <a:solidFill>
                  <a:sysClr val="windowText" lastClr="000000"/>
                </a:solidFill>
                <a:cs typeface="Arial" pitchFamily="34" charset="0"/>
              </a:endParaRPr>
            </a:p>
          </p:txBody>
        </p:sp>
        <p:sp>
          <p:nvSpPr>
            <p:cNvPr id="95" name="Oval 94"/>
            <p:cNvSpPr/>
            <p:nvPr/>
          </p:nvSpPr>
          <p:spPr>
            <a:xfrm>
              <a:off x="2751677" y="5314966"/>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3</a:t>
              </a:r>
              <a:endParaRPr lang="en-IN" sz="1000" b="1" dirty="0">
                <a:solidFill>
                  <a:sysClr val="windowText" lastClr="000000"/>
                </a:solidFill>
                <a:cs typeface="Arial" pitchFamily="34" charset="0"/>
              </a:endParaRPr>
            </a:p>
          </p:txBody>
        </p:sp>
        <p:sp>
          <p:nvSpPr>
            <p:cNvPr id="96" name="Oval 95"/>
            <p:cNvSpPr/>
            <p:nvPr/>
          </p:nvSpPr>
          <p:spPr>
            <a:xfrm>
              <a:off x="8086739" y="123734"/>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4</a:t>
              </a:r>
              <a:endParaRPr lang="en-IN" sz="1000" b="1" dirty="0">
                <a:solidFill>
                  <a:sysClr val="windowText" lastClr="000000"/>
                </a:solidFill>
                <a:cs typeface="Arial" pitchFamily="34" charset="0"/>
              </a:endParaRPr>
            </a:p>
          </p:txBody>
        </p:sp>
        <p:sp>
          <p:nvSpPr>
            <p:cNvPr id="97" name="Oval 96"/>
            <p:cNvSpPr/>
            <p:nvPr/>
          </p:nvSpPr>
          <p:spPr>
            <a:xfrm>
              <a:off x="7560949" y="5511800"/>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5</a:t>
              </a:r>
              <a:endParaRPr lang="en-IN" sz="1000" b="1" dirty="0">
                <a:solidFill>
                  <a:sysClr val="windowText" lastClr="000000"/>
                </a:solidFill>
                <a:cs typeface="Arial" pitchFamily="34" charset="0"/>
              </a:endParaRPr>
            </a:p>
          </p:txBody>
        </p:sp>
        <p:sp>
          <p:nvSpPr>
            <p:cNvPr id="98" name="Oval 97"/>
            <p:cNvSpPr/>
            <p:nvPr/>
          </p:nvSpPr>
          <p:spPr>
            <a:xfrm>
              <a:off x="9101138" y="622300"/>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6</a:t>
              </a:r>
              <a:endParaRPr lang="en-IN" sz="1000" b="1" dirty="0">
                <a:solidFill>
                  <a:sysClr val="windowText" lastClr="000000"/>
                </a:solidFill>
                <a:cs typeface="Arial" pitchFamily="34" charset="0"/>
              </a:endParaRPr>
            </a:p>
          </p:txBody>
        </p:sp>
        <p:sp>
          <p:nvSpPr>
            <p:cNvPr id="99" name="Oval 98"/>
            <p:cNvSpPr/>
            <p:nvPr/>
          </p:nvSpPr>
          <p:spPr>
            <a:xfrm>
              <a:off x="9056692" y="2803455"/>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7</a:t>
              </a:r>
              <a:endParaRPr lang="en-IN" sz="1000" b="1" dirty="0">
                <a:solidFill>
                  <a:sysClr val="windowText" lastClr="000000"/>
                </a:solidFill>
                <a:cs typeface="Arial" pitchFamily="34" charset="0"/>
              </a:endParaRPr>
            </a:p>
          </p:txBody>
        </p:sp>
        <p:sp>
          <p:nvSpPr>
            <p:cNvPr id="100" name="Oval 99"/>
            <p:cNvSpPr/>
            <p:nvPr/>
          </p:nvSpPr>
          <p:spPr>
            <a:xfrm>
              <a:off x="9190039" y="4533900"/>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8</a:t>
              </a:r>
              <a:endParaRPr lang="en-IN" sz="1000" b="1" dirty="0">
                <a:solidFill>
                  <a:sysClr val="windowText" lastClr="000000"/>
                </a:solidFill>
                <a:cs typeface="Arial" pitchFamily="34" charset="0"/>
              </a:endParaRPr>
            </a:p>
          </p:txBody>
        </p:sp>
      </p:grpSp>
    </p:spTree>
    <p:extLst>
      <p:ext uri="{BB962C8B-B14F-4D97-AF65-F5344CB8AC3E}">
        <p14:creationId xmlns:p14="http://schemas.microsoft.com/office/powerpoint/2010/main" xmlns="" val="119744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Primary Objective</a:t>
            </a:r>
            <a:endParaRPr lang="en-US" dirty="0"/>
          </a:p>
        </p:txBody>
      </p:sp>
      <p:sp>
        <p:nvSpPr>
          <p:cNvPr id="37" name="Oval 36"/>
          <p:cNvSpPr/>
          <p:nvPr/>
        </p:nvSpPr>
        <p:spPr>
          <a:xfrm>
            <a:off x="697918" y="2259439"/>
            <a:ext cx="2923503" cy="2917868"/>
          </a:xfrm>
          <a:prstGeom prst="ellipse">
            <a:avLst/>
          </a:prstGeom>
          <a:solidFill>
            <a:srgbClr val="FFCC0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4844" tIns="74844" rIns="74844" bIns="74844" anchor="ctr" anchorCtr="1"/>
          <a:lstStyle/>
          <a:p>
            <a:pPr algn="ctr"/>
            <a:r>
              <a:rPr lang="en-IN" sz="2000" dirty="0" smtClean="0">
                <a:solidFill>
                  <a:schemeClr val="tx1"/>
                </a:solidFill>
                <a:latin typeface="Calibri" panose="020F0502020204030204" pitchFamily="34" charset="0"/>
                <a:cs typeface="Calibri" panose="020F0502020204030204" pitchFamily="34" charset="0"/>
              </a:rPr>
              <a:t>Create awareness about our the brand amongst </a:t>
            </a:r>
            <a:r>
              <a:rPr lang="en-IN" sz="2000" dirty="0" smtClean="0">
                <a:solidFill>
                  <a:schemeClr val="tx1"/>
                </a:solidFill>
                <a:latin typeface="Calibri" panose="020F0502020204030204" pitchFamily="34" charset="0"/>
                <a:cs typeface="Calibri" panose="020F0502020204030204" pitchFamily="34" charset="0"/>
              </a:rPr>
              <a:t>our target audience</a:t>
            </a:r>
            <a:endParaRPr lang="en-IN" sz="2000" dirty="0">
              <a:solidFill>
                <a:schemeClr val="tx1"/>
              </a:solidFill>
              <a:latin typeface="Calibri" panose="020F0502020204030204" pitchFamily="34" charset="0"/>
              <a:cs typeface="Calibri" panose="020F0502020204030204" pitchFamily="34" charset="0"/>
            </a:endParaRPr>
          </a:p>
        </p:txBody>
      </p:sp>
      <p:sp>
        <p:nvSpPr>
          <p:cNvPr id="38" name="Oval 37"/>
          <p:cNvSpPr/>
          <p:nvPr/>
        </p:nvSpPr>
        <p:spPr>
          <a:xfrm>
            <a:off x="8500057" y="2259439"/>
            <a:ext cx="2923503" cy="2917868"/>
          </a:xfrm>
          <a:prstGeom prst="ellipse">
            <a:avLst/>
          </a:prstGeom>
          <a:solidFill>
            <a:srgbClr val="FFCC0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4844" tIns="74844" rIns="74844" bIns="74844" anchor="ctr" anchorCtr="1"/>
          <a:lstStyle/>
          <a:p>
            <a:pPr algn="ctr">
              <a:defRPr/>
            </a:pPr>
            <a:r>
              <a:rPr lang="en-US" sz="2000" i="1" dirty="0" smtClean="0">
                <a:solidFill>
                  <a:schemeClr val="tx1"/>
                </a:solidFill>
                <a:latin typeface="Calibri" panose="020F0502020204030204" pitchFamily="34" charset="0"/>
                <a:cs typeface="Calibri" panose="020F0502020204030204" pitchFamily="34" charset="0"/>
              </a:rPr>
              <a:t>Trigger conversations &amp; engagement on </a:t>
            </a:r>
            <a:r>
              <a:rPr lang="en-US" sz="2000" i="1" dirty="0" smtClean="0">
                <a:solidFill>
                  <a:schemeClr val="tx1"/>
                </a:solidFill>
                <a:latin typeface="Calibri" panose="020F0502020204030204" pitchFamily="34" charset="0"/>
                <a:cs typeface="Calibri" panose="020F0502020204030204" pitchFamily="34" charset="0"/>
              </a:rPr>
              <a:t>these </a:t>
            </a:r>
            <a:r>
              <a:rPr lang="en-US" sz="2000" i="1" dirty="0" smtClean="0">
                <a:solidFill>
                  <a:schemeClr val="tx1"/>
                </a:solidFill>
                <a:latin typeface="Calibri" panose="020F0502020204030204" pitchFamily="34" charset="0"/>
                <a:cs typeface="Calibri" panose="020F0502020204030204" pitchFamily="34" charset="0"/>
              </a:rPr>
              <a:t>channels, increase website traffic </a:t>
            </a:r>
            <a:r>
              <a:rPr lang="en-US" sz="2000" i="1" dirty="0" smtClean="0">
                <a:solidFill>
                  <a:schemeClr val="tx1"/>
                </a:solidFill>
                <a:latin typeface="Calibri" panose="020F0502020204030204" pitchFamily="34" charset="0"/>
                <a:cs typeface="Calibri" panose="020F0502020204030204" pitchFamily="34" charset="0"/>
              </a:rPr>
              <a:t>and build brand identity</a:t>
            </a:r>
            <a:endParaRPr lang="en-US" sz="2000" i="1" dirty="0">
              <a:solidFill>
                <a:schemeClr val="tx1"/>
              </a:solidFill>
              <a:latin typeface="Calibri" panose="020F0502020204030204" pitchFamily="34" charset="0"/>
              <a:cs typeface="Calibri" panose="020F0502020204030204" pitchFamily="34" charset="0"/>
            </a:endParaRPr>
          </a:p>
        </p:txBody>
      </p:sp>
      <p:sp>
        <p:nvSpPr>
          <p:cNvPr id="39" name="Oval 38"/>
          <p:cNvSpPr/>
          <p:nvPr/>
        </p:nvSpPr>
        <p:spPr>
          <a:xfrm>
            <a:off x="4587340" y="2259439"/>
            <a:ext cx="2923503" cy="2917868"/>
          </a:xfrm>
          <a:prstGeom prst="ellipse">
            <a:avLst/>
          </a:prstGeom>
          <a:solidFill>
            <a:srgbClr val="FFCC0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4844" tIns="74844" rIns="74844" bIns="74844" anchor="ctr" anchorCtr="1"/>
          <a:lstStyle/>
          <a:p>
            <a:pPr algn="ctr">
              <a:defRPr/>
            </a:pPr>
            <a:r>
              <a:rPr lang="en-US" sz="2000" i="1" dirty="0" smtClean="0">
                <a:solidFill>
                  <a:schemeClr val="tx1"/>
                </a:solidFill>
                <a:latin typeface="Calibri" panose="020F0502020204030204" pitchFamily="34" charset="0"/>
                <a:cs typeface="Calibri" panose="020F0502020204030204" pitchFamily="34" charset="0"/>
              </a:rPr>
              <a:t>Create, build and curate an online community for the brand through online channels</a:t>
            </a:r>
            <a:endParaRPr lang="en-US" sz="2000" i="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197445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Logoed theme">
  <a:themeElements>
    <a:clrScheme name="Custom 1">
      <a:dk1>
        <a:srgbClr val="3F4444"/>
      </a:dk1>
      <a:lt1>
        <a:srgbClr val="FFFFFF"/>
      </a:lt1>
      <a:dk2>
        <a:srgbClr val="002F87"/>
      </a:dk2>
      <a:lt2>
        <a:srgbClr val="BBBBBB"/>
      </a:lt2>
      <a:accent1>
        <a:srgbClr val="0059B9"/>
      </a:accent1>
      <a:accent2>
        <a:srgbClr val="DA281C"/>
      </a:accent2>
      <a:accent3>
        <a:srgbClr val="C800A1"/>
      </a:accent3>
      <a:accent4>
        <a:srgbClr val="009CDE"/>
      </a:accent4>
      <a:accent5>
        <a:srgbClr val="575757"/>
      </a:accent5>
      <a:accent6>
        <a:srgbClr val="8C8C8C"/>
      </a:accent6>
      <a:hlink>
        <a:srgbClr val="0563C1"/>
      </a:hlink>
      <a:folHlink>
        <a:srgbClr val="954F72"/>
      </a:folHlink>
    </a:clrScheme>
    <a:fontScheme name="Helvetica">
      <a:majorFont>
        <a:latin typeface="Roboto Bold"/>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boto"/>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td ppt.pptx" id="{2A3AD91C-8B6A-AA40-A160-8913A237AAE3}" vid="{48B8F78C-122B-BF47-8AD5-7F9A4F5D13BE}"/>
    </a:ext>
  </a:extLst>
</a:theme>
</file>

<file path=ppt/theme/theme2.xml><?xml version="1.0" encoding="utf-8"?>
<a:theme xmlns:a="http://schemas.openxmlformats.org/drawingml/2006/main" name="Blank theme">
  <a:themeElements>
    <a:clrScheme name="RML">
      <a:dk1>
        <a:srgbClr val="434343"/>
      </a:dk1>
      <a:lt1>
        <a:srgbClr val="FFFFFF"/>
      </a:lt1>
      <a:dk2>
        <a:srgbClr val="002F87"/>
      </a:dk2>
      <a:lt2>
        <a:srgbClr val="BBBBBB"/>
      </a:lt2>
      <a:accent1>
        <a:srgbClr val="0059B9"/>
      </a:accent1>
      <a:accent2>
        <a:srgbClr val="F03228"/>
      </a:accent2>
      <a:accent3>
        <a:srgbClr val="962C96"/>
      </a:accent3>
      <a:accent4>
        <a:srgbClr val="00A0E1"/>
      </a:accent4>
      <a:accent5>
        <a:srgbClr val="575757"/>
      </a:accent5>
      <a:accent6>
        <a:srgbClr val="8C8C8C"/>
      </a:accent6>
      <a:hlink>
        <a:srgbClr val="0563C1"/>
      </a:hlink>
      <a:folHlink>
        <a:srgbClr val="954F72"/>
      </a:folHlink>
    </a:clrScheme>
    <a:fontScheme name="Helvetica">
      <a:majorFont>
        <a:latin typeface="Roboto Bold"/>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boto"/>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td ppt.pptx" id="{2A3AD91C-8B6A-AA40-A160-8913A237AAE3}" vid="{4F7A811F-C3D6-0D4F-9E43-826E8B4AF6B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32490</TotalTime>
  <Words>1089</Words>
  <Application>Microsoft Office PowerPoint</Application>
  <PresentationFormat>Custom</PresentationFormat>
  <Paragraphs>188</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Logoed theme</vt:lpstr>
      <vt:lpstr>Blank theme</vt:lpstr>
      <vt:lpstr>V. K. ICL Marketing Proposal</vt:lpstr>
      <vt:lpstr>Table Of Contents </vt:lpstr>
      <vt:lpstr>Introduction</vt:lpstr>
      <vt:lpstr>Introduction</vt:lpstr>
      <vt:lpstr>Selection of Medium </vt:lpstr>
      <vt:lpstr>Channels Of Marketing</vt:lpstr>
      <vt:lpstr>Platforms of Engagement</vt:lpstr>
      <vt:lpstr>Social Media Game Plan</vt:lpstr>
      <vt:lpstr>Primary Objective</vt:lpstr>
      <vt:lpstr>Branding Understanding &amp; Positioning</vt:lpstr>
      <vt:lpstr>What We Know</vt:lpstr>
      <vt:lpstr>Defining The Target Audience</vt:lpstr>
      <vt:lpstr>Positioning</vt:lpstr>
      <vt:lpstr>Umbrella Communication - #SteelTheShow</vt:lpstr>
      <vt:lpstr>Content Baskets and Segregation Plan</vt:lpstr>
      <vt:lpstr>Strategy &amp; Approach</vt:lpstr>
      <vt:lpstr>Competition Analysis</vt:lpstr>
      <vt:lpstr>Strategy and FAQs</vt:lpstr>
      <vt:lpstr>Social Media Approach</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home</cp:lastModifiedBy>
  <cp:revision>269</cp:revision>
  <cp:lastPrinted>2019-03-08T13:28:36Z</cp:lastPrinted>
  <dcterms:created xsi:type="dcterms:W3CDTF">2018-01-18T07:01:01Z</dcterms:created>
  <dcterms:modified xsi:type="dcterms:W3CDTF">2021-03-17T08:42:18Z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9931460</vt:lpwstr>
  </property>
  <property fmtid="{D5CDD505-2E9C-101B-9397-08002B2CF9AE}" pid="3" name="NXPowerLiteSettings">
    <vt:lpwstr>C7000400038000</vt:lpwstr>
  </property>
  <property fmtid="{D5CDD505-2E9C-101B-9397-08002B2CF9AE}" pid="4" name="NXPowerLiteVersion">
    <vt:lpwstr>S8.2.2</vt:lpwstr>
  </property>
</Properties>
</file>