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62" r:id="rId5"/>
    <p:sldId id="263" r:id="rId6"/>
    <p:sldId id="264" r:id="rId7"/>
    <p:sldId id="265" r:id="rId8"/>
    <p:sldId id="266" r:id="rId9"/>
    <p:sldId id="267" r:id="rId10"/>
    <p:sldId id="274" r:id="rId11"/>
    <p:sldId id="270" r:id="rId12"/>
    <p:sldId id="271" r:id="rId13"/>
    <p:sldId id="268" r:id="rId14"/>
    <p:sldId id="275" r:id="rId15"/>
    <p:sldId id="272" r:id="rId16"/>
    <p:sldId id="273" r:id="rId17"/>
    <p:sldId id="269" r:id="rId18"/>
    <p:sldId id="276" r:id="rId19"/>
    <p:sldId id="259"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36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94630-68B2-4E71-AA65-C7FD9916DE34}" type="datetimeFigureOut">
              <a:rPr lang="en-US" smtClean="0"/>
              <a:pPr/>
              <a:t>5/16/2015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26E9ED-804E-4CED-B1DA-9B2F938EB5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26E9ED-804E-4CED-B1DA-9B2F938EB5CF}"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26E9ED-804E-4CED-B1DA-9B2F938EB5CF}"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26E9ED-804E-4CED-B1DA-9B2F938EB5C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F4B112-2AE0-4655-A33E-0884326FB1F9}" type="datetimeFigureOut">
              <a:rPr lang="en-US" smtClean="0"/>
              <a:pPr/>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B112-2AE0-4655-A33E-0884326FB1F9}" type="datetimeFigureOut">
              <a:rPr lang="en-US" smtClean="0"/>
              <a:pPr/>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B112-2AE0-4655-A33E-0884326FB1F9}" type="datetimeFigureOut">
              <a:rPr lang="en-US" smtClean="0"/>
              <a:pPr/>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4B112-2AE0-4655-A33E-0884326FB1F9}" type="datetimeFigureOut">
              <a:rPr lang="en-US" smtClean="0"/>
              <a:pPr/>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F4B112-2AE0-4655-A33E-0884326FB1F9}" type="datetimeFigureOut">
              <a:rPr lang="en-US" smtClean="0"/>
              <a:pPr/>
              <a:t>5/16/2015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F4B112-2AE0-4655-A33E-0884326FB1F9}" type="datetimeFigureOut">
              <a:rPr lang="en-US" smtClean="0"/>
              <a:pPr/>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F4B112-2AE0-4655-A33E-0884326FB1F9}" type="datetimeFigureOut">
              <a:rPr lang="en-US" smtClean="0"/>
              <a:pPr/>
              <a:t>5/16/2015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F4B112-2AE0-4655-A33E-0884326FB1F9}" type="datetimeFigureOut">
              <a:rPr lang="en-US" smtClean="0"/>
              <a:pPr/>
              <a:t>5/16/2015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F4B112-2AE0-4655-A33E-0884326FB1F9}" type="datetimeFigureOut">
              <a:rPr lang="en-US" smtClean="0"/>
              <a:pPr/>
              <a:t>5/16/2015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4B112-2AE0-4655-A33E-0884326FB1F9}" type="datetimeFigureOut">
              <a:rPr lang="en-US" smtClean="0"/>
              <a:pPr/>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4B112-2AE0-4655-A33E-0884326FB1F9}" type="datetimeFigureOut">
              <a:rPr lang="en-US" smtClean="0"/>
              <a:pPr/>
              <a:t>5/16/2015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043563-501D-4A33-B36F-2A4FE05DCE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8F4B112-2AE0-4655-A33E-0884326FB1F9}" type="datetimeFigureOut">
              <a:rPr lang="en-US" smtClean="0"/>
              <a:pPr/>
              <a:t>5/16/2015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1043563-501D-4A33-B36F-2A4FE05DCE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 Id="rId10" Type="http://schemas.openxmlformats.org/officeDocument/2006/relationships/image" Target="../media/image11.png"/><Relationship Id="rId4" Type="http://schemas.openxmlformats.org/officeDocument/2006/relationships/image" Target="../media/image1.jpeg"/><Relationship Id="rId9" Type="http://schemas.openxmlformats.org/officeDocument/2006/relationships/hyperlink" Target="http://www.google.co.in/url?sa=i&amp;rct=j&amp;q=&amp;esrc=s&amp;source=images&amp;cd=&amp;cad=rja&amp;uact=8&amp;ved=0CAcQjRw&amp;url=http://www.planetsuperheroes.com/collections/new-stuff&amp;ei=Ag9XVavfIM_48QWb6YDgAg&amp;bvm=bv.93564037,d.dGc&amp;psig=AFQjCNFA3h0gzJKGYFrUOrqiCKYb5GgDKg&amp;ust=1431855220159151"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 Id="rId5" Type="http://schemas.openxmlformats.org/officeDocument/2006/relationships/image" Target="../media/image3.jpeg"/><Relationship Id="rId4" Type="http://schemas.openxmlformats.org/officeDocument/2006/relationships/hyperlink" Target="http://www.google.co.in/url?sa=i&amp;source=imgres&amp;cd=&amp;cad=rja&amp;uact=8&amp;ved=0CAwQjRwwAA&amp;url=http://www.beautynstyle.net/batman-update-ben-affeleck-takes-up-the-stage/&amp;ei=o3BWVanMCZDIuATXrIG4Cw&amp;psig=AFQjCNFGkzA-VUUtmlubaGlLrYbQgIgY1Q&amp;ust=1431814691291458"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n/url?sa=i&amp;rct=j&amp;q=&amp;esrc=s&amp;source=images&amp;cd=&amp;cad=rja&amp;uact=8&amp;ved=0CAcQjRw&amp;url=https://plus.google.com/115017230781768622833/about&amp;ei=xXZWVeLNF-TYmAXWw4HIDw&amp;bvm=bv.93564037,d.dGY&amp;psig=AFQjCNH4jq6h6zABjDN0PmY7-PJJJg4dEg&amp;ust=1431816255047450" TargetMode="External"/><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 Id="rId5" Type="http://schemas.openxmlformats.org/officeDocument/2006/relationships/image" Target="../media/image5.jpeg"/><Relationship Id="rId4" Type="http://schemas.openxmlformats.org/officeDocument/2006/relationships/hyperlink" Target="https://www.google.co.in/url?sa=i&amp;rct=j&amp;q=&amp;esrc=s&amp;source=images&amp;cd=&amp;cad=rja&amp;uact=8&amp;ved=0CAcQjRw&amp;url=https://plus.google.com/115017230781768622833/about&amp;ei=8XZWVbq4N6bJmAXMjoGIDA&amp;bvm=bv.93564037,d.dGY&amp;psig=AFQjCNH4jq6h6zABjDN0PmY7-PJJJg4dEg&amp;ust=1431816255047450"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in/url?sa=i&amp;rct=j&amp;q=&amp;esrc=s&amp;source=images&amp;cd=&amp;cad=rja&amp;uact=8&amp;ved=0CAcQjRw&amp;url=http://pngimg.com/download/5448&amp;ei=vulWVZmdC4PV8gXMv4KgAw&amp;bvm=bv.93564037,d.dGc&amp;psig=AFQjCNGTPBw-ky_izhEE_1NPQDeWE2armw&amp;ust=1431845682651092" TargetMode="External"/><Relationship Id="rId3"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 Id="rId10" Type="http://schemas.openxmlformats.org/officeDocument/2006/relationships/image" Target="../media/image10.png"/><Relationship Id="rId4" Type="http://schemas.openxmlformats.org/officeDocument/2006/relationships/image" Target="../media/image1.jpe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in/url?sa=i&amp;rct=j&amp;q=&amp;esrc=s&amp;source=images&amp;cd=&amp;cad=rja&amp;uact=8&amp;ved=0CAcQjRw&amp;url=http://background-kid.com/simple-light-backgrounds-patterns.html&amp;ei=e21WVdiRJcS4mAWM-oEY&amp;bvm=bv.93564037,d.dGY&amp;psig=AFQjCNFT-NBJxnXInwoMy3TRTCF0o0zHqg&amp;ust=1431813867328977"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hyperlink" Target="http://www.google.co.in/url?sa=i&amp;rct=j&amp;q=&amp;esrc=s&amp;source=images&amp;cd=&amp;cad=rja&amp;uact=8&amp;ved=0CAcQjRw&amp;url=http://voxpopclothing.com/v-neck-tshirts/men&amp;ei=_G5WVYixJ5K5uASB4IG4Cw&amp;bvm=bv.93564037,d.dGY&amp;psig=AFQjCNHEF3fIR7RRqEhPnzK7CXuqfHD0oQ&amp;ust=14318142361216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1371600" y="742950"/>
            <a:ext cx="6400800" cy="1427163"/>
          </a:xfrm>
          <a:prstGeom prst="rect">
            <a:avLst/>
          </a:prstGeom>
          <a:noFill/>
        </p:spPr>
      </p:pic>
      <p:sp>
        <p:nvSpPr>
          <p:cNvPr id="8" name="TextBox 7"/>
          <p:cNvSpPr txBox="1"/>
          <p:nvPr/>
        </p:nvSpPr>
        <p:spPr>
          <a:xfrm>
            <a:off x="3657600" y="2571750"/>
            <a:ext cx="1828800" cy="646331"/>
          </a:xfrm>
          <a:prstGeom prst="rect">
            <a:avLst/>
          </a:prstGeom>
          <a:noFill/>
        </p:spPr>
        <p:txBody>
          <a:bodyPr wrap="square" rtlCol="0">
            <a:spAutoFit/>
          </a:bodyPr>
          <a:lstStyle/>
          <a:p>
            <a:pPr algn="ctr"/>
            <a:r>
              <a:rPr lang="en-US" sz="3600" i="1" dirty="0" smtClean="0">
                <a:latin typeface="Calibri" pitchFamily="34" charset="0"/>
                <a:cs typeface="Calibri" pitchFamily="34" charset="0"/>
              </a:rPr>
              <a:t>Presents</a:t>
            </a:r>
            <a:endParaRPr lang="en-US" sz="36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t>What Does Your T-Shirt Say?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2308324"/>
          </a:xfrm>
          <a:prstGeom prst="rect">
            <a:avLst/>
          </a:prstGeom>
          <a:noFill/>
        </p:spPr>
        <p:txBody>
          <a:bodyPr wrap="square" rtlCol="0">
            <a:spAutoFit/>
          </a:bodyPr>
          <a:lstStyle/>
          <a:p>
            <a:r>
              <a:rPr lang="en-US" dirty="0" smtClean="0">
                <a:ea typeface="Open Sans" pitchFamily="34" charset="0"/>
                <a:cs typeface="Open Sans" pitchFamily="34" charset="0"/>
              </a:rPr>
              <a:t>As the name of the brand goes we can actually </a:t>
            </a:r>
            <a:r>
              <a:rPr lang="en-US" dirty="0" err="1" smtClean="0">
                <a:ea typeface="Open Sans" pitchFamily="34" charset="0"/>
                <a:cs typeface="Open Sans" pitchFamily="34" charset="0"/>
              </a:rPr>
              <a:t>Vox</a:t>
            </a:r>
            <a:r>
              <a:rPr lang="en-US" dirty="0" smtClean="0">
                <a:ea typeface="Open Sans" pitchFamily="34" charset="0"/>
                <a:cs typeface="Open Sans" pitchFamily="34" charset="0"/>
              </a:rPr>
              <a:t> Pop videos which are crowd sourced.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Asking people about their </a:t>
            </a:r>
            <a:r>
              <a:rPr lang="en-US" dirty="0" err="1" smtClean="0">
                <a:ea typeface="Open Sans" pitchFamily="34" charset="0"/>
                <a:cs typeface="Open Sans" pitchFamily="34" charset="0"/>
              </a:rPr>
              <a:t>Tshirt</a:t>
            </a:r>
            <a:r>
              <a:rPr lang="en-US" dirty="0" smtClean="0">
                <a:ea typeface="Open Sans" pitchFamily="34" charset="0"/>
                <a:cs typeface="Open Sans" pitchFamily="34" charset="0"/>
              </a:rPr>
              <a:t> story or funny video content around what does your </a:t>
            </a:r>
            <a:r>
              <a:rPr lang="en-US" dirty="0" err="1" smtClean="0">
                <a:ea typeface="Open Sans" pitchFamily="34" charset="0"/>
                <a:cs typeface="Open Sans" pitchFamily="34" charset="0"/>
              </a:rPr>
              <a:t>tshirt</a:t>
            </a:r>
            <a:r>
              <a:rPr lang="en-US" dirty="0" smtClean="0">
                <a:ea typeface="Open Sans" pitchFamily="34" charset="0"/>
                <a:cs typeface="Open Sans" pitchFamily="34" charset="0"/>
              </a:rPr>
              <a:t> say?</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can then share it from our official </a:t>
            </a:r>
            <a:r>
              <a:rPr lang="en-US" dirty="0" err="1" smtClean="0">
                <a:ea typeface="Open Sans" pitchFamily="34" charset="0"/>
                <a:cs typeface="Open Sans" pitchFamily="34" charset="0"/>
              </a:rPr>
              <a:t>Facebook</a:t>
            </a:r>
            <a:r>
              <a:rPr lang="en-US" dirty="0" smtClean="0">
                <a:ea typeface="Open Sans" pitchFamily="34" charset="0"/>
                <a:cs typeface="Open Sans" pitchFamily="34" charset="0"/>
              </a:rPr>
              <a:t> and Twitter pages.</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pic>
        <p:nvPicPr>
          <p:cNvPr id="9" name="Picture 2" descr="http://steppingstonessachse.com/images/youtube.png"/>
          <p:cNvPicPr>
            <a:picLocks noChangeAspect="1" noChangeArrowheads="1"/>
          </p:cNvPicPr>
          <p:nvPr/>
        </p:nvPicPr>
        <p:blipFill>
          <a:blip r:embed="rId6" cstate="print"/>
          <a:srcRect/>
          <a:stretch>
            <a:fillRect/>
          </a:stretch>
        </p:blipFill>
        <p:spPr bwMode="auto">
          <a:xfrm>
            <a:off x="8434593" y="57150"/>
            <a:ext cx="633207" cy="63320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3019517" y="187464"/>
            <a:ext cx="3076483" cy="707886"/>
          </a:xfrm>
          <a:prstGeom prst="rect">
            <a:avLst/>
          </a:prstGeom>
          <a:noFill/>
        </p:spPr>
        <p:txBody>
          <a:bodyPr wrap="none" rtlCol="0">
            <a:spAutoFit/>
          </a:bodyPr>
          <a:lstStyle/>
          <a:p>
            <a:r>
              <a:rPr lang="en-US" sz="4000" b="1" dirty="0" smtClean="0"/>
              <a:t>Launch Phase</a:t>
            </a:r>
            <a:endParaRPr lang="en-US" sz="4000" b="1" dirty="0"/>
          </a:p>
        </p:txBody>
      </p:sp>
      <p:sp>
        <p:nvSpPr>
          <p:cNvPr id="5" name="TextBox 4"/>
          <p:cNvSpPr txBox="1"/>
          <p:nvPr/>
        </p:nvSpPr>
        <p:spPr>
          <a:xfrm>
            <a:off x="304800" y="858619"/>
            <a:ext cx="8534399" cy="2585323"/>
          </a:xfrm>
          <a:prstGeom prst="rect">
            <a:avLst/>
          </a:prstGeom>
          <a:noFill/>
        </p:spPr>
        <p:txBody>
          <a:bodyPr wrap="square" rtlCol="0">
            <a:spAutoFit/>
          </a:bodyPr>
          <a:lstStyle/>
          <a:p>
            <a:r>
              <a:rPr lang="en-US" dirty="0" smtClean="0">
                <a:ea typeface="Open Sans" pitchFamily="34" charset="0"/>
                <a:cs typeface="Open Sans" pitchFamily="34" charset="0"/>
              </a:rPr>
              <a:t>This is the phase wherein we create awareness about out product and engage with our fans.</a:t>
            </a:r>
          </a:p>
          <a:p>
            <a:endParaRPr lang="en-US" dirty="0" smtClean="0">
              <a:ea typeface="Open Sans" pitchFamily="34" charset="0"/>
              <a:cs typeface="Open Sans" pitchFamily="34" charset="0"/>
            </a:endParaRPr>
          </a:p>
          <a:p>
            <a:r>
              <a:rPr lang="en-US" b="1" dirty="0" smtClean="0">
                <a:ea typeface="Open Sans" pitchFamily="34" charset="0"/>
                <a:cs typeface="Open Sans" pitchFamily="34" charset="0"/>
              </a:rPr>
              <a:t>Idea – </a:t>
            </a:r>
            <a:r>
              <a:rPr lang="en-US" b="1" dirty="0" err="1" smtClean="0">
                <a:ea typeface="Open Sans" pitchFamily="34" charset="0"/>
                <a:cs typeface="Open Sans" pitchFamily="34" charset="0"/>
              </a:rPr>
              <a:t>Vox</a:t>
            </a:r>
            <a:r>
              <a:rPr lang="en-US" b="1" dirty="0" smtClean="0">
                <a:ea typeface="Open Sans" pitchFamily="34" charset="0"/>
                <a:cs typeface="Open Sans" pitchFamily="34" charset="0"/>
              </a:rPr>
              <a:t> Pop DIY (Do It Yourself) contest</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idea is just for our fans and hardcore batman fans and also artists who have a chance to show their talent.  </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3"/>
          </p:cNvPr>
          <p:cNvPicPr>
            <a:picLocks noChangeAspect="1" noChangeArrowheads="1"/>
          </p:cNvPicPr>
          <p:nvPr/>
        </p:nvPicPr>
        <p:blipFill>
          <a:blip r:embed="rId4"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5"/>
          </p:cNvPr>
          <p:cNvPicPr>
            <a:picLocks noChangeAspect="1" noChangeArrowheads="1"/>
          </p:cNvPicPr>
          <p:nvPr/>
        </p:nvPicPr>
        <p:blipFill>
          <a:blip r:embed="rId6" cstate="print"/>
          <a:srcRect/>
          <a:stretch>
            <a:fillRect/>
          </a:stretch>
        </p:blipFill>
        <p:spPr bwMode="auto">
          <a:xfrm>
            <a:off x="7543800" y="4781550"/>
            <a:ext cx="1524000" cy="346767"/>
          </a:xfrm>
          <a:prstGeom prst="rect">
            <a:avLst/>
          </a:prstGeom>
          <a:noFill/>
        </p:spPr>
      </p:pic>
      <p:sp>
        <p:nvSpPr>
          <p:cNvPr id="8" name="TextBox 7"/>
          <p:cNvSpPr txBox="1"/>
          <p:nvPr/>
        </p:nvSpPr>
        <p:spPr>
          <a:xfrm>
            <a:off x="152401" y="187464"/>
            <a:ext cx="8839199" cy="707886"/>
          </a:xfrm>
          <a:prstGeom prst="rect">
            <a:avLst/>
          </a:prstGeom>
          <a:noFill/>
        </p:spPr>
        <p:txBody>
          <a:bodyPr wrap="square" rtlCol="0">
            <a:spAutoFit/>
          </a:bodyPr>
          <a:lstStyle/>
          <a:p>
            <a:pPr algn="ctr"/>
            <a:r>
              <a:rPr lang="en-US" sz="4000" b="1" dirty="0" smtClean="0"/>
              <a:t>VOXPOP DIY Contest</a:t>
            </a:r>
            <a:endParaRPr lang="en-US" sz="4000" b="1" dirty="0"/>
          </a:p>
        </p:txBody>
      </p:sp>
      <p:pic>
        <p:nvPicPr>
          <p:cNvPr id="7" name="Picture 2" descr="http://img2.wikia.nocookie.net/__cb20130729002338/gtawiki/images/4/44/Facebook_Logo.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8458200" y="57150"/>
            <a:ext cx="569887" cy="6096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extBox 12"/>
          <p:cNvSpPr txBox="1"/>
          <p:nvPr/>
        </p:nvSpPr>
        <p:spPr>
          <a:xfrm>
            <a:off x="304800" y="858619"/>
            <a:ext cx="4267199" cy="3416320"/>
          </a:xfrm>
          <a:prstGeom prst="rect">
            <a:avLst/>
          </a:prstGeom>
          <a:noFill/>
        </p:spPr>
        <p:txBody>
          <a:bodyPr wrap="square" rtlCol="0">
            <a:spAutoFit/>
          </a:bodyPr>
          <a:lstStyle/>
          <a:p>
            <a:r>
              <a:rPr lang="en-US" dirty="0" smtClean="0">
                <a:ea typeface="Open Sans" pitchFamily="34" charset="0"/>
                <a:cs typeface="Open Sans" pitchFamily="34" charset="0"/>
              </a:rPr>
              <a:t>We do a series of posts where we give people a chance to design their own t-shirt.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tap all the sketch artists, designers and </a:t>
            </a:r>
            <a:r>
              <a:rPr lang="en-US" dirty="0" err="1" smtClean="0">
                <a:ea typeface="Open Sans" pitchFamily="34" charset="0"/>
                <a:cs typeface="Open Sans" pitchFamily="34" charset="0"/>
              </a:rPr>
              <a:t>visualiser’s</a:t>
            </a:r>
            <a:r>
              <a:rPr lang="en-US" dirty="0" smtClean="0">
                <a:ea typeface="Open Sans" pitchFamily="34" charset="0"/>
                <a:cs typeface="Open Sans" pitchFamily="34" charset="0"/>
              </a:rPr>
              <a:t> who are also huge followers of The Dark Knight.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will be a contest from our official handle to design a Batman and the best will be printed by </a:t>
            </a:r>
            <a:r>
              <a:rPr lang="en-US" dirty="0" err="1" smtClean="0">
                <a:ea typeface="Open Sans" pitchFamily="34" charset="0"/>
                <a:cs typeface="Open Sans" pitchFamily="34" charset="0"/>
              </a:rPr>
              <a:t>Vox</a:t>
            </a:r>
            <a:r>
              <a:rPr lang="en-US" dirty="0" smtClean="0">
                <a:ea typeface="Open Sans" pitchFamily="34" charset="0"/>
                <a:cs typeface="Open Sans" pitchFamily="34" charset="0"/>
              </a:rPr>
              <a:t> Pop clothing with sign of the artist. </a:t>
            </a:r>
          </a:p>
          <a:p>
            <a:endParaRPr lang="en-US" dirty="0">
              <a:ea typeface="Open Sans" pitchFamily="34" charset="0"/>
              <a:cs typeface="Open Sans" pitchFamily="34" charset="0"/>
            </a:endParaRPr>
          </a:p>
        </p:txBody>
      </p:sp>
      <p:grpSp>
        <p:nvGrpSpPr>
          <p:cNvPr id="16" name="Group 15"/>
          <p:cNvGrpSpPr/>
          <p:nvPr/>
        </p:nvGrpSpPr>
        <p:grpSpPr>
          <a:xfrm>
            <a:off x="4953000" y="895350"/>
            <a:ext cx="3581400" cy="3657600"/>
            <a:chOff x="4953000" y="895350"/>
            <a:chExt cx="3581400" cy="3657600"/>
          </a:xfrm>
          <a:effectLst>
            <a:outerShdw blurRad="63500" sx="102000" sy="102000" algn="ctr" rotWithShape="0">
              <a:prstClr val="black">
                <a:alpha val="40000"/>
              </a:prstClr>
            </a:outerShdw>
          </a:effectLst>
        </p:grpSpPr>
        <p:sp>
          <p:nvSpPr>
            <p:cNvPr id="9" name="Rectangle 8"/>
            <p:cNvSpPr/>
            <p:nvPr/>
          </p:nvSpPr>
          <p:spPr>
            <a:xfrm>
              <a:off x="4953000" y="895350"/>
              <a:ext cx="3581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http://voxpopclothing.com/assets/logo_img1.png">
              <a:hlinkClick r:id="rId5"/>
            </p:cNvPr>
            <p:cNvPicPr>
              <a:picLocks noChangeAspect="1" noChangeArrowheads="1"/>
            </p:cNvPicPr>
            <p:nvPr/>
          </p:nvPicPr>
          <p:blipFill>
            <a:blip r:embed="rId8" cstate="print"/>
            <a:srcRect/>
            <a:stretch>
              <a:fillRect/>
            </a:stretch>
          </p:blipFill>
          <p:spPr bwMode="auto">
            <a:xfrm>
              <a:off x="7391400" y="895351"/>
              <a:ext cx="1143000" cy="260076"/>
            </a:xfrm>
            <a:prstGeom prst="rect">
              <a:avLst/>
            </a:prstGeom>
            <a:noFill/>
          </p:spPr>
        </p:pic>
        <p:sp>
          <p:nvSpPr>
            <p:cNvPr id="14" name="TextBox 13"/>
            <p:cNvSpPr txBox="1"/>
            <p:nvPr/>
          </p:nvSpPr>
          <p:spPr>
            <a:xfrm>
              <a:off x="5105401" y="1809750"/>
              <a:ext cx="3276599" cy="2031325"/>
            </a:xfrm>
            <a:prstGeom prst="rect">
              <a:avLst/>
            </a:prstGeom>
            <a:noFill/>
          </p:spPr>
          <p:txBody>
            <a:bodyPr wrap="square" rtlCol="0">
              <a:spAutoFit/>
            </a:bodyPr>
            <a:lstStyle/>
            <a:p>
              <a:r>
                <a:rPr lang="en-US" sz="1400" b="1" dirty="0" smtClean="0">
                  <a:latin typeface="Arial Black" pitchFamily="34" charset="0"/>
                </a:rPr>
                <a:t>#</a:t>
              </a:r>
              <a:r>
                <a:rPr lang="en-US" sz="1400" b="1" dirty="0" err="1" smtClean="0">
                  <a:latin typeface="Arial Black" pitchFamily="34" charset="0"/>
                </a:rPr>
                <a:t>DIYContest</a:t>
              </a:r>
              <a:endParaRPr lang="en-US" sz="1400" b="1" dirty="0" smtClean="0">
                <a:latin typeface="Arial Black" pitchFamily="34" charset="0"/>
              </a:endParaRPr>
            </a:p>
            <a:p>
              <a:endParaRPr lang="en-US" sz="1400" b="1" dirty="0" smtClean="0">
                <a:latin typeface="Arial Black" pitchFamily="34" charset="0"/>
              </a:endParaRPr>
            </a:p>
            <a:p>
              <a:r>
                <a:rPr lang="en-US" sz="1400" dirty="0" smtClean="0"/>
                <a:t>Rules for the contest – </a:t>
              </a:r>
            </a:p>
            <a:p>
              <a:pPr marL="342900" indent="-342900">
                <a:buAutoNum type="arabicPeriod"/>
              </a:pPr>
              <a:r>
                <a:rPr lang="en-US" sz="1400" dirty="0" smtClean="0"/>
                <a:t>Send us your sketch of Batman.</a:t>
              </a:r>
            </a:p>
            <a:p>
              <a:pPr marL="342900" indent="-342900">
                <a:buAutoNum type="arabicPeriod"/>
              </a:pPr>
              <a:r>
                <a:rPr lang="en-US" sz="1400" dirty="0" smtClean="0"/>
                <a:t>Tell us a reason why you like Batman</a:t>
              </a:r>
            </a:p>
            <a:p>
              <a:pPr marL="342900" indent="-342900">
                <a:buAutoNum type="arabicPeriod"/>
              </a:pPr>
              <a:endParaRPr lang="en-US" sz="1400" dirty="0" smtClean="0"/>
            </a:p>
            <a:p>
              <a:r>
                <a:rPr lang="en-US" sz="1400" dirty="0" smtClean="0"/>
                <a:t>The best sketch will be printed and included  in our next collection of T-shirts</a:t>
              </a:r>
              <a:r>
                <a:rPr lang="en-US" sz="1400" dirty="0"/>
                <a:t> </a:t>
              </a:r>
              <a:r>
                <a:rPr lang="en-US" sz="1400" dirty="0" smtClean="0"/>
                <a:t>called Batman Begins</a:t>
              </a:r>
            </a:p>
          </p:txBody>
        </p:sp>
        <p:sp>
          <p:nvSpPr>
            <p:cNvPr id="15" name="TextBox 14"/>
            <p:cNvSpPr txBox="1"/>
            <p:nvPr/>
          </p:nvSpPr>
          <p:spPr>
            <a:xfrm>
              <a:off x="4953000" y="1394996"/>
              <a:ext cx="3581400" cy="338554"/>
            </a:xfrm>
            <a:prstGeom prst="rect">
              <a:avLst/>
            </a:prstGeom>
            <a:noFill/>
          </p:spPr>
          <p:txBody>
            <a:bodyPr wrap="square" rtlCol="0">
              <a:spAutoFit/>
            </a:bodyPr>
            <a:lstStyle/>
            <a:p>
              <a:pPr algn="ctr"/>
              <a:r>
                <a:rPr lang="en-US" sz="1600" b="1" dirty="0" smtClean="0">
                  <a:solidFill>
                    <a:srgbClr val="FF0000"/>
                  </a:solidFill>
                  <a:latin typeface="Comic Sans MS" pitchFamily="66" charset="0"/>
                </a:rPr>
                <a:t>How many of you have it in you?</a:t>
              </a:r>
              <a:endParaRPr lang="en-US" sz="1600" b="1" dirty="0">
                <a:solidFill>
                  <a:srgbClr val="FF0000"/>
                </a:solidFill>
                <a:latin typeface="Comic Sans MS" pitchFamily="66"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t>VOXPOP DIY Contest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4247317"/>
          </a:xfrm>
          <a:prstGeom prst="rect">
            <a:avLst/>
          </a:prstGeom>
          <a:noFill/>
        </p:spPr>
        <p:txBody>
          <a:bodyPr wrap="square" rtlCol="0">
            <a:spAutoFit/>
          </a:bodyPr>
          <a:lstStyle/>
          <a:p>
            <a:r>
              <a:rPr lang="en-US" dirty="0" smtClean="0">
                <a:ea typeface="Open Sans" pitchFamily="34" charset="0"/>
                <a:cs typeface="Open Sans" pitchFamily="34" charset="0"/>
              </a:rPr>
              <a:t>This phase is for engaging the existing and additional </a:t>
            </a:r>
            <a:r>
              <a:rPr lang="en-US" dirty="0" err="1" smtClean="0">
                <a:ea typeface="Open Sans" pitchFamily="34" charset="0"/>
                <a:cs typeface="Open Sans" pitchFamily="34" charset="0"/>
              </a:rPr>
              <a:t>fanbase</a:t>
            </a:r>
            <a:r>
              <a:rPr lang="en-US" dirty="0" smtClean="0">
                <a:ea typeface="Open Sans" pitchFamily="34" charset="0"/>
                <a:cs typeface="Open Sans" pitchFamily="34" charset="0"/>
              </a:rPr>
              <a:t> who are Batman crazy.</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can play a similar contest on twitter where we ask people for Batman quotes using </a:t>
            </a:r>
            <a:r>
              <a:rPr lang="en-US" dirty="0" err="1" smtClean="0">
                <a:ea typeface="Open Sans" pitchFamily="34" charset="0"/>
                <a:cs typeface="Open Sans" pitchFamily="34" charset="0"/>
              </a:rPr>
              <a:t>hashtags</a:t>
            </a:r>
            <a:r>
              <a:rPr lang="en-US" dirty="0" smtClean="0">
                <a:ea typeface="Open Sans" pitchFamily="34" charset="0"/>
                <a:cs typeface="Open Sans" pitchFamily="34" charset="0"/>
              </a:rPr>
              <a:t> such as #</a:t>
            </a:r>
            <a:r>
              <a:rPr lang="en-US" dirty="0" err="1" smtClean="0">
                <a:ea typeface="Open Sans" pitchFamily="34" charset="0"/>
                <a:cs typeface="Open Sans" pitchFamily="34" charset="0"/>
              </a:rPr>
              <a:t>DIYBatmanContest</a:t>
            </a:r>
            <a:r>
              <a:rPr lang="en-US" dirty="0" smtClean="0">
                <a:ea typeface="Open Sans" pitchFamily="34" charset="0"/>
                <a:cs typeface="Open Sans" pitchFamily="34" charset="0"/>
              </a:rPr>
              <a:t>.</a:t>
            </a:r>
          </a:p>
          <a:p>
            <a:endParaRPr lang="en-US" dirty="0" smtClean="0">
              <a:ea typeface="Open Sans" pitchFamily="34" charset="0"/>
              <a:cs typeface="Open Sans" pitchFamily="34" charset="0"/>
            </a:endParaRPr>
          </a:p>
          <a:p>
            <a:r>
              <a:rPr lang="en-US" b="1" dirty="0" smtClean="0">
                <a:ea typeface="Open Sans" pitchFamily="34" charset="0"/>
                <a:cs typeface="Open Sans" pitchFamily="34" charset="0"/>
              </a:rPr>
              <a:t>Tweet -  Tweet with #</a:t>
            </a:r>
            <a:r>
              <a:rPr lang="en-US" b="1" dirty="0" err="1" smtClean="0">
                <a:ea typeface="Open Sans" pitchFamily="34" charset="0"/>
                <a:cs typeface="Open Sans" pitchFamily="34" charset="0"/>
              </a:rPr>
              <a:t>DIYBatmanContest</a:t>
            </a:r>
            <a:r>
              <a:rPr lang="en-US" b="1" dirty="0" smtClean="0">
                <a:ea typeface="Open Sans" pitchFamily="34" charset="0"/>
                <a:cs typeface="Open Sans" pitchFamily="34" charset="0"/>
              </a:rPr>
              <a:t> and send us a quote for Batman in your words and we will use it for our t-shirts.</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then select the best quotes from our fans and gratify them getting it printed on a Batman Begins t-shirt and giving it away to that fan.</a:t>
            </a:r>
          </a:p>
          <a:p>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   </a:t>
            </a:r>
          </a:p>
          <a:p>
            <a:endParaRPr lang="en-US" dirty="0">
              <a:ea typeface="Open Sans" pitchFamily="34" charset="0"/>
              <a:cs typeface="Open Sans" pitchFamily="34" charset="0"/>
            </a:endParaRPr>
          </a:p>
        </p:txBody>
      </p:sp>
      <p:pic>
        <p:nvPicPr>
          <p:cNvPr id="7" name="Picture 6" descr="https://g.twimg.com/Twitter_logo_blu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8458200" y="76948"/>
            <a:ext cx="577802" cy="51360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t>VOXPOP DIY Contest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4247317"/>
          </a:xfrm>
          <a:prstGeom prst="rect">
            <a:avLst/>
          </a:prstGeom>
          <a:noFill/>
        </p:spPr>
        <p:txBody>
          <a:bodyPr wrap="square" rtlCol="0">
            <a:spAutoFit/>
          </a:bodyPr>
          <a:lstStyle/>
          <a:p>
            <a:r>
              <a:rPr lang="en-US" dirty="0" smtClean="0">
                <a:ea typeface="Open Sans" pitchFamily="34" charset="0"/>
                <a:cs typeface="Open Sans" pitchFamily="34" charset="0"/>
              </a:rPr>
              <a:t>This can be an activity which will be recorded and posted on our official </a:t>
            </a:r>
            <a:r>
              <a:rPr lang="en-US" dirty="0" err="1" smtClean="0">
                <a:ea typeface="Open Sans" pitchFamily="34" charset="0"/>
                <a:cs typeface="Open Sans" pitchFamily="34" charset="0"/>
              </a:rPr>
              <a:t>Youtube</a:t>
            </a:r>
            <a:r>
              <a:rPr lang="en-US" dirty="0" smtClean="0">
                <a:ea typeface="Open Sans" pitchFamily="34" charset="0"/>
                <a:cs typeface="Open Sans" pitchFamily="34" charset="0"/>
              </a:rPr>
              <a:t> channel.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can have a one day workshop for all the artist who are Batman lovers to gather at one placed and their art be recorded till the end.</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These video will then be edited and converted into WOW Reaction videos. For </a:t>
            </a:r>
            <a:r>
              <a:rPr lang="en-US" dirty="0" err="1" smtClean="0">
                <a:ea typeface="Open Sans" pitchFamily="34" charset="0"/>
                <a:cs typeface="Open Sans" pitchFamily="34" charset="0"/>
              </a:rPr>
              <a:t>eg</a:t>
            </a:r>
            <a:r>
              <a:rPr lang="en-US" dirty="0" smtClean="0">
                <a:ea typeface="Open Sans" pitchFamily="34" charset="0"/>
                <a:cs typeface="Open Sans" pitchFamily="34" charset="0"/>
              </a:rPr>
              <a:t>. The fast forwarded video of the sand artist or the artist which draws on the roads attracting attention.</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These video will tend to have higher reach on social media. </a:t>
            </a:r>
          </a:p>
          <a:p>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   </a:t>
            </a:r>
          </a:p>
          <a:p>
            <a:endParaRPr lang="en-US" dirty="0">
              <a:ea typeface="Open Sans" pitchFamily="34" charset="0"/>
              <a:cs typeface="Open Sans" pitchFamily="34" charset="0"/>
            </a:endParaRPr>
          </a:p>
        </p:txBody>
      </p:sp>
      <p:pic>
        <p:nvPicPr>
          <p:cNvPr id="8" name="Picture 2" descr="http://steppingstonessachse.com/images/youtube.png"/>
          <p:cNvPicPr>
            <a:picLocks noChangeAspect="1" noChangeArrowheads="1"/>
          </p:cNvPicPr>
          <p:nvPr/>
        </p:nvPicPr>
        <p:blipFill>
          <a:blip r:embed="rId6" cstate="print"/>
          <a:srcRect/>
          <a:stretch>
            <a:fillRect/>
          </a:stretch>
        </p:blipFill>
        <p:spPr bwMode="auto">
          <a:xfrm>
            <a:off x="8434593" y="57150"/>
            <a:ext cx="633207" cy="63320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2478520" y="187464"/>
            <a:ext cx="4150880" cy="707886"/>
          </a:xfrm>
          <a:prstGeom prst="rect">
            <a:avLst/>
          </a:prstGeom>
          <a:noFill/>
        </p:spPr>
        <p:txBody>
          <a:bodyPr wrap="none" rtlCol="0">
            <a:spAutoFit/>
          </a:bodyPr>
          <a:lstStyle/>
          <a:p>
            <a:r>
              <a:rPr lang="en-US" sz="4000" b="1" dirty="0" smtClean="0"/>
              <a:t>Post-Launch Phase</a:t>
            </a:r>
            <a:endParaRPr lang="en-US" sz="4000" b="1" dirty="0"/>
          </a:p>
        </p:txBody>
      </p:sp>
      <p:sp>
        <p:nvSpPr>
          <p:cNvPr id="5" name="TextBox 4"/>
          <p:cNvSpPr txBox="1"/>
          <p:nvPr/>
        </p:nvSpPr>
        <p:spPr>
          <a:xfrm>
            <a:off x="304800" y="858619"/>
            <a:ext cx="8534399" cy="2862322"/>
          </a:xfrm>
          <a:prstGeom prst="rect">
            <a:avLst/>
          </a:prstGeom>
          <a:noFill/>
        </p:spPr>
        <p:txBody>
          <a:bodyPr wrap="square" rtlCol="0">
            <a:spAutoFit/>
          </a:bodyPr>
          <a:lstStyle/>
          <a:p>
            <a:r>
              <a:rPr lang="en-US" dirty="0" smtClean="0">
                <a:ea typeface="Open Sans" pitchFamily="34" charset="0"/>
                <a:cs typeface="Open Sans" pitchFamily="34" charset="0"/>
              </a:rPr>
              <a:t>This phase will revolve around the gratification bit and also the production promotion. We gratify the fans who played our DIY contest and gratify them by promoting our t-shirts with their sketches.</a:t>
            </a:r>
          </a:p>
          <a:p>
            <a:endParaRPr lang="en-US" dirty="0" smtClean="0">
              <a:ea typeface="Open Sans" pitchFamily="34" charset="0"/>
              <a:cs typeface="Open Sans" pitchFamily="34" charset="0"/>
            </a:endParaRPr>
          </a:p>
          <a:p>
            <a:r>
              <a:rPr lang="en-US" b="1" dirty="0" smtClean="0">
                <a:ea typeface="Open Sans" pitchFamily="34" charset="0"/>
                <a:cs typeface="Open Sans" pitchFamily="34" charset="0"/>
              </a:rPr>
              <a:t>Idea – Thank You Dark Knights</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idea is for gratifying all the participants and also sustaining the buzz of our product launch. We put out UGC content from our page promoting our product along with it. </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3"/>
          </p:cNvPr>
          <p:cNvPicPr>
            <a:picLocks noChangeAspect="1" noChangeArrowheads="1"/>
          </p:cNvPicPr>
          <p:nvPr/>
        </p:nvPicPr>
        <p:blipFill>
          <a:blip r:embed="rId4"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5"/>
          </p:cNvPr>
          <p:cNvPicPr>
            <a:picLocks noChangeAspect="1" noChangeArrowheads="1"/>
          </p:cNvPicPr>
          <p:nvPr/>
        </p:nvPicPr>
        <p:blipFill>
          <a:blip r:embed="rId6" cstate="print"/>
          <a:srcRect/>
          <a:stretch>
            <a:fillRect/>
          </a:stretch>
        </p:blipFill>
        <p:spPr bwMode="auto">
          <a:xfrm>
            <a:off x="7543800" y="4781550"/>
            <a:ext cx="1524000" cy="346767"/>
          </a:xfrm>
          <a:prstGeom prst="rect">
            <a:avLst/>
          </a:prstGeom>
          <a:noFill/>
        </p:spPr>
      </p:pic>
      <p:sp>
        <p:nvSpPr>
          <p:cNvPr id="8" name="TextBox 7"/>
          <p:cNvSpPr txBox="1"/>
          <p:nvPr/>
        </p:nvSpPr>
        <p:spPr>
          <a:xfrm>
            <a:off x="152401" y="187464"/>
            <a:ext cx="8839199" cy="707886"/>
          </a:xfrm>
          <a:prstGeom prst="rect">
            <a:avLst/>
          </a:prstGeom>
          <a:noFill/>
        </p:spPr>
        <p:txBody>
          <a:bodyPr wrap="square" rtlCol="0">
            <a:spAutoFit/>
          </a:bodyPr>
          <a:lstStyle/>
          <a:p>
            <a:pPr algn="ctr"/>
            <a:r>
              <a:rPr lang="en-US" sz="4000" b="1" dirty="0" smtClean="0">
                <a:ea typeface="Open Sans" pitchFamily="34" charset="0"/>
                <a:cs typeface="Open Sans" pitchFamily="34" charset="0"/>
              </a:rPr>
              <a:t>Thank You Dark Knights</a:t>
            </a:r>
            <a:endParaRPr lang="en-US" sz="4000" b="1" dirty="0"/>
          </a:p>
        </p:txBody>
      </p:sp>
      <p:pic>
        <p:nvPicPr>
          <p:cNvPr id="7" name="Picture 2" descr="http://img2.wikia.nocookie.net/__cb20130729002338/gtawiki/images/4/44/Facebook_Logo.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8458200" y="57150"/>
            <a:ext cx="569887" cy="609600"/>
          </a:xfrm>
          <a:prstGeom prst="rect">
            <a:avLst/>
          </a:prstGeom>
          <a:noFill/>
          <a:extLst>
            <a:ext uri="{909E8E84-426E-40DD-AFC4-6F175D3DCCD1}">
              <a14:hiddenFill xmlns="" xmlns:a14="http://schemas.microsoft.com/office/drawing/2010/main">
                <a:solidFill>
                  <a:srgbClr val="FFFFFF"/>
                </a:solidFill>
              </a14:hiddenFill>
            </a:ext>
          </a:extLst>
        </p:spPr>
      </p:pic>
      <p:sp>
        <p:nvSpPr>
          <p:cNvPr id="13" name="TextBox 12"/>
          <p:cNvSpPr txBox="1"/>
          <p:nvPr/>
        </p:nvSpPr>
        <p:spPr>
          <a:xfrm>
            <a:off x="304800" y="858619"/>
            <a:ext cx="4267199" cy="2862322"/>
          </a:xfrm>
          <a:prstGeom prst="rect">
            <a:avLst/>
          </a:prstGeom>
          <a:noFill/>
        </p:spPr>
        <p:txBody>
          <a:bodyPr wrap="square" rtlCol="0">
            <a:spAutoFit/>
          </a:bodyPr>
          <a:lstStyle/>
          <a:p>
            <a:r>
              <a:rPr lang="en-US" dirty="0" smtClean="0">
                <a:ea typeface="Open Sans" pitchFamily="34" charset="0"/>
                <a:cs typeface="Open Sans" pitchFamily="34" charset="0"/>
              </a:rPr>
              <a:t>We do a series of posts where we put out UGC content which we received on our page and gratify the participants.</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creates interest amongst fans and keeps them hooked on to our page for updates. We sustain the buzz by promoting our T-shirts on our page with upcoming designs etc.</a:t>
            </a:r>
          </a:p>
          <a:p>
            <a:endParaRPr lang="en-US" dirty="0">
              <a:ea typeface="Open Sans" pitchFamily="34" charset="0"/>
              <a:cs typeface="Open Sans" pitchFamily="34" charset="0"/>
            </a:endParaRPr>
          </a:p>
        </p:txBody>
      </p:sp>
      <p:sp>
        <p:nvSpPr>
          <p:cNvPr id="14" name="TextBox 13"/>
          <p:cNvSpPr txBox="1"/>
          <p:nvPr/>
        </p:nvSpPr>
        <p:spPr>
          <a:xfrm>
            <a:off x="5105401" y="3953530"/>
            <a:ext cx="3276599" cy="523220"/>
          </a:xfrm>
          <a:prstGeom prst="rect">
            <a:avLst/>
          </a:prstGeom>
          <a:noFill/>
        </p:spPr>
        <p:txBody>
          <a:bodyPr wrap="square" rtlCol="0">
            <a:spAutoFit/>
          </a:bodyPr>
          <a:lstStyle/>
          <a:p>
            <a:endParaRPr lang="en-US" sz="1400" b="1" dirty="0" smtClean="0">
              <a:latin typeface="Arial Black" pitchFamily="34" charset="0"/>
            </a:endParaRPr>
          </a:p>
          <a:p>
            <a:endParaRPr lang="en-US" sz="1400" b="1" dirty="0" smtClean="0">
              <a:latin typeface="Arial Black" pitchFamily="34" charset="0"/>
            </a:endParaRPr>
          </a:p>
        </p:txBody>
      </p:sp>
      <p:grpSp>
        <p:nvGrpSpPr>
          <p:cNvPr id="17" name="Group 16"/>
          <p:cNvGrpSpPr/>
          <p:nvPr/>
        </p:nvGrpSpPr>
        <p:grpSpPr>
          <a:xfrm>
            <a:off x="4953000" y="895350"/>
            <a:ext cx="3581400" cy="3657600"/>
            <a:chOff x="4953000" y="895350"/>
            <a:chExt cx="3581400" cy="3657600"/>
          </a:xfrm>
          <a:effectLst>
            <a:outerShdw blurRad="63500" sx="102000" sy="102000" algn="ctr" rotWithShape="0">
              <a:prstClr val="black">
                <a:alpha val="40000"/>
              </a:prstClr>
            </a:outerShdw>
          </a:effectLst>
        </p:grpSpPr>
        <p:sp>
          <p:nvSpPr>
            <p:cNvPr id="9" name="Rectangle 8"/>
            <p:cNvSpPr/>
            <p:nvPr/>
          </p:nvSpPr>
          <p:spPr>
            <a:xfrm>
              <a:off x="4953000" y="895350"/>
              <a:ext cx="3581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http://voxpopclothing.com/assets/logo_img1.png">
              <a:hlinkClick r:id="rId5"/>
            </p:cNvPr>
            <p:cNvPicPr>
              <a:picLocks noChangeAspect="1" noChangeArrowheads="1"/>
            </p:cNvPicPr>
            <p:nvPr/>
          </p:nvPicPr>
          <p:blipFill>
            <a:blip r:embed="rId8" cstate="print"/>
            <a:srcRect/>
            <a:stretch>
              <a:fillRect/>
            </a:stretch>
          </p:blipFill>
          <p:spPr bwMode="auto">
            <a:xfrm>
              <a:off x="7391400" y="895351"/>
              <a:ext cx="1143000" cy="260076"/>
            </a:xfrm>
            <a:prstGeom prst="rect">
              <a:avLst/>
            </a:prstGeom>
            <a:noFill/>
          </p:spPr>
        </p:pic>
        <p:pic>
          <p:nvPicPr>
            <p:cNvPr id="27650" name="Picture 2" descr="http://cdn.shopify.com/s/files/1/0193/0692/products/MT0CBM56_large.png?v=1412670663">
              <a:hlinkClick r:id="rId9"/>
            </p:cNvPr>
            <p:cNvPicPr>
              <a:picLocks noChangeAspect="1" noChangeArrowheads="1"/>
            </p:cNvPicPr>
            <p:nvPr/>
          </p:nvPicPr>
          <p:blipFill>
            <a:blip r:embed="rId10" cstate="print"/>
            <a:srcRect/>
            <a:stretch>
              <a:fillRect/>
            </a:stretch>
          </p:blipFill>
          <p:spPr bwMode="auto">
            <a:xfrm>
              <a:off x="5486400" y="1276350"/>
              <a:ext cx="2514600" cy="2514600"/>
            </a:xfrm>
            <a:prstGeom prst="rect">
              <a:avLst/>
            </a:prstGeom>
            <a:noFill/>
          </p:spPr>
        </p:pic>
        <p:sp>
          <p:nvSpPr>
            <p:cNvPr id="16" name="TextBox 15"/>
            <p:cNvSpPr txBox="1"/>
            <p:nvPr/>
          </p:nvSpPr>
          <p:spPr>
            <a:xfrm>
              <a:off x="5181600" y="3867150"/>
              <a:ext cx="3276600" cy="646331"/>
            </a:xfrm>
            <a:prstGeom prst="rect">
              <a:avLst/>
            </a:prstGeom>
            <a:noFill/>
          </p:spPr>
          <p:txBody>
            <a:bodyPr wrap="square" rtlCol="0">
              <a:spAutoFit/>
            </a:bodyPr>
            <a:lstStyle/>
            <a:p>
              <a:r>
                <a:rPr lang="en-US" b="1" i="1" dirty="0" smtClean="0">
                  <a:solidFill>
                    <a:schemeClr val="tx2">
                      <a:lumMod val="60000"/>
                      <a:lumOff val="40000"/>
                    </a:schemeClr>
                  </a:solidFill>
                </a:rPr>
                <a:t>Congratulations! </a:t>
              </a:r>
              <a:r>
                <a:rPr lang="en-US" b="1" i="1" dirty="0" err="1" smtClean="0">
                  <a:solidFill>
                    <a:schemeClr val="tx2">
                      <a:lumMod val="60000"/>
                      <a:lumOff val="40000"/>
                    </a:schemeClr>
                  </a:solidFill>
                </a:rPr>
                <a:t>Amar</a:t>
              </a:r>
              <a:r>
                <a:rPr lang="en-US" b="1" i="1" dirty="0" smtClean="0">
                  <a:solidFill>
                    <a:schemeClr val="tx2">
                      <a:lumMod val="60000"/>
                      <a:lumOff val="40000"/>
                    </a:schemeClr>
                  </a:solidFill>
                </a:rPr>
                <a:t> Shah for this beautiful Batman </a:t>
              </a:r>
              <a:r>
                <a:rPr lang="en-US" b="1" i="1" dirty="0" err="1" smtClean="0">
                  <a:solidFill>
                    <a:schemeClr val="tx2">
                      <a:lumMod val="60000"/>
                      <a:lumOff val="40000"/>
                    </a:schemeClr>
                  </a:solidFill>
                </a:rPr>
                <a:t>Grafitti</a:t>
              </a:r>
              <a:endParaRPr lang="en-US" b="1" i="1" dirty="0">
                <a:solidFill>
                  <a:schemeClr val="tx2">
                    <a:lumMod val="60000"/>
                    <a:lumOff val="40000"/>
                  </a:schemeClr>
                </a:solidFil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ea typeface="Open Sans" pitchFamily="34" charset="0"/>
                <a:cs typeface="Open Sans" pitchFamily="34" charset="0"/>
              </a:rPr>
              <a:t>Thank You Dark Knights</a:t>
            </a:r>
            <a:r>
              <a:rPr lang="en-US" sz="4000" b="1" dirty="0" smtClean="0"/>
              <a:t>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3416320"/>
          </a:xfrm>
          <a:prstGeom prst="rect">
            <a:avLst/>
          </a:prstGeom>
          <a:noFill/>
        </p:spPr>
        <p:txBody>
          <a:bodyPr wrap="square" rtlCol="0">
            <a:spAutoFit/>
          </a:bodyPr>
          <a:lstStyle/>
          <a:p>
            <a:r>
              <a:rPr lang="en-US" dirty="0" smtClean="0">
                <a:ea typeface="Open Sans" pitchFamily="34" charset="0"/>
                <a:cs typeface="Open Sans" pitchFamily="34" charset="0"/>
              </a:rPr>
              <a:t>On twitter we will be gratifying the winners who took part in our contest and sustain the buzz. </a:t>
            </a:r>
          </a:p>
          <a:p>
            <a:endParaRPr lang="en-US" dirty="0" smtClean="0">
              <a:ea typeface="Open Sans" pitchFamily="34" charset="0"/>
              <a:cs typeface="Open Sans" pitchFamily="34" charset="0"/>
            </a:endParaRPr>
          </a:p>
          <a:p>
            <a:r>
              <a:rPr lang="en-US" dirty="0" err="1" smtClean="0">
                <a:ea typeface="Open Sans" pitchFamily="34" charset="0"/>
                <a:cs typeface="Open Sans" pitchFamily="34" charset="0"/>
              </a:rPr>
              <a:t>Hashtags</a:t>
            </a:r>
            <a:r>
              <a:rPr lang="en-US" dirty="0" smtClean="0">
                <a:ea typeface="Open Sans" pitchFamily="34" charset="0"/>
                <a:cs typeface="Open Sans" pitchFamily="34" charset="0"/>
              </a:rPr>
              <a:t> which can be used for conversations around these can be #</a:t>
            </a:r>
            <a:r>
              <a:rPr lang="en-US" dirty="0" err="1" smtClean="0">
                <a:ea typeface="Open Sans" pitchFamily="34" charset="0"/>
                <a:cs typeface="Open Sans" pitchFamily="34" charset="0"/>
              </a:rPr>
              <a:t>ThankYouBatman</a:t>
            </a:r>
            <a:r>
              <a:rPr lang="en-US" dirty="0" smtClean="0">
                <a:ea typeface="Open Sans" pitchFamily="34" charset="0"/>
                <a:cs typeface="Open Sans" pitchFamily="34" charset="0"/>
              </a:rPr>
              <a:t>, #</a:t>
            </a:r>
            <a:r>
              <a:rPr lang="en-US" dirty="0" err="1" smtClean="0">
                <a:ea typeface="Open Sans" pitchFamily="34" charset="0"/>
                <a:cs typeface="Open Sans" pitchFamily="34" charset="0"/>
              </a:rPr>
              <a:t>IfThereWasNoBatman</a:t>
            </a:r>
            <a:r>
              <a:rPr lang="en-US" dirty="0" smtClean="0">
                <a:ea typeface="Open Sans" pitchFamily="34" charset="0"/>
                <a:cs typeface="Open Sans" pitchFamily="34" charset="0"/>
              </a:rPr>
              <a:t> #</a:t>
            </a:r>
            <a:r>
              <a:rPr lang="en-US" dirty="0" err="1" smtClean="0">
                <a:ea typeface="Open Sans" pitchFamily="34" charset="0"/>
                <a:cs typeface="Open Sans" pitchFamily="34" charset="0"/>
              </a:rPr>
              <a:t>ForBatmanICan</a:t>
            </a:r>
            <a:r>
              <a:rPr lang="en-US" dirty="0" smtClean="0">
                <a:ea typeface="Open Sans" pitchFamily="34" charset="0"/>
                <a:cs typeface="Open Sans" pitchFamily="34" charset="0"/>
              </a:rPr>
              <a:t> </a:t>
            </a:r>
          </a:p>
          <a:p>
            <a:r>
              <a:rPr lang="en-US" dirty="0" smtClean="0">
                <a:ea typeface="Open Sans" pitchFamily="34" charset="0"/>
                <a:cs typeface="Open Sans" pitchFamily="34" charset="0"/>
              </a:rPr>
              <a:t> </a:t>
            </a:r>
          </a:p>
          <a:p>
            <a:r>
              <a:rPr lang="en-US" b="1" dirty="0" smtClean="0">
                <a:ea typeface="Open Sans" pitchFamily="34" charset="0"/>
                <a:cs typeface="Open Sans" pitchFamily="34" charset="0"/>
              </a:rPr>
              <a:t>Tweet – Here’s what one of our fans designed for us. #</a:t>
            </a:r>
            <a:r>
              <a:rPr lang="en-US" b="1" dirty="0" err="1" smtClean="0">
                <a:ea typeface="Open Sans" pitchFamily="34" charset="0"/>
                <a:cs typeface="Open Sans" pitchFamily="34" charset="0"/>
              </a:rPr>
              <a:t>ThankYouBatman</a:t>
            </a:r>
            <a:r>
              <a:rPr lang="en-US" b="1" dirty="0" smtClean="0">
                <a:ea typeface="Open Sans" pitchFamily="34" charset="0"/>
                <a:cs typeface="Open Sans" pitchFamily="34" charset="0"/>
              </a:rPr>
              <a:t> @</a:t>
            </a:r>
            <a:r>
              <a:rPr lang="en-US" b="1" dirty="0" err="1" smtClean="0">
                <a:ea typeface="Open Sans" pitchFamily="34" charset="0"/>
                <a:cs typeface="Open Sans" pitchFamily="34" charset="0"/>
              </a:rPr>
              <a:t>NiravSingh</a:t>
            </a:r>
            <a:r>
              <a:rPr lang="en-US" b="1" dirty="0" smtClean="0">
                <a:ea typeface="Open Sans" pitchFamily="34" charset="0"/>
                <a:cs typeface="Open Sans" pitchFamily="34" charset="0"/>
              </a:rPr>
              <a:t>. </a:t>
            </a:r>
          </a:p>
          <a:p>
            <a:r>
              <a:rPr lang="en-US" b="1" dirty="0" smtClean="0">
                <a:ea typeface="Open Sans" pitchFamily="34" charset="0"/>
                <a:cs typeface="Open Sans" pitchFamily="34" charset="0"/>
              </a:rPr>
              <a:t>(Tweet </a:t>
            </a:r>
            <a:r>
              <a:rPr lang="en-US" b="1" dirty="0" err="1" smtClean="0">
                <a:ea typeface="Open Sans" pitchFamily="34" charset="0"/>
                <a:cs typeface="Open Sans" pitchFamily="34" charset="0"/>
              </a:rPr>
              <a:t>Pic</a:t>
            </a:r>
            <a:r>
              <a:rPr lang="en-US" b="1" dirty="0" smtClean="0">
                <a:ea typeface="Open Sans" pitchFamily="34" charset="0"/>
                <a:cs typeface="Open Sans" pitchFamily="34" charset="0"/>
              </a:rPr>
              <a:t>) or (website </a:t>
            </a:r>
            <a:r>
              <a:rPr lang="en-US" b="1" dirty="0" err="1" smtClean="0">
                <a:ea typeface="Open Sans" pitchFamily="34" charset="0"/>
                <a:cs typeface="Open Sans" pitchFamily="34" charset="0"/>
              </a:rPr>
              <a:t>bitly</a:t>
            </a:r>
            <a:r>
              <a:rPr lang="en-US" b="1" dirty="0" smtClean="0">
                <a:ea typeface="Open Sans" pitchFamily="34" charset="0"/>
                <a:cs typeface="Open Sans" pitchFamily="34" charset="0"/>
              </a:rPr>
              <a:t> link)</a:t>
            </a:r>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can also carry the #</a:t>
            </a:r>
            <a:r>
              <a:rPr lang="en-US" dirty="0" err="1" smtClean="0">
                <a:ea typeface="Open Sans" pitchFamily="34" charset="0"/>
                <a:cs typeface="Open Sans" pitchFamily="34" charset="0"/>
              </a:rPr>
              <a:t>TheBatmanQuiz</a:t>
            </a:r>
            <a:r>
              <a:rPr lang="en-US" dirty="0" smtClean="0">
                <a:ea typeface="Open Sans" pitchFamily="34" charset="0"/>
                <a:cs typeface="Open Sans" pitchFamily="34" charset="0"/>
              </a:rPr>
              <a:t> in this phase to sustain the buzz.</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pic>
        <p:nvPicPr>
          <p:cNvPr id="7" name="Picture 6" descr="https://g.twimg.com/Twitter_logo_blu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8458200" y="76948"/>
            <a:ext cx="577802" cy="51360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ea typeface="Open Sans" pitchFamily="34" charset="0"/>
                <a:cs typeface="Open Sans" pitchFamily="34" charset="0"/>
              </a:rPr>
              <a:t>Thank You Dark Knights</a:t>
            </a:r>
            <a:r>
              <a:rPr lang="en-US" sz="4000" b="1" dirty="0" smtClean="0"/>
              <a:t>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2862322"/>
          </a:xfrm>
          <a:prstGeom prst="rect">
            <a:avLst/>
          </a:prstGeom>
          <a:noFill/>
        </p:spPr>
        <p:txBody>
          <a:bodyPr wrap="square" rtlCol="0">
            <a:spAutoFit/>
          </a:bodyPr>
          <a:lstStyle/>
          <a:p>
            <a:r>
              <a:rPr lang="en-US" dirty="0" smtClean="0">
                <a:ea typeface="Open Sans" pitchFamily="34" charset="0"/>
                <a:cs typeface="Open Sans" pitchFamily="34" charset="0"/>
              </a:rPr>
              <a:t>The is an innovative idea just as it was done in the US for a small kid who was suffering from Cancer.</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So VOX POP will have a couple of kids from the Orphanage such kind of institution and make them Batman for a day.</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They will be shot for the whole day and this can go as a case study video from our page for our campaign with a </a:t>
            </a:r>
            <a:r>
              <a:rPr lang="en-US" dirty="0" err="1" smtClean="0">
                <a:ea typeface="Open Sans" pitchFamily="34" charset="0"/>
                <a:cs typeface="Open Sans" pitchFamily="34" charset="0"/>
              </a:rPr>
              <a:t>hashtag</a:t>
            </a:r>
            <a:r>
              <a:rPr lang="en-US" dirty="0" smtClean="0">
                <a:ea typeface="Open Sans" pitchFamily="34" charset="0"/>
                <a:cs typeface="Open Sans" pitchFamily="34" charset="0"/>
              </a:rPr>
              <a:t> #</a:t>
            </a:r>
            <a:r>
              <a:rPr lang="en-US" dirty="0" err="1" smtClean="0">
                <a:ea typeface="Open Sans" pitchFamily="34" charset="0"/>
                <a:cs typeface="Open Sans" pitchFamily="34" charset="0"/>
              </a:rPr>
              <a:t>BatmanBattlesCancer</a:t>
            </a:r>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pic>
        <p:nvPicPr>
          <p:cNvPr id="8" name="Picture 2" descr="http://steppingstonessachse.com/images/youtube.png"/>
          <p:cNvPicPr>
            <a:picLocks noChangeAspect="1" noChangeArrowheads="1"/>
          </p:cNvPicPr>
          <p:nvPr/>
        </p:nvPicPr>
        <p:blipFill>
          <a:blip r:embed="rId6" cstate="print"/>
          <a:srcRect/>
          <a:stretch>
            <a:fillRect/>
          </a:stretch>
        </p:blipFill>
        <p:spPr bwMode="auto">
          <a:xfrm>
            <a:off x="8434593" y="57150"/>
            <a:ext cx="633207" cy="63320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1447800" y="742950"/>
            <a:ext cx="6272213" cy="1427163"/>
          </a:xfrm>
          <a:prstGeom prst="rect">
            <a:avLst/>
          </a:prstGeom>
          <a:noFill/>
        </p:spPr>
      </p:pic>
      <p:sp>
        <p:nvSpPr>
          <p:cNvPr id="7" name="TextBox 6"/>
          <p:cNvSpPr txBox="1"/>
          <p:nvPr/>
        </p:nvSpPr>
        <p:spPr>
          <a:xfrm>
            <a:off x="2971800" y="2571750"/>
            <a:ext cx="3124200" cy="646331"/>
          </a:xfrm>
          <a:prstGeom prst="rect">
            <a:avLst/>
          </a:prstGeom>
          <a:noFill/>
        </p:spPr>
        <p:txBody>
          <a:bodyPr wrap="square" rtlCol="0">
            <a:spAutoFit/>
          </a:bodyPr>
          <a:lstStyle/>
          <a:p>
            <a:pPr algn="ctr"/>
            <a:r>
              <a:rPr lang="en-US" sz="3600" i="1" dirty="0" smtClean="0">
                <a:latin typeface="Calibri" pitchFamily="34" charset="0"/>
                <a:cs typeface="Calibri" pitchFamily="34" charset="0"/>
              </a:rPr>
              <a:t>Thank You</a:t>
            </a:r>
            <a:endParaRPr lang="en-US" sz="3600" i="1"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6386" name="Picture 2" descr="http://www.beautynstyle.net/wp-content/uploads/2013/09/batman.jpg">
            <a:hlinkClick r:id="rId4"/>
          </p:cNvPr>
          <p:cNvPicPr>
            <a:picLocks noChangeAspect="1" noChangeArrowheads="1"/>
          </p:cNvPicPr>
          <p:nvPr/>
        </p:nvPicPr>
        <p:blipFill>
          <a:blip r:embed="rId5" cstate="print"/>
          <a:srcRect/>
          <a:stretch>
            <a:fillRect/>
          </a:stretch>
        </p:blipFill>
        <p:spPr bwMode="auto">
          <a:xfrm>
            <a:off x="0" y="-19050"/>
            <a:ext cx="9144000" cy="5162550"/>
          </a:xfrm>
          <a:prstGeom prst="rect">
            <a:avLst/>
          </a:prstGeom>
          <a:noFill/>
        </p:spPr>
      </p:pic>
      <p:sp>
        <p:nvSpPr>
          <p:cNvPr id="9" name="TextBox 8"/>
          <p:cNvSpPr txBox="1"/>
          <p:nvPr/>
        </p:nvSpPr>
        <p:spPr>
          <a:xfrm>
            <a:off x="685801" y="2571750"/>
            <a:ext cx="2514599" cy="461665"/>
          </a:xfrm>
          <a:prstGeom prst="rect">
            <a:avLst/>
          </a:prstGeom>
          <a:noFill/>
        </p:spPr>
        <p:txBody>
          <a:bodyPr wrap="square" rtlCol="0">
            <a:spAutoFit/>
          </a:bodyPr>
          <a:lstStyle/>
          <a:p>
            <a:r>
              <a:rPr lang="en-US" sz="2400" b="1" dirty="0" smtClean="0">
                <a:solidFill>
                  <a:schemeClr val="bg1">
                    <a:lumMod val="65000"/>
                  </a:schemeClr>
                </a:solidFill>
                <a:latin typeface="Comic Sans MS" pitchFamily="66" charset="0"/>
              </a:rPr>
              <a:t>Batman Begins </a:t>
            </a:r>
            <a:endParaRPr lang="en-US" sz="2400" b="1" dirty="0">
              <a:solidFill>
                <a:schemeClr val="bg1">
                  <a:lumMod val="65000"/>
                </a:schemeClr>
              </a:solidFill>
              <a:latin typeface="Comic Sans MS" pitchFamily="66" charset="0"/>
            </a:endParaRPr>
          </a:p>
        </p:txBody>
      </p:sp>
      <p:sp>
        <p:nvSpPr>
          <p:cNvPr id="10" name="TextBox 9"/>
          <p:cNvSpPr txBox="1"/>
          <p:nvPr/>
        </p:nvSpPr>
        <p:spPr>
          <a:xfrm>
            <a:off x="685801" y="3028950"/>
            <a:ext cx="2285999" cy="1200329"/>
          </a:xfrm>
          <a:prstGeom prst="rect">
            <a:avLst/>
          </a:prstGeom>
          <a:noFill/>
        </p:spPr>
        <p:txBody>
          <a:bodyPr wrap="square" rtlCol="0">
            <a:spAutoFit/>
          </a:bodyPr>
          <a:lstStyle/>
          <a:p>
            <a:r>
              <a:rPr lang="en-US" dirty="0" smtClean="0">
                <a:solidFill>
                  <a:schemeClr val="bg1">
                    <a:lumMod val="65000"/>
                  </a:schemeClr>
                </a:solidFill>
                <a:latin typeface="Comic Sans MS" pitchFamily="66" charset="0"/>
              </a:rPr>
              <a:t>A new range of your favorite superhero </a:t>
            </a:r>
            <a:br>
              <a:rPr lang="en-US" dirty="0" smtClean="0">
                <a:solidFill>
                  <a:schemeClr val="bg1">
                    <a:lumMod val="65000"/>
                  </a:schemeClr>
                </a:solidFill>
                <a:latin typeface="Comic Sans MS" pitchFamily="66" charset="0"/>
              </a:rPr>
            </a:br>
            <a:r>
              <a:rPr lang="en-US" dirty="0" smtClean="0">
                <a:solidFill>
                  <a:schemeClr val="bg1">
                    <a:lumMod val="65000"/>
                  </a:schemeClr>
                </a:solidFill>
                <a:latin typeface="Comic Sans MS" pitchFamily="66" charset="0"/>
              </a:rPr>
              <a:t>Batman T-shirts</a:t>
            </a:r>
            <a:endParaRPr lang="en-US" dirty="0">
              <a:solidFill>
                <a:schemeClr val="bg1">
                  <a:lumMod val="65000"/>
                </a:schemeClr>
              </a:solidFill>
              <a:latin typeface="Comic Sans MS" pitchFamily="66" charset="0"/>
            </a:endParaRPr>
          </a:p>
        </p:txBody>
      </p:sp>
      <p:pic>
        <p:nvPicPr>
          <p:cNvPr id="11" name="Picture 6" descr="http://voxpopclothing.com/assets/logo_img1.png">
            <a:hlinkClick r:id="rId6"/>
          </p:cNvPr>
          <p:cNvPicPr>
            <a:picLocks noChangeAspect="1" noChangeArrowheads="1"/>
          </p:cNvPicPr>
          <p:nvPr/>
        </p:nvPicPr>
        <p:blipFill>
          <a:blip r:embed="rId7" cstate="print">
            <a:lum bright="100000" contrast="-100000"/>
          </a:blip>
          <a:srcRect/>
          <a:stretch>
            <a:fillRect/>
          </a:stretch>
        </p:blipFill>
        <p:spPr bwMode="auto">
          <a:xfrm>
            <a:off x="7543800" y="4781550"/>
            <a:ext cx="1524000" cy="34676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2516568" y="2038350"/>
            <a:ext cx="4189032" cy="707886"/>
          </a:xfrm>
          <a:prstGeom prst="rect">
            <a:avLst/>
          </a:prstGeom>
          <a:noFill/>
        </p:spPr>
        <p:txBody>
          <a:bodyPr wrap="none" rtlCol="0">
            <a:spAutoFit/>
          </a:bodyPr>
          <a:lstStyle/>
          <a:p>
            <a:r>
              <a:rPr lang="en-US" sz="4000" b="1" dirty="0" smtClean="0"/>
              <a:t>Campaign Thought</a:t>
            </a:r>
            <a:endParaRPr lang="en-US"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7416" name="Picture 8" descr="https://lh3.googleusercontent.com/-qqinOdwhjFU/UgLXLKcMxYI/AAAAAAAAAI0/Bgkl1aF7fRo/s0-d/batman-quotes.jpg">
            <a:hlinkClick r:id="rId4"/>
          </p:cNvPr>
          <p:cNvPicPr>
            <a:picLocks noChangeAspect="1" noChangeArrowheads="1"/>
          </p:cNvPicPr>
          <p:nvPr/>
        </p:nvPicPr>
        <p:blipFill>
          <a:blip r:embed="rId5" cstate="print"/>
          <a:srcRect/>
          <a:stretch>
            <a:fillRect/>
          </a:stretch>
        </p:blipFill>
        <p:spPr bwMode="auto">
          <a:xfrm>
            <a:off x="0" y="0"/>
            <a:ext cx="9144000" cy="5144376"/>
          </a:xfrm>
          <a:prstGeom prst="rect">
            <a:avLst/>
          </a:prstGeom>
          <a:noFill/>
        </p:spPr>
      </p:pic>
      <p:pic>
        <p:nvPicPr>
          <p:cNvPr id="11270" name="Picture 6" descr="http://voxpopclothing.com/assets/logo_img1.png">
            <a:hlinkClick r:id="rId6"/>
          </p:cNvPr>
          <p:cNvPicPr>
            <a:picLocks noChangeAspect="1" noChangeArrowheads="1"/>
          </p:cNvPicPr>
          <p:nvPr/>
        </p:nvPicPr>
        <p:blipFill>
          <a:blip r:embed="rId7" cstate="print">
            <a:lum bright="100000" contrast="-100000"/>
          </a:blip>
          <a:srcRect/>
          <a:stretch>
            <a:fillRect/>
          </a:stretch>
        </p:blipFill>
        <p:spPr bwMode="auto">
          <a:xfrm>
            <a:off x="7543800" y="4781550"/>
            <a:ext cx="1524000" cy="346767"/>
          </a:xfrm>
          <a:prstGeom prst="rect">
            <a:avLst/>
          </a:prstGeom>
          <a:noFill/>
        </p:spPr>
      </p:pic>
      <p:sp>
        <p:nvSpPr>
          <p:cNvPr id="17410" name="AutoShape 2" descr="data:image/png;base64,iVBORw0KGgoAAAANSUhEUgAAASwAAACoCAMAAABt9SM9AAAAkFBMVEUAAAABAAABAQH////8/PzExMTV1dW2trawsLCoqKjg4OC9vb3S0tLBwcHNzc3Gxsabm5spKSns7OxaWloNDQ0eHh4vLy+KiopEREQ+Pj5TU1NhYWGOjo7m5uaVlZV8fHz09PRycnIiIiI0NDR/f39mZmYYGBiioqJLS0tubm5XVVY4ODhAQEArKSoTERMyMDECHbWPAAAPjElEQVR4nO2dCXuqOhCGBxfComyyyY6yavX8/393E9C6JWit9krt9/TeVghI3jMzTDYAeHUNBhzHfe8UHDcYPOZiXl1/sL6gP1hfUBcs73KTuaCU+4MFoFHAVCml4B8sWEaUjXVN2fgHC0qax2k+XJT+i1lgiUBBIM7+YFHkrGhbUQUXxf9gAaIWV9w/WJfSS2rx0P6DdSltTStthos/WJdCtEAOrlEQNufb3xyWrbW/j/aRcnkCf5Z1oTqnli6Nt4dF2Vy21c9KQVUnWIqMtCyORzxcsOXeHpbY7AMnGSVGKOEfnuclIxlGf7AuNHdI+j4Ab5gYEi8jQZVlJJYogj9YF8q8XWjieRWVmTff+LOP5dK1KGd4e1hlscsc3Nl6e1r8ouybw+LakLUuTktyA2q76M1hYcvC/wlDSTjv6qNBeXdYpItPGA55QRBq89oZ3h1WaYI4HA3VyHEyahvxWO8OC0E0HI2GqF7Nad2lJ+LeB9aACkuMMavRkNYJf6F3h2WPR0TD/LLn4VJvButio2cMG1hXXRDahH7wzrCCxrBGyS0naOzqPVg1Af5im9h64eSW498LFiUuycSsjBF9yOJU3NvD4pMkMYxRdsPh7w5rAJJBNPRvOPyN7oWMXmUCiw9H86tHc29mWAxYkhIm14/+gwUQGqGiGMb1o9+LFb1pGBqSqoymXfn74GBWbwOL3jSUDAXxQ/Fy0OtY3BvCoo0a8qGCjCTohHXE6k1gMUZYZUlVk2R2OZDzKe6Y1XvgGjBgieEYx/jiOqxjXr8cWdOIpvHQcJ4VlkBIMmgdYO3P9Lt5NVVjTPozjAn/0TrpVVpnRkYd0+i3mnpxLBa+JKnCzknZMf5435lXPv6C/0cNumG5Ei9EV2Fdqin922jt6sMkYUuK5rRe+NVqH1nX7yB2MCuW2Siqk9+9qufoFvmdq3wNDXahvQPEeFKC2WF6nSJHcb+FVle02kmbyLcMVjB1MK7vnOUFtPfBrjLZRPG+E3N+Tbvx0wc76mFLvEObXXSrfksawWrinEqaiPDlO+GJduOJvaZ1Nba3EnCE/17n+iHn6i+tG2GlSlzBtyrafEm/PfHWpPwD5bFJHYC9XX0PW7e3YMq49h4Aq8eOeD0b/ZSfxXnB6oS/rfJcr5uKg9vuhK2iON8wd5rLVXX9FH1Otr5gV1i5kxbMnZYsxtaWuXun/sK61tNwLjeOu6bepimkUd3dJuotrK+ZlVUHvt899XaBUaZO7mQ2s0hPYV3tkzlRkUdaXDrL9OosSRs2sRNntV8xJsj3ENaB1bXaL7zaCSInyJ26Xs0/bjh3lMbprM4iJ/XObayPidYXzKqOggzLiWdZFXvBx78r5Tn4yPxq6fp1nPp+7bv68c4+5lm3ZgyFFQcOQZXWVTZPPQjWLjt7aGXGFo5d6yWtXF8N63po3+YOIZXGmeN7Xj1fxQDjAK6mB8BMUfvYS3PdB+d+hGQhdfPYCbK8quauXVWO5YGTROxU65p62evQ4YNkqyeEo+EoMaQJNiWwqjx1Yn8NK8/DeyXlpjUW9JP3M2B1+GAaDodJaIS8gsQAdstUF97MM/Mas+T5qXNvX3z/fPDKg9cwqpEhSaoslGWQmYqh4bvZ4EM3B4siw4FbmQgX+cBNOphVn1gBcz4DgIZRjQxemshiGaRplqcKEkj7uCAmtljiTGKi3fGVxx3wPWNFtyy8adqszzEUFFeb5eLDc+uPPPW1APud5cZOppWRubjHCXs7WsFmxbesJjNXbxvMrjvHGYQvqgomKESxt95cXZdJOfOxWfWNFStkTQirRCrndgotrO3S24A2kXhZ/Hyu3xcHeHY5Si9RdcBSCCtDxVSO084mq1q4q9WH2Y41fLFXubcO2GjAeHgKalhpm5P0m9gEwEce1/5qU1wZ29m3y3fpLrdXT0ERMWDFLavBuZvti24qC+9iJ/07Lty5+mpTreiwliS0hxowV6BuiG92mRWczFP+NK4+o2KsU21uhJK2ZTvaxo9j5oDEZ6PvaNptPyP6mQa01YQZZhWKC/bKZtPpGrq5tKCeQ9qL6oXkkVjC8u5V4NxvXdtESxy04SgZV3d7ze9dbE+BZWLDklJ2cL8m7teuXL2AxZHnpoRiy+qeOv9aJ2xgnW/ChjVeN7P67qjzvjXzkIt7NZ3D4sAZJlIzA/KuGnO9T6Y6dAnLGBkyMay75kDu0/THXNyL6TJz8IYGn5FWzr0T3H+tE1JgoZEkb+i56hUdWn+PuroX0yWsMFFjZl9Ep94B1umG+VASrTtg7TtkfkMTkKFLb0tHcr4bzr/9NBd9ML8RF4WJj9OGRvfB+kVdDOeitHWyKhsrvFDDbQH+rG8PTmn9pg4aWvf7VOQNPhT46gZYF/2gDAvrP65BG5jOkDhayEsqguUtbtgBa/cd3ODw019cAxorXBEkqTyqZjedo4NVp7k9pUJP1IAKC6B0DE255XFrRCyjOv2h8Hp4dZ6rPaozWAUSpVy8YbJ/owsuzc95oVNqg94lrQMGK4jTBLlP+tIT43rSdzxBAyYslA8j/a4W9E3qLSyOwsqaKqP0S9no18QdcD3rKx4uFiuIxWR0a8C6U72zLep9kAgFw+SuaXy3q/036g8sergiEqJk8uRacD3rd2bDQqlxz6THL2rnic//ogeIcSMkEjXpttz9W+pTjN+xoiQIvivQ35X2WPXpjsiK7rgRbZbLH7mE3sBi3goB0sUPXX9vYnwHLNpbvp6i3mTyTFQ/e+E9hwVmoB8vnIT5AnwwU0pJ+zjNv+WR8Jfi9gNBdx39U2LDsmL3ZLVEOQMZTJVS0guOPkzvuox+9EB0jHF59ckezcuMCGJYTJEJUEXyGCdhgozAnPKz5sWZsQXpSghk8ud46uFjnDnMazBLCORx09fjqXJWzgXZ9MfT+OTbjvpOn1LRR4g9Lm/OZierUrVV+wryyLcKDCsBmIBagTsFj4yWaRUYGbYrw4PSTwUABTvxWgRtAk4eZ/gzttO5ggvKFQ9zfCrxxGOPYL0sLbZlFfXpMmYMSya/LZWwWWkEFqE3gRlxQ1vM06kugkoe3iDiO2lKtiJA2lwGRUAC+sDnIFmuXAUQqYKATuNfD/qZmQtIvJl9+vyPPSzse9jDVhHBhA0F/9fAAkGFQNqSMqkTYSgiaSr5Sq4rGghrgBrbY17iE8uVAzk+3Dt7rgH38p7I9MIg/XeaPuAA3wRvRyQONcOWxeMQpKkr8JulvjMR9GkT4LFNySIqm6Mm0BIt5eaziMSxTG4IgiCc3wq4z/6aF4XF9MJUxF54cs1bs13WBI3Fmds2a12a7d+fKtrP9tm6w/1n3YZisG3/OBP36p7I8kJLDmb2z8/tf+kEgn0vVIUUTNP8+UT+hWGxMlIQhdwk+tnreekhDDasrFwNCKynDe2w1EdYUaQ3lvW/hK3vPcLzWWLDKtNtN6xOjObxbvNkB+PD59+v64dMWNvAN7thBV3dCyrEhx5p+WTHQYVI39E7WE7sNiHrKLPw8D++P/AqB/8unCrANLIaNxLdemY55BEFMWm+mJm/tGehH+f+vjUzhsxvum6KqgrxRr0iD2iDyhbWpOGkOyu3yMPD0MgLw6Jut4V8eW5YAk4rJ4Ok9CfgKX4gzRZjP5NBnuqSvFLdYprHU3CV3DFqXVqmfBzsLGeCfE0gqfxa3Eqk7wGn7gZhaES5Ar46i0bztXTo7u8bLGeabxpWZ7AUE9dZtMYmafqJQhTxK9zs43Fbx4lQFKk10nEjMsVk4qah3QjvBmTjRs9SbDdpbibEuEGJdyCdNIZkF47e5to3WNOpX5iceZLeN7C2OACJTQWjmeDZtk42TwgscUU+TXEdMwKLeKjSHkjCUfmBCy3LlomtIdx4tAoBn9Ru9vYZ1jZU/X8md9oWypEVOQvsQuIyRfosmVVj3ZsQWMSygrVqu8oil+1VUuMtmBgG4JJIFGp6rkLkWPKssTL8bxFAicBC2LKWjqj7w/luR6t+wdITpf53MaaeihlYGUCtgy8GtQuVWOqQFhCQZ7WBW5Y26XuI8gpvIQ8HdkAk3aWZL5JuCYc8g6XtgPYK0F3YxvimoEMtBqkNxz3T/YIFySTdPOKK7xv97xksXkp98t6AH2/sEPUsZsE4SVfkSTx/sI7EghUlznoL/9Ml9w1WnaTVovHDK7ZlX39z9JfVN1i+4awL7oaolYnd++9R32DNJWezaK65C5Y5h5gMQ9i7pkq6OBndd/Z/xLsHvbqocuC6+gYLFGe9adY/dMBCIZIEDaxQVaVmVgSyt+ho/2dSvn+LmFBYt8yE6B2sMvq3JJd7uGTSOBFJW6eaygLZEJH/SxpIOPH0SQI+C5E1Fcc4vSzlqVAHCVn0sxgjEcOS0XhehLJbfsjyFOe2CE2XgFSSs46xDXq1Wn5+04vCYgyE4aCtlev12VOShWJh5DAlTT2PcOKJNcXlommoKGRgC9mQ4MpbAXY2NW6bhkoBWwNkm7QURVgLHyHBg5rPMhCTw8UCT4XD0Fm/YC1T8IX1wjq9Xl0MPqZ16vGiIJDQQ4G1Jm6IdLIlzxo3tGVsnEIxwceUIFhrwcXWKUCIP2sQqDtYzkyffE4TedWeUgasreot1BzDOr1gNIVyAiZ2mzWJ4wGJT9gN+b0bElhNR4KGd6O4jVnEvEIYb0mzkMCqCCxTLppmoovaEsKHiX/tnn76qoNhrPHoaSjI6cY661OOY6g0bDOqPG18RggRj+2lkPYBXp4XxLLmgOSpmrUdCXMFjSdWoSLFB2GBYRGci+UYKZ6uqqTtmCpTDcqpAJM2+r8qLFaAR6GkxsvFtRFWc/e8W/uRa1Zed5iVASsIpYnjmre8NODhetWQxYSV8rwkVtdfwPQMvTQsGi2PzxyU6//PCOvLTqNhDYVJfKTm+vOWZbLUy4khs6yUc/3n3fC1YbH7YMrM/mFY3Es7IXRMKYUsWv7YehQ4TDZ65TmlDFgkKdfcH1688+qGxYKleeCL3uLrU9k+6/ylwqekXpUVC1YtgSv6/26DRX96Cu1xIeeHMGDdWZfni+GGBq8g3+qERanrN3R47tFz6vkIMW6HVmjwcmyz3/vVUe2rBU4KXzxZ6zn1fIhY05WlMETZ3GI2pbtsZLBb8HmTQfUHFRvWVFWVyGPfDin1/L5e/Zn6rOWGYrLQ0Yy5SPphrJ5Zt4eLBSvnDV6oN6ygRYNFPz29WN8wtep45dxCzPROWE+7qFdV1/v50mDJhNVP0/imWAHetMjiwKpgMHlHu+pY6TQGWMo5afAMKH2Adz0bvvdiwhLG4I4DDIu+buBFYP0HhQrjFazzmhQAAAAASUVORK5CYII=">
            <a:hlinkClick r:id="rId8"/>
          </p:cNvPr>
          <p:cNvSpPr>
            <a:spLocks noChangeAspect="1" noChangeArrowheads="1"/>
          </p:cNvSpPr>
          <p:nvPr/>
        </p:nvSpPr>
        <p:spPr bwMode="auto">
          <a:xfrm>
            <a:off x="57150" y="-1676400"/>
            <a:ext cx="6213475" cy="3495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data:image/png;base64,iVBORw0KGgoAAAANSUhEUgAAASwAAACoCAMAAABt9SM9AAAAkFBMVEUAAAABAAABAQH////8/PzExMTV1dW2trawsLCoqKjg4OC9vb3S0tLBwcHNzc3Gxsabm5spKSns7OxaWloNDQ0eHh4vLy+KiopEREQ+Pj5TU1NhYWGOjo7m5uaVlZV8fHz09PRycnIiIiI0NDR/f39mZmYYGBiioqJLS0tubm5XVVY4ODhAQEArKSoTERMyMDECHbWPAAAPjElEQVR4nO2dCXuqOhCGBxfComyyyY6yavX8/393E9C6JWit9krt9/TeVghI3jMzTDYAeHUNBhzHfe8UHDcYPOZiXl1/sL6gP1hfUBcs73KTuaCU+4MFoFHAVCml4B8sWEaUjXVN2fgHC0qax2k+XJT+i1lgiUBBIM7+YFHkrGhbUQUXxf9gAaIWV9w/WJfSS2rx0P6DdSltTStthos/WJdCtEAOrlEQNufb3xyWrbW/j/aRcnkCf5Z1oTqnli6Nt4dF2Vy21c9KQVUnWIqMtCyORzxcsOXeHpbY7AMnGSVGKOEfnuclIxlGf7AuNHdI+j4Ab5gYEi8jQZVlJJYogj9YF8q8XWjieRWVmTff+LOP5dK1KGd4e1hlscsc3Nl6e1r8ouybw+LakLUuTktyA2q76M1hYcvC/wlDSTjv6qNBeXdYpItPGA55QRBq89oZ3h1WaYI4HA3VyHEyahvxWO8OC0E0HI2GqF7Nad2lJ+LeB9aACkuMMavRkNYJf6F3h2WPR0TD/LLn4VJvButio2cMG1hXXRDahH7wzrCCxrBGyS0naOzqPVg1Af5im9h64eSW498LFiUuycSsjBF9yOJU3NvD4pMkMYxRdsPh7w5rAJJBNPRvOPyN7oWMXmUCiw9H86tHc29mWAxYkhIm14/+gwUQGqGiGMb1o9+LFb1pGBqSqoymXfn74GBWbwOL3jSUDAXxQ/Fy0OtY3BvCoo0a8qGCjCTohHXE6k1gMUZYZUlVk2R2OZDzKe6Y1XvgGjBgieEYx/jiOqxjXr8cWdOIpvHQcJ4VlkBIMmgdYO3P9Lt5NVVjTPozjAn/0TrpVVpnRkYd0+i3mnpxLBa+JKnCzknZMf5435lXPv6C/0cNumG5Ei9EV2Fdqin922jt6sMkYUuK5rRe+NVqH1nX7yB2MCuW2Siqk9+9qufoFvmdq3wNDXahvQPEeFKC2WF6nSJHcb+FVle02kmbyLcMVjB1MK7vnOUFtPfBrjLZRPG+E3N+Tbvx0wc76mFLvEObXXSrfksawWrinEqaiPDlO+GJduOJvaZ1Nba3EnCE/17n+iHn6i+tG2GlSlzBtyrafEm/PfHWpPwD5bFJHYC9XX0PW7e3YMq49h4Aq8eOeD0b/ZSfxXnB6oS/rfJcr5uKg9vuhK2iON8wd5rLVXX9FH1Otr5gV1i5kxbMnZYsxtaWuXun/sK61tNwLjeOu6bepimkUd3dJuotrK+ZlVUHvt899XaBUaZO7mQ2s0hPYV3tkzlRkUdaXDrL9OosSRs2sRNntV8xJsj3ENaB1bXaL7zaCSInyJ26Xs0/bjh3lMbprM4iJ/XObayPidYXzKqOggzLiWdZFXvBx78r5Tn4yPxq6fp1nPp+7bv68c4+5lm3ZgyFFQcOQZXWVTZPPQjWLjt7aGXGFo5d6yWtXF8N63po3+YOIZXGmeN7Xj1fxQDjAK6mB8BMUfvYS3PdB+d+hGQhdfPYCbK8quauXVWO5YGTROxU65p62evQ4YNkqyeEo+EoMaQJNiWwqjx1Yn8NK8/DeyXlpjUW9JP3M2B1+GAaDodJaIS8gsQAdstUF97MM/Mas+T5qXNvX3z/fPDKg9cwqpEhSaoslGWQmYqh4bvZ4EM3B4siw4FbmQgX+cBNOphVn1gBcz4DgIZRjQxemshiGaRplqcKEkj7uCAmtljiTGKi3fGVxx3wPWNFtyy8adqszzEUFFeb5eLDc+uPPPW1APud5cZOppWRubjHCXs7WsFmxbesJjNXbxvMrjvHGYQvqgomKESxt95cXZdJOfOxWfWNFStkTQirRCrndgotrO3S24A2kXhZ/Hyu3xcHeHY5Si9RdcBSCCtDxVSO084mq1q4q9WH2Y41fLFXubcO2GjAeHgKalhpm5P0m9gEwEce1/5qU1wZ29m3y3fpLrdXT0ERMWDFLavBuZvti24qC+9iJ/07Lty5+mpTreiwliS0hxowV6BuiG92mRWczFP+NK4+o2KsU21uhJK2ZTvaxo9j5oDEZ6PvaNptPyP6mQa01YQZZhWKC/bKZtPpGrq5tKCeQ9qL6oXkkVjC8u5V4NxvXdtESxy04SgZV3d7ze9dbE+BZWLDklJ2cL8m7teuXL2AxZHnpoRiy+qeOv9aJ2xgnW/ChjVeN7P67qjzvjXzkIt7NZ3D4sAZJlIzA/KuGnO9T6Y6dAnLGBkyMay75kDu0/THXNyL6TJz8IYGn5FWzr0T3H+tE1JgoZEkb+i56hUdWn+PuroX0yWsMFFjZl9Ep94B1umG+VASrTtg7TtkfkMTkKFLb0tHcr4bzr/9NBd9ML8RF4WJj9OGRvfB+kVdDOeitHWyKhsrvFDDbQH+rG8PTmn9pg4aWvf7VOQNPhT46gZYF/2gDAvrP65BG5jOkDhayEsqguUtbtgBa/cd3ODw019cAxorXBEkqTyqZjedo4NVp7k9pUJP1IAKC6B0DE255XFrRCyjOv2h8Hp4dZ6rPaozWAUSpVy8YbJ/owsuzc95oVNqg94lrQMGK4jTBLlP+tIT43rSdzxBAyYslA8j/a4W9E3qLSyOwsqaKqP0S9no18QdcD3rKx4uFiuIxWR0a8C6U72zLep9kAgFw+SuaXy3q/036g8sergiEqJk8uRacD3rd2bDQqlxz6THL2rnic//ogeIcSMkEjXpttz9W+pTjN+xoiQIvivQ35X2WPXpjsiK7rgRbZbLH7mE3sBi3goB0sUPXX9vYnwHLNpbvp6i3mTyTFQ/e+E9hwVmoB8vnIT5AnwwU0pJ+zjNv+WR8Jfi9gNBdx39U2LDsmL3ZLVEOQMZTJVS0guOPkzvuox+9EB0jHF59ckezcuMCGJYTJEJUEXyGCdhgozAnPKz5sWZsQXpSghk8ud46uFjnDnMazBLCORx09fjqXJWzgXZ9MfT+OTbjvpOn1LRR4g9Lm/OZierUrVV+wryyLcKDCsBmIBagTsFj4yWaRUYGbYrw4PSTwUABTvxWgRtAk4eZ/gzttO5ggvKFQ9zfCrxxGOPYL0sLbZlFfXpMmYMSya/LZWwWWkEFqE3gRlxQ1vM06kugkoe3iDiO2lKtiJA2lwGRUAC+sDnIFmuXAUQqYKATuNfD/qZmQtIvJl9+vyPPSzse9jDVhHBhA0F/9fAAkGFQNqSMqkTYSgiaSr5Sq4rGghrgBrbY17iE8uVAzk+3Dt7rgH38p7I9MIg/XeaPuAA3wRvRyQONcOWxeMQpKkr8JulvjMR9GkT4LFNySIqm6Mm0BIt5eaziMSxTG4IgiCc3wq4z/6aF4XF9MJUxF54cs1bs13WBI3Fmds2a12a7d+fKtrP9tm6w/1n3YZisG3/OBP36p7I8kJLDmb2z8/tf+kEgn0vVIUUTNP8+UT+hWGxMlIQhdwk+tnreekhDDasrFwNCKynDe2w1EdYUaQ3lvW/hK3vPcLzWWLDKtNtN6xOjObxbvNkB+PD59+v64dMWNvAN7thBV3dCyrEhx5p+WTHQYVI39E7WE7sNiHrKLPw8D++P/AqB/8unCrANLIaNxLdemY55BEFMWm+mJm/tGehH+f+vjUzhsxvum6KqgrxRr0iD2iDyhbWpOGkOyu3yMPD0MgLw6Jut4V8eW5YAk4rJ4Ok9CfgKX4gzRZjP5NBnuqSvFLdYprHU3CV3DFqXVqmfBzsLGeCfE0gqfxa3Eqk7wGn7gZhaES5Ar46i0bztXTo7u8bLGeabxpWZ7AUE9dZtMYmafqJQhTxK9zs43Fbx4lQFKk10nEjMsVk4qah3QjvBmTjRs9SbDdpbibEuEGJdyCdNIZkF47e5to3WNOpX5iceZLeN7C2OACJTQWjmeDZtk42TwgscUU+TXEdMwKLeKjSHkjCUfmBCy3LlomtIdx4tAoBn9Ru9vYZ1jZU/X8md9oWypEVOQvsQuIyRfosmVVj3ZsQWMSygrVqu8oil+1VUuMtmBgG4JJIFGp6rkLkWPKssTL8bxFAicBC2LKWjqj7w/luR6t+wdITpf53MaaeihlYGUCtgy8GtQuVWOqQFhCQZ7WBW5Y26XuI8gpvIQ8HdkAk3aWZL5JuCYc8g6XtgPYK0F3YxvimoEMtBqkNxz3T/YIFySTdPOKK7xv97xksXkp98t6AH2/sEPUsZsE4SVfkSTx/sI7EghUlznoL/9Ml9w1WnaTVovHDK7ZlX39z9JfVN1i+4awL7oaolYnd++9R32DNJWezaK65C5Y5h5gMQ9i7pkq6OBndd/Z/xLsHvbqocuC6+gYLFGe9adY/dMBCIZIEDaxQVaVmVgSyt+ho/2dSvn+LmFBYt8yE6B2sMvq3JJd7uGTSOBFJW6eaygLZEJH/SxpIOPH0SQI+C5E1Fcc4vSzlqVAHCVn0sxgjEcOS0XhehLJbfsjyFOe2CE2XgFSSs46xDXq1Wn5+04vCYgyE4aCtlev12VOShWJh5DAlTT2PcOKJNcXlommoKGRgC9mQ4MpbAXY2NW6bhkoBWwNkm7QURVgLHyHBg5rPMhCTw8UCT4XD0Fm/YC1T8IX1wjq9Xl0MPqZ16vGiIJDQQ4G1Jm6IdLIlzxo3tGVsnEIxwceUIFhrwcXWKUCIP2sQqDtYzkyffE4TedWeUgasreot1BzDOr1gNIVyAiZ2mzWJ4wGJT9gN+b0bElhNR4KGd6O4jVnEvEIYb0mzkMCqCCxTLppmoovaEsKHiX/tnn76qoNhrPHoaSjI6cY661OOY6g0bDOqPG18RggRj+2lkPYBXp4XxLLmgOSpmrUdCXMFjSdWoSLFB2GBYRGci+UYKZ6uqqTtmCpTDcqpAJM2+r8qLFaAR6GkxsvFtRFWc/e8W/uRa1Zed5iVASsIpYnjmre8NODhetWQxYSV8rwkVtdfwPQMvTQsGi2PzxyU6//PCOvLTqNhDYVJfKTm+vOWZbLUy4khs6yUc/3n3fC1YbH7YMrM/mFY3Es7IXRMKYUsWv7YehQ4TDZ65TmlDFgkKdfcH1688+qGxYKleeCL3uLrU9k+6/ylwqekXpUVC1YtgSv6/26DRX96Cu1xIeeHMGDdWZfni+GGBq8g3+qERanrN3R47tFz6vkIMW6HVmjwcmyz3/vVUe2rBU4KXzxZ6zn1fIhY05WlMETZ3GI2pbtsZLBb8HmTQfUHFRvWVFWVyGPfDin1/L5e/Zn6rOWGYrLQ0Yy5SPphrJ5Zt4eLBSvnDV6oN6ygRYNFPz29WN8wtep45dxCzPROWE+7qFdV1/v50mDJhNVP0/imWAHetMjiwKpgMHlHu+pY6TQGWMo5afAMKH2Adz0bvvdiwhLG4I4DDIu+buBFYP0HhQrjFazzmhQAAAAASUVORK5CYII=">
            <a:hlinkClick r:id="rId8"/>
          </p:cNvPr>
          <p:cNvSpPr>
            <a:spLocks noChangeAspect="1" noChangeArrowheads="1"/>
          </p:cNvSpPr>
          <p:nvPr/>
        </p:nvSpPr>
        <p:spPr bwMode="auto">
          <a:xfrm>
            <a:off x="57150" y="-1676400"/>
            <a:ext cx="6213475" cy="3495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data:image/png;base64,iVBORw0KGgoAAAANSUhEUgAAASwAAACoCAMAAABt9SM9AAAAkFBMVEUAAAABAAABAQH////8/PzExMTV1dW2trawsLCoqKjg4OC9vb3S0tLBwcHNzc3Gxsabm5spKSns7OxaWloNDQ0eHh4vLy+KiopEREQ+Pj5TU1NhYWGOjo7m5uaVlZV8fHz09PRycnIiIiI0NDR/f39mZmYYGBiioqJLS0tubm5XVVY4ODhAQEArKSoTERMyMDECHbWPAAAPjElEQVR4nO2dCXuqOhCGBxfComyyyY6yavX8/393E9C6JWit9krt9/TeVghI3jMzTDYAeHUNBhzHfe8UHDcYPOZiXl1/sL6gP1hfUBcs73KTuaCU+4MFoFHAVCml4B8sWEaUjXVN2fgHC0qax2k+XJT+i1lgiUBBIM7+YFHkrGhbUQUXxf9gAaIWV9w/WJfSS2rx0P6DdSltTStthos/WJdCtEAOrlEQNufb3xyWrbW/j/aRcnkCf5Z1oTqnli6Nt4dF2Vy21c9KQVUnWIqMtCyORzxcsOXeHpbY7AMnGSVGKOEfnuclIxlGf7AuNHdI+j4Ab5gYEi8jQZVlJJYogj9YF8q8XWjieRWVmTff+LOP5dK1KGd4e1hlscsc3Nl6e1r8ouybw+LakLUuTktyA2q76M1hYcvC/wlDSTjv6qNBeXdYpItPGA55QRBq89oZ3h1WaYI4HA3VyHEyahvxWO8OC0E0HI2GqF7Nad2lJ+LeB9aACkuMMavRkNYJf6F3h2WPR0TD/LLn4VJvButio2cMG1hXXRDahH7wzrCCxrBGyS0naOzqPVg1Af5im9h64eSW498LFiUuycSsjBF9yOJU3NvD4pMkMYxRdsPh7w5rAJJBNPRvOPyN7oWMXmUCiw9H86tHc29mWAxYkhIm14/+gwUQGqGiGMb1o9+LFb1pGBqSqoymXfn74GBWbwOL3jSUDAXxQ/Fy0OtY3BvCoo0a8qGCjCTohHXE6k1gMUZYZUlVk2R2OZDzKe6Y1XvgGjBgieEYx/jiOqxjXr8cWdOIpvHQcJ4VlkBIMmgdYO3P9Lt5NVVjTPozjAn/0TrpVVpnRkYd0+i3mnpxLBa+JKnCzknZMf5435lXPv6C/0cNumG5Ei9EV2Fdqin922jt6sMkYUuK5rRe+NVqH1nX7yB2MCuW2Siqk9+9qufoFvmdq3wNDXahvQPEeFKC2WF6nSJHcb+FVle02kmbyLcMVjB1MK7vnOUFtPfBrjLZRPG+E3N+Tbvx0wc76mFLvEObXXSrfksawWrinEqaiPDlO+GJduOJvaZ1Nba3EnCE/17n+iHn6i+tG2GlSlzBtyrafEm/PfHWpPwD5bFJHYC9XX0PW7e3YMq49h4Aq8eOeD0b/ZSfxXnB6oS/rfJcr5uKg9vuhK2iON8wd5rLVXX9FH1Otr5gV1i5kxbMnZYsxtaWuXun/sK61tNwLjeOu6bepimkUd3dJuotrK+ZlVUHvt899XaBUaZO7mQ2s0hPYV3tkzlRkUdaXDrL9OosSRs2sRNntV8xJsj3ENaB1bXaL7zaCSInyJ26Xs0/bjh3lMbprM4iJ/XObayPidYXzKqOggzLiWdZFXvBx78r5Tn4yPxq6fp1nPp+7bv68c4+5lm3ZgyFFQcOQZXWVTZPPQjWLjt7aGXGFo5d6yWtXF8N63po3+YOIZXGmeN7Xj1fxQDjAK6mB8BMUfvYS3PdB+d+hGQhdfPYCbK8quauXVWO5YGTROxU65p62evQ4YNkqyeEo+EoMaQJNiWwqjx1Yn8NK8/DeyXlpjUW9JP3M2B1+GAaDodJaIS8gsQAdstUF97MM/Mas+T5qXNvX3z/fPDKg9cwqpEhSaoslGWQmYqh4bvZ4EM3B4siw4FbmQgX+cBNOphVn1gBcz4DgIZRjQxemshiGaRplqcKEkj7uCAmtljiTGKi3fGVxx3wPWNFtyy8adqszzEUFFeb5eLDc+uPPPW1APud5cZOppWRubjHCXs7WsFmxbesJjNXbxvMrjvHGYQvqgomKESxt95cXZdJOfOxWfWNFStkTQirRCrndgotrO3S24A2kXhZ/Hyu3xcHeHY5Si9RdcBSCCtDxVSO084mq1q4q9WH2Y41fLFXubcO2GjAeHgKalhpm5P0m9gEwEce1/5qU1wZ29m3y3fpLrdXT0ERMWDFLavBuZvti24qC+9iJ/07Lty5+mpTreiwliS0hxowV6BuiG92mRWczFP+NK4+o2KsU21uhJK2ZTvaxo9j5oDEZ6PvaNptPyP6mQa01YQZZhWKC/bKZtPpGrq5tKCeQ9qL6oXkkVjC8u5V4NxvXdtESxy04SgZV3d7ze9dbE+BZWLDklJ2cL8m7teuXL2AxZHnpoRiy+qeOv9aJ2xgnW/ChjVeN7P67qjzvjXzkIt7NZ3D4sAZJlIzA/KuGnO9T6Y6dAnLGBkyMay75kDu0/THXNyL6TJz8IYGn5FWzr0T3H+tE1JgoZEkb+i56hUdWn+PuroX0yWsMFFjZl9Ep94B1umG+VASrTtg7TtkfkMTkKFLb0tHcr4bzr/9NBd9ML8RF4WJj9OGRvfB+kVdDOeitHWyKhsrvFDDbQH+rG8PTmn9pg4aWvf7VOQNPhT46gZYF/2gDAvrP65BG5jOkDhayEsqguUtbtgBa/cd3ODw019cAxorXBEkqTyqZjedo4NVp7k9pUJP1IAKC6B0DE255XFrRCyjOv2h8Hp4dZ6rPaozWAUSpVy8YbJ/owsuzc95oVNqg94lrQMGK4jTBLlP+tIT43rSdzxBAyYslA8j/a4W9E3qLSyOwsqaKqP0S9no18QdcD3rKx4uFiuIxWR0a8C6U72zLep9kAgFw+SuaXy3q/036g8sergiEqJk8uRacD3rd2bDQqlxz6THL2rnic//ogeIcSMkEjXpttz9W+pTjN+xoiQIvivQ35X2WPXpjsiK7rgRbZbLH7mE3sBi3goB0sUPXX9vYnwHLNpbvp6i3mTyTFQ/e+E9hwVmoB8vnIT5AnwwU0pJ+zjNv+WR8Jfi9gNBdx39U2LDsmL3ZLVEOQMZTJVS0guOPkzvuox+9EB0jHF59ckezcuMCGJYTJEJUEXyGCdhgozAnPKz5sWZsQXpSghk8ud46uFjnDnMazBLCORx09fjqXJWzgXZ9MfT+OTbjvpOn1LRR4g9Lm/OZierUrVV+wryyLcKDCsBmIBagTsFj4yWaRUYGbYrw4PSTwUABTvxWgRtAk4eZ/gzttO5ggvKFQ9zfCrxxGOPYL0sLbZlFfXpMmYMSya/LZWwWWkEFqE3gRlxQ1vM06kugkoe3iDiO2lKtiJA2lwGRUAC+sDnIFmuXAUQqYKATuNfD/qZmQtIvJl9+vyPPSzse9jDVhHBhA0F/9fAAkGFQNqSMqkTYSgiaSr5Sq4rGghrgBrbY17iE8uVAzk+3Dt7rgH38p7I9MIg/XeaPuAA3wRvRyQONcOWxeMQpKkr8JulvjMR9GkT4LFNySIqm6Mm0BIt5eaziMSxTG4IgiCc3wq4z/6aF4XF9MJUxF54cs1bs13WBI3Fmds2a12a7d+fKtrP9tm6w/1n3YZisG3/OBP36p7I8kJLDmb2z8/tf+kEgn0vVIUUTNP8+UT+hWGxMlIQhdwk+tnreekhDDasrFwNCKynDe2w1EdYUaQ3lvW/hK3vPcLzWWLDKtNtN6xOjObxbvNkB+PD59+v64dMWNvAN7thBV3dCyrEhx5p+WTHQYVI39E7WE7sNiHrKLPw8D++P/AqB/8unCrANLIaNxLdemY55BEFMWm+mJm/tGehH+f+vjUzhsxvum6KqgrxRr0iD2iDyhbWpOGkOyu3yMPD0MgLw6Jut4V8eW5YAk4rJ4Ok9CfgKX4gzRZjP5NBnuqSvFLdYprHU3CV3DFqXVqmfBzsLGeCfE0gqfxa3Eqk7wGn7gZhaES5Ar46i0bztXTo7u8bLGeabxpWZ7AUE9dZtMYmafqJQhTxK9zs43Fbx4lQFKk10nEjMsVk4qah3QjvBmTjRs9SbDdpbibEuEGJdyCdNIZkF47e5to3WNOpX5iceZLeN7C2OACJTQWjmeDZtk42TwgscUU+TXEdMwKLeKjSHkjCUfmBCy3LlomtIdx4tAoBn9Ru9vYZ1jZU/X8md9oWypEVOQvsQuIyRfosmVVj3ZsQWMSygrVqu8oil+1VUuMtmBgG4JJIFGp6rkLkWPKssTL8bxFAicBC2LKWjqj7w/luR6t+wdITpf53MaaeihlYGUCtgy8GtQuVWOqQFhCQZ7WBW5Y26XuI8gpvIQ8HdkAk3aWZL5JuCYc8g6XtgPYK0F3YxvimoEMtBqkNxz3T/YIFySTdPOKK7xv97xksXkp98t6AH2/sEPUsZsE4SVfkSTx/sI7EghUlznoL/9Ml9w1WnaTVovHDK7ZlX39z9JfVN1i+4awL7oaolYnd++9R32DNJWezaK65C5Y5h5gMQ9i7pkq6OBndd/Z/xLsHvbqocuC6+gYLFGe9adY/dMBCIZIEDaxQVaVmVgSyt+ho/2dSvn+LmFBYt8yE6B2sMvq3JJd7uGTSOBFJW6eaygLZEJH/SxpIOPH0SQI+C5E1Fcc4vSzlqVAHCVn0sxgjEcOS0XhehLJbfsjyFOe2CE2XgFSSs46xDXq1Wn5+04vCYgyE4aCtlev12VOShWJh5DAlTT2PcOKJNcXlommoKGRgC9mQ4MpbAXY2NW6bhkoBWwNkm7QURVgLHyHBg5rPMhCTw8UCT4XD0Fm/YC1T8IX1wjq9Xl0MPqZ16vGiIJDQQ4G1Jm6IdLIlzxo3tGVsnEIxwceUIFhrwcXWKUCIP2sQqDtYzkyffE4TedWeUgasreot1BzDOr1gNIVyAiZ2mzWJ4wGJT9gN+b0bElhNR4KGd6O4jVnEvEIYb0mzkMCqCCxTLppmoovaEsKHiX/tnn76qoNhrPHoaSjI6cY661OOY6g0bDOqPG18RggRj+2lkPYBXp4XxLLmgOSpmrUdCXMFjSdWoSLFB2GBYRGci+UYKZ6uqqTtmCpTDcqpAJM2+r8qLFaAR6GkxsvFtRFWc/e8W/uRa1Zed5iVASsIpYnjmre8NODhetWQxYSV8rwkVtdfwPQMvTQsGi2PzxyU6//PCOvLTqNhDYVJfKTm+vOWZbLUy4khs6yUc/3n3fC1YbH7YMrM/mFY3Es7IXRMKYUsWv7YehQ4TDZ65TmlDFgkKdfcH1688+qGxYKleeCL3uLrU9k+6/ylwqekXpUVC1YtgSv6/26DRX96Cu1xIeeHMGDdWZfni+GGBq8g3+qERanrN3R47tFz6vkIMW6HVmjwcmyz3/vVUe2rBU4KXzxZ6zn1fIhY05WlMETZ3GI2pbtsZLBb8HmTQfUHFRvWVFWVyGPfDin1/L5e/Zn6rOWGYrLQ0Yy5SPphrJ5Zt4eLBSvnDV6oN6ygRYNFPz29WN8wtep45dxCzPROWE+7qFdV1/v50mDJhNVP0/imWAHetMjiwKpgMHlHu+pY6TQGWMo5afAMKH2Adz0bvvdiwhLG4I4DDIu+buBFYP0HhQrjFazzmhQAAAAASUVORK5CYII=">
            <a:hlinkClick r:id="rId8"/>
          </p:cNvPr>
          <p:cNvSpPr>
            <a:spLocks noChangeAspect="1" noChangeArrowheads="1"/>
          </p:cNvSpPr>
          <p:nvPr/>
        </p:nvSpPr>
        <p:spPr bwMode="auto">
          <a:xfrm>
            <a:off x="57150" y="-1676400"/>
            <a:ext cx="6213475" cy="3495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 name="TextBox 8"/>
          <p:cNvSpPr txBox="1"/>
          <p:nvPr/>
        </p:nvSpPr>
        <p:spPr>
          <a:xfrm>
            <a:off x="228600" y="1157228"/>
            <a:ext cx="3809999" cy="2862322"/>
          </a:xfrm>
          <a:prstGeom prst="rect">
            <a:avLst/>
          </a:prstGeom>
          <a:noFill/>
        </p:spPr>
        <p:txBody>
          <a:bodyPr wrap="square" rtlCol="0">
            <a:spAutoFit/>
          </a:bodyPr>
          <a:lstStyle/>
          <a:p>
            <a:r>
              <a:rPr lang="en-US" sz="6000" b="1" dirty="0" smtClean="0">
                <a:solidFill>
                  <a:schemeClr val="bg1">
                    <a:lumMod val="65000"/>
                  </a:schemeClr>
                </a:solidFill>
                <a:latin typeface="Comic Sans MS" pitchFamily="66" charset="0"/>
              </a:rPr>
              <a:t>BE </a:t>
            </a:r>
            <a:br>
              <a:rPr lang="en-US" sz="6000" b="1" dirty="0" smtClean="0">
                <a:solidFill>
                  <a:schemeClr val="bg1">
                    <a:lumMod val="65000"/>
                  </a:schemeClr>
                </a:solidFill>
                <a:latin typeface="Comic Sans MS" pitchFamily="66" charset="0"/>
              </a:rPr>
            </a:br>
            <a:r>
              <a:rPr lang="en-US" sz="6000" b="1" dirty="0" smtClean="0">
                <a:solidFill>
                  <a:schemeClr val="bg1">
                    <a:lumMod val="65000"/>
                  </a:schemeClr>
                </a:solidFill>
                <a:latin typeface="Comic Sans MS" pitchFamily="66" charset="0"/>
              </a:rPr>
              <a:t>THE KNIGHT! </a:t>
            </a:r>
            <a:endParaRPr lang="en-US" sz="6000" b="1" dirty="0">
              <a:solidFill>
                <a:schemeClr val="bg1">
                  <a:lumMod val="6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3429000" y="187464"/>
            <a:ext cx="2244845" cy="707886"/>
          </a:xfrm>
          <a:prstGeom prst="rect">
            <a:avLst/>
          </a:prstGeom>
          <a:noFill/>
        </p:spPr>
        <p:txBody>
          <a:bodyPr wrap="none" rtlCol="0">
            <a:spAutoFit/>
          </a:bodyPr>
          <a:lstStyle/>
          <a:p>
            <a:r>
              <a:rPr lang="en-US" sz="4000" b="1" dirty="0" smtClean="0"/>
              <a:t>Platforms</a:t>
            </a:r>
            <a:endParaRPr lang="en-US" sz="4000" b="1" dirty="0"/>
          </a:p>
        </p:txBody>
      </p:sp>
      <p:pic>
        <p:nvPicPr>
          <p:cNvPr id="5" name="Picture 2" descr="http://img2.wikia.nocookie.net/__cb20130729002338/gtawiki/images/4/44/Facebook_Logo.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011512" y="1733551"/>
            <a:ext cx="569887" cy="60960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descr="https://g.twimg.com/Twitter_logo_blue.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4308523" y="1809751"/>
            <a:ext cx="577802" cy="513602"/>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2" descr="http://steppingstonessachse.com/images/youtube.png"/>
          <p:cNvPicPr>
            <a:picLocks noChangeAspect="1" noChangeArrowheads="1"/>
          </p:cNvPicPr>
          <p:nvPr/>
        </p:nvPicPr>
        <p:blipFill>
          <a:blip r:embed="rId8" cstate="print"/>
          <a:srcRect/>
          <a:stretch>
            <a:fillRect/>
          </a:stretch>
        </p:blipFill>
        <p:spPr bwMode="auto">
          <a:xfrm>
            <a:off x="5615192" y="1733550"/>
            <a:ext cx="633207" cy="63320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3733800" y="187464"/>
            <a:ext cx="1654620" cy="707886"/>
          </a:xfrm>
          <a:prstGeom prst="rect">
            <a:avLst/>
          </a:prstGeom>
          <a:noFill/>
        </p:spPr>
        <p:txBody>
          <a:bodyPr wrap="none" rtlCol="0">
            <a:spAutoFit/>
          </a:bodyPr>
          <a:lstStyle/>
          <a:p>
            <a:r>
              <a:rPr lang="en-US" sz="4000" b="1" dirty="0" smtClean="0"/>
              <a:t>Phases</a:t>
            </a:r>
            <a:endParaRPr lang="en-US" sz="4000" b="1" dirty="0"/>
          </a:p>
        </p:txBody>
      </p:sp>
      <p:sp>
        <p:nvSpPr>
          <p:cNvPr id="9" name="TextBox 8"/>
          <p:cNvSpPr txBox="1"/>
          <p:nvPr/>
        </p:nvSpPr>
        <p:spPr>
          <a:xfrm>
            <a:off x="273627" y="1962150"/>
            <a:ext cx="2971800" cy="400110"/>
          </a:xfrm>
          <a:prstGeom prst="rect">
            <a:avLst/>
          </a:prstGeom>
          <a:noFill/>
        </p:spPr>
        <p:txBody>
          <a:bodyPr wrap="square" rtlCol="0">
            <a:spAutoFit/>
          </a:bodyPr>
          <a:lstStyle/>
          <a:p>
            <a:pPr algn="ctr"/>
            <a:r>
              <a:rPr lang="en-US" sz="2000" b="1" dirty="0" smtClean="0">
                <a:ea typeface="Open Sans" pitchFamily="34" charset="0"/>
                <a:cs typeface="Open Sans" pitchFamily="34" charset="0"/>
              </a:rPr>
              <a:t>Teaser Phase</a:t>
            </a:r>
            <a:endParaRPr lang="en-US" sz="2000" b="1" dirty="0">
              <a:ea typeface="Open Sans" pitchFamily="34" charset="0"/>
              <a:cs typeface="Open Sans" pitchFamily="34" charset="0"/>
            </a:endParaRPr>
          </a:p>
        </p:txBody>
      </p:sp>
      <p:sp>
        <p:nvSpPr>
          <p:cNvPr id="10" name="TextBox 9"/>
          <p:cNvSpPr txBox="1"/>
          <p:nvPr/>
        </p:nvSpPr>
        <p:spPr>
          <a:xfrm>
            <a:off x="3617242" y="1962150"/>
            <a:ext cx="1869159" cy="400110"/>
          </a:xfrm>
          <a:prstGeom prst="rect">
            <a:avLst/>
          </a:prstGeom>
          <a:noFill/>
        </p:spPr>
        <p:txBody>
          <a:bodyPr wrap="square" rtlCol="0">
            <a:spAutoFit/>
          </a:bodyPr>
          <a:lstStyle/>
          <a:p>
            <a:pPr algn="ctr"/>
            <a:r>
              <a:rPr lang="en-US" sz="2000" b="1" dirty="0" smtClean="0">
                <a:ea typeface="Open Sans" pitchFamily="34" charset="0"/>
                <a:cs typeface="Open Sans" pitchFamily="34" charset="0"/>
              </a:rPr>
              <a:t>Launch Phase</a:t>
            </a:r>
            <a:endParaRPr lang="en-US" sz="2000" b="1" dirty="0">
              <a:ea typeface="Open Sans" pitchFamily="34" charset="0"/>
              <a:cs typeface="Open Sans" pitchFamily="34" charset="0"/>
            </a:endParaRPr>
          </a:p>
        </p:txBody>
      </p:sp>
      <p:sp>
        <p:nvSpPr>
          <p:cNvPr id="12" name="TextBox 11"/>
          <p:cNvSpPr txBox="1"/>
          <p:nvPr/>
        </p:nvSpPr>
        <p:spPr>
          <a:xfrm>
            <a:off x="6172201" y="1962150"/>
            <a:ext cx="2666999" cy="400110"/>
          </a:xfrm>
          <a:prstGeom prst="rect">
            <a:avLst/>
          </a:prstGeom>
          <a:noFill/>
        </p:spPr>
        <p:txBody>
          <a:bodyPr wrap="square" rtlCol="0">
            <a:spAutoFit/>
          </a:bodyPr>
          <a:lstStyle/>
          <a:p>
            <a:pPr algn="ctr"/>
            <a:r>
              <a:rPr lang="en-US" sz="2000" b="1" dirty="0" smtClean="0">
                <a:ea typeface="Open Sans" pitchFamily="34" charset="0"/>
                <a:cs typeface="Open Sans" pitchFamily="34" charset="0"/>
              </a:rPr>
              <a:t>Post-Launch Phase</a:t>
            </a:r>
            <a:endParaRPr lang="en-US" sz="2000" b="1" dirty="0">
              <a:ea typeface="Open Sans" pitchFamily="34" charset="0"/>
              <a:cs typeface="Open Sans" pitchFamily="34" charset="0"/>
            </a:endParaRPr>
          </a:p>
        </p:txBody>
      </p:sp>
      <p:sp>
        <p:nvSpPr>
          <p:cNvPr id="13" name="TextBox 12"/>
          <p:cNvSpPr txBox="1"/>
          <p:nvPr/>
        </p:nvSpPr>
        <p:spPr>
          <a:xfrm>
            <a:off x="304801" y="2985288"/>
            <a:ext cx="2971800" cy="338554"/>
          </a:xfrm>
          <a:prstGeom prst="rect">
            <a:avLst/>
          </a:prstGeom>
          <a:noFill/>
        </p:spPr>
        <p:txBody>
          <a:bodyPr wrap="square" rtlCol="0">
            <a:spAutoFit/>
          </a:bodyPr>
          <a:lstStyle/>
          <a:p>
            <a:pPr algn="ctr"/>
            <a:r>
              <a:rPr lang="en-US" sz="1600" dirty="0" smtClean="0">
                <a:ea typeface="Open Sans" pitchFamily="34" charset="0"/>
                <a:cs typeface="Open Sans" pitchFamily="34" charset="0"/>
              </a:rPr>
              <a:t>(Build-up a community)</a:t>
            </a:r>
            <a:endParaRPr lang="en-US" sz="1600" dirty="0">
              <a:ea typeface="Open Sans" pitchFamily="34" charset="0"/>
              <a:cs typeface="Open Sans" pitchFamily="34" charset="0"/>
            </a:endParaRPr>
          </a:p>
        </p:txBody>
      </p:sp>
      <p:sp>
        <p:nvSpPr>
          <p:cNvPr id="14" name="TextBox 13"/>
          <p:cNvSpPr txBox="1"/>
          <p:nvPr/>
        </p:nvSpPr>
        <p:spPr>
          <a:xfrm>
            <a:off x="3657601" y="2952750"/>
            <a:ext cx="1869159" cy="584775"/>
          </a:xfrm>
          <a:prstGeom prst="rect">
            <a:avLst/>
          </a:prstGeom>
          <a:noFill/>
        </p:spPr>
        <p:txBody>
          <a:bodyPr wrap="square" rtlCol="0">
            <a:spAutoFit/>
          </a:bodyPr>
          <a:lstStyle/>
          <a:p>
            <a:pPr algn="ctr"/>
            <a:r>
              <a:rPr lang="en-US" sz="1600" dirty="0" smtClean="0">
                <a:ea typeface="Open Sans" pitchFamily="34" charset="0"/>
                <a:cs typeface="Open Sans" pitchFamily="34" charset="0"/>
              </a:rPr>
              <a:t>(Create Awareness and engage)</a:t>
            </a:r>
            <a:endParaRPr lang="en-US" sz="1600" dirty="0">
              <a:ea typeface="Open Sans" pitchFamily="34" charset="0"/>
              <a:cs typeface="Open Sans" pitchFamily="34" charset="0"/>
            </a:endParaRPr>
          </a:p>
        </p:txBody>
      </p:sp>
      <p:sp>
        <p:nvSpPr>
          <p:cNvPr id="15" name="TextBox 14"/>
          <p:cNvSpPr txBox="1"/>
          <p:nvPr/>
        </p:nvSpPr>
        <p:spPr>
          <a:xfrm>
            <a:off x="6248401" y="2952750"/>
            <a:ext cx="2666999" cy="338554"/>
          </a:xfrm>
          <a:prstGeom prst="rect">
            <a:avLst/>
          </a:prstGeom>
          <a:noFill/>
        </p:spPr>
        <p:txBody>
          <a:bodyPr wrap="square" rtlCol="0">
            <a:spAutoFit/>
          </a:bodyPr>
          <a:lstStyle/>
          <a:p>
            <a:pPr algn="ctr"/>
            <a:r>
              <a:rPr lang="en-US" sz="1600" dirty="0" smtClean="0">
                <a:ea typeface="Open Sans" pitchFamily="34" charset="0"/>
                <a:cs typeface="Open Sans" pitchFamily="34" charset="0"/>
              </a:rPr>
              <a:t>(Gratify and Sustain)</a:t>
            </a:r>
            <a:endParaRPr lang="en-US" sz="1600" dirty="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8" name="TextBox 7"/>
          <p:cNvSpPr txBox="1"/>
          <p:nvPr/>
        </p:nvSpPr>
        <p:spPr>
          <a:xfrm>
            <a:off x="3088613" y="187464"/>
            <a:ext cx="2931187" cy="707886"/>
          </a:xfrm>
          <a:prstGeom prst="rect">
            <a:avLst/>
          </a:prstGeom>
          <a:noFill/>
        </p:spPr>
        <p:txBody>
          <a:bodyPr wrap="none" rtlCol="0">
            <a:spAutoFit/>
          </a:bodyPr>
          <a:lstStyle/>
          <a:p>
            <a:r>
              <a:rPr lang="en-US" sz="4000" b="1" dirty="0" smtClean="0"/>
              <a:t>Teaser Phase</a:t>
            </a:r>
            <a:endParaRPr lang="en-US" sz="4000" b="1" dirty="0"/>
          </a:p>
        </p:txBody>
      </p:sp>
      <p:sp>
        <p:nvSpPr>
          <p:cNvPr id="5" name="TextBox 4"/>
          <p:cNvSpPr txBox="1"/>
          <p:nvPr/>
        </p:nvSpPr>
        <p:spPr>
          <a:xfrm>
            <a:off x="304800" y="858619"/>
            <a:ext cx="8534399" cy="2308324"/>
          </a:xfrm>
          <a:prstGeom prst="rect">
            <a:avLst/>
          </a:prstGeom>
          <a:noFill/>
        </p:spPr>
        <p:txBody>
          <a:bodyPr wrap="square" rtlCol="0">
            <a:spAutoFit/>
          </a:bodyPr>
          <a:lstStyle/>
          <a:p>
            <a:r>
              <a:rPr lang="en-US" dirty="0" smtClean="0">
                <a:ea typeface="Open Sans" pitchFamily="34" charset="0"/>
                <a:cs typeface="Open Sans" pitchFamily="34" charset="0"/>
              </a:rPr>
              <a:t>This is the build up phase where we create intrigue about </a:t>
            </a:r>
            <a:r>
              <a:rPr lang="en-US" dirty="0" err="1" smtClean="0">
                <a:ea typeface="Open Sans" pitchFamily="34" charset="0"/>
                <a:cs typeface="Open Sans" pitchFamily="34" charset="0"/>
              </a:rPr>
              <a:t>Vox</a:t>
            </a:r>
            <a:r>
              <a:rPr lang="en-US" dirty="0" smtClean="0">
                <a:ea typeface="Open Sans" pitchFamily="34" charset="0"/>
                <a:cs typeface="Open Sans" pitchFamily="34" charset="0"/>
              </a:rPr>
              <a:t> Pop’s new product </a:t>
            </a:r>
            <a:r>
              <a:rPr lang="en-US" dirty="0" err="1" smtClean="0">
                <a:ea typeface="Open Sans" pitchFamily="34" charset="0"/>
                <a:cs typeface="Open Sans" pitchFamily="34" charset="0"/>
              </a:rPr>
              <a:t>ie</a:t>
            </a:r>
            <a:r>
              <a:rPr lang="en-US" dirty="0" smtClean="0">
                <a:ea typeface="Open Sans" pitchFamily="34" charset="0"/>
                <a:cs typeface="Open Sans" pitchFamily="34" charset="0"/>
              </a:rPr>
              <a:t>. Batman t-shirts which are going to be available for purchase.</a:t>
            </a:r>
          </a:p>
          <a:p>
            <a:endParaRPr lang="en-US" dirty="0" smtClean="0">
              <a:ea typeface="Open Sans" pitchFamily="34" charset="0"/>
              <a:cs typeface="Open Sans" pitchFamily="34" charset="0"/>
            </a:endParaRPr>
          </a:p>
          <a:p>
            <a:r>
              <a:rPr lang="en-US" b="1" dirty="0" smtClean="0">
                <a:ea typeface="Open Sans" pitchFamily="34" charset="0"/>
                <a:cs typeface="Open Sans" pitchFamily="34" charset="0"/>
              </a:rPr>
              <a:t>Idea – What Does Your T-Shirt Say?</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idea will basically revolve around how or what your t-shirts feel. </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3"/>
          </p:cNvPr>
          <p:cNvPicPr>
            <a:picLocks noChangeAspect="1" noChangeArrowheads="1"/>
          </p:cNvPicPr>
          <p:nvPr/>
        </p:nvPicPr>
        <p:blipFill>
          <a:blip r:embed="rId4" cstate="print"/>
          <a:srcRect/>
          <a:stretch>
            <a:fillRect/>
          </a:stretch>
        </p:blipFill>
        <p:spPr bwMode="auto">
          <a:xfrm>
            <a:off x="0" y="-19050"/>
            <a:ext cx="9144000" cy="5162550"/>
          </a:xfrm>
          <a:prstGeom prst="rect">
            <a:avLst/>
          </a:prstGeom>
          <a:noFill/>
        </p:spPr>
      </p:pic>
      <p:pic>
        <p:nvPicPr>
          <p:cNvPr id="11270" name="Picture 6" descr="http://voxpopclothing.com/assets/logo_img1.png">
            <a:hlinkClick r:id="rId5"/>
          </p:cNvPr>
          <p:cNvPicPr>
            <a:picLocks noChangeAspect="1" noChangeArrowheads="1"/>
          </p:cNvPicPr>
          <p:nvPr/>
        </p:nvPicPr>
        <p:blipFill>
          <a:blip r:embed="rId6" cstate="print"/>
          <a:srcRect/>
          <a:stretch>
            <a:fillRect/>
          </a:stretch>
        </p:blipFill>
        <p:spPr bwMode="auto">
          <a:xfrm>
            <a:off x="7543800" y="4781550"/>
            <a:ext cx="1524000" cy="346767"/>
          </a:xfrm>
          <a:prstGeom prst="rect">
            <a:avLst/>
          </a:prstGeom>
          <a:noFill/>
        </p:spPr>
      </p:pic>
      <p:sp>
        <p:nvSpPr>
          <p:cNvPr id="8" name="TextBox 7"/>
          <p:cNvSpPr txBox="1"/>
          <p:nvPr/>
        </p:nvSpPr>
        <p:spPr>
          <a:xfrm>
            <a:off x="152401" y="187464"/>
            <a:ext cx="8839199" cy="707886"/>
          </a:xfrm>
          <a:prstGeom prst="rect">
            <a:avLst/>
          </a:prstGeom>
          <a:noFill/>
        </p:spPr>
        <p:txBody>
          <a:bodyPr wrap="square" rtlCol="0">
            <a:spAutoFit/>
          </a:bodyPr>
          <a:lstStyle/>
          <a:p>
            <a:pPr algn="ctr"/>
            <a:r>
              <a:rPr lang="en-US" sz="4000" b="1" dirty="0" smtClean="0"/>
              <a:t>What Does Your T-Shirt Say? </a:t>
            </a:r>
            <a:endParaRPr lang="en-US" sz="4000" b="1" dirty="0"/>
          </a:p>
        </p:txBody>
      </p:sp>
      <p:pic>
        <p:nvPicPr>
          <p:cNvPr id="7" name="Picture 2" descr="http://img2.wikia.nocookie.net/__cb20130729002338/gtawiki/images/4/44/Facebook_Logo.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8458200" y="57150"/>
            <a:ext cx="569887" cy="6096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2" name="Group 11"/>
          <p:cNvGrpSpPr/>
          <p:nvPr/>
        </p:nvGrpSpPr>
        <p:grpSpPr>
          <a:xfrm>
            <a:off x="4953000" y="895350"/>
            <a:ext cx="3581400" cy="3657600"/>
            <a:chOff x="4953000" y="895350"/>
            <a:chExt cx="3581400" cy="3657600"/>
          </a:xfrm>
          <a:effectLst>
            <a:outerShdw blurRad="63500" sx="102000" sy="102000" algn="ctr" rotWithShape="0">
              <a:prstClr val="black">
                <a:alpha val="40000"/>
              </a:prstClr>
            </a:outerShdw>
          </a:effectLst>
        </p:grpSpPr>
        <p:sp>
          <p:nvSpPr>
            <p:cNvPr id="9" name="Rectangle 8"/>
            <p:cNvSpPr/>
            <p:nvPr/>
          </p:nvSpPr>
          <p:spPr>
            <a:xfrm>
              <a:off x="4953000" y="895350"/>
              <a:ext cx="3581400"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ttp://pngimg.com/upload/tshirt_PNG5448.png">
              <a:hlinkClick r:id="rId8"/>
            </p:cNvPr>
            <p:cNvPicPr>
              <a:picLocks noChangeAspect="1" noChangeArrowheads="1"/>
            </p:cNvPicPr>
            <p:nvPr/>
          </p:nvPicPr>
          <p:blipFill>
            <a:blip r:embed="rId9" cstate="print"/>
            <a:srcRect/>
            <a:stretch>
              <a:fillRect/>
            </a:stretch>
          </p:blipFill>
          <p:spPr bwMode="auto">
            <a:xfrm>
              <a:off x="4953000" y="1276350"/>
              <a:ext cx="2257425" cy="2490952"/>
            </a:xfrm>
            <a:prstGeom prst="rect">
              <a:avLst/>
            </a:prstGeom>
            <a:noFill/>
          </p:spPr>
        </p:pic>
        <p:pic>
          <p:nvPicPr>
            <p:cNvPr id="10" name="Picture 6" descr="http://voxpopclothing.com/assets/logo_img1.png">
              <a:hlinkClick r:id="rId5"/>
            </p:cNvPr>
            <p:cNvPicPr>
              <a:picLocks noChangeAspect="1" noChangeArrowheads="1"/>
            </p:cNvPicPr>
            <p:nvPr/>
          </p:nvPicPr>
          <p:blipFill>
            <a:blip r:embed="rId10" cstate="print"/>
            <a:srcRect/>
            <a:stretch>
              <a:fillRect/>
            </a:stretch>
          </p:blipFill>
          <p:spPr bwMode="auto">
            <a:xfrm>
              <a:off x="7391400" y="895351"/>
              <a:ext cx="1143000" cy="260076"/>
            </a:xfrm>
            <a:prstGeom prst="rect">
              <a:avLst/>
            </a:prstGeom>
            <a:noFill/>
          </p:spPr>
        </p:pic>
        <p:sp>
          <p:nvSpPr>
            <p:cNvPr id="11" name="Oval Callout 10"/>
            <p:cNvSpPr/>
            <p:nvPr/>
          </p:nvSpPr>
          <p:spPr>
            <a:xfrm>
              <a:off x="6781800" y="2724150"/>
              <a:ext cx="1676400" cy="1219200"/>
            </a:xfrm>
            <a:prstGeom prst="wedgeEllipseCallout">
              <a:avLst>
                <a:gd name="adj1" fmla="val -47797"/>
                <a:gd name="adj2" fmla="val -79123"/>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lumMod val="60000"/>
                      <a:lumOff val="40000"/>
                    </a:schemeClr>
                  </a:solidFill>
                  <a:latin typeface="Comic Sans MS" pitchFamily="66" charset="0"/>
                </a:rPr>
                <a:t>Why you no paint me?</a:t>
              </a:r>
              <a:endParaRPr lang="en-US" b="1" dirty="0">
                <a:solidFill>
                  <a:schemeClr val="tx2">
                    <a:lumMod val="60000"/>
                    <a:lumOff val="40000"/>
                  </a:schemeClr>
                </a:solidFill>
                <a:latin typeface="Comic Sans MS" pitchFamily="66" charset="0"/>
              </a:endParaRPr>
            </a:p>
          </p:txBody>
        </p:sp>
      </p:grpSp>
      <p:sp>
        <p:nvSpPr>
          <p:cNvPr id="13" name="TextBox 12"/>
          <p:cNvSpPr txBox="1"/>
          <p:nvPr/>
        </p:nvSpPr>
        <p:spPr>
          <a:xfrm>
            <a:off x="304800" y="858619"/>
            <a:ext cx="4267199" cy="2308324"/>
          </a:xfrm>
          <a:prstGeom prst="rect">
            <a:avLst/>
          </a:prstGeom>
          <a:noFill/>
        </p:spPr>
        <p:txBody>
          <a:bodyPr wrap="square" rtlCol="0">
            <a:spAutoFit/>
          </a:bodyPr>
          <a:lstStyle/>
          <a:p>
            <a:r>
              <a:rPr lang="en-US" dirty="0" smtClean="0">
                <a:ea typeface="Open Sans" pitchFamily="34" charset="0"/>
                <a:cs typeface="Open Sans" pitchFamily="34" charset="0"/>
              </a:rPr>
              <a:t>We can do such series of posts where in we can give out the plight of a t-shirt etc.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Also letting them know through these posts that there is a range of Batman t-shirts that are coming out to build up a community. </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sp>
        <p:nvSpPr>
          <p:cNvPr id="14" name="TextBox 13"/>
          <p:cNvSpPr txBox="1"/>
          <p:nvPr/>
        </p:nvSpPr>
        <p:spPr>
          <a:xfrm>
            <a:off x="5105401" y="3953530"/>
            <a:ext cx="1752599" cy="523220"/>
          </a:xfrm>
          <a:prstGeom prst="rect">
            <a:avLst/>
          </a:prstGeom>
          <a:noFill/>
        </p:spPr>
        <p:txBody>
          <a:bodyPr wrap="square" rtlCol="0">
            <a:spAutoFit/>
          </a:bodyPr>
          <a:lstStyle/>
          <a:p>
            <a:r>
              <a:rPr lang="en-US" sz="1400" b="1" dirty="0" smtClean="0">
                <a:solidFill>
                  <a:srgbClr val="FF0000"/>
                </a:solidFill>
                <a:latin typeface="Comic Sans MS" pitchFamily="66" charset="0"/>
              </a:rPr>
              <a:t>Batman Begins Coming Soon </a:t>
            </a:r>
            <a:endParaRPr lang="en-US" sz="14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encrypted-tbn0.gstatic.com/images?q=tbn:ANd9GcS53ea294uQuoHwUTHI2UiC2P9eF0nPbw9_Gm0xqtTw3Bs5xhuXng">
            <a:hlinkClick r:id="rId2"/>
          </p:cNvPr>
          <p:cNvPicPr>
            <a:picLocks noChangeAspect="1" noChangeArrowheads="1"/>
          </p:cNvPicPr>
          <p:nvPr/>
        </p:nvPicPr>
        <p:blipFill>
          <a:blip r:embed="rId3" cstate="print"/>
          <a:srcRect/>
          <a:stretch>
            <a:fillRect/>
          </a:stretch>
        </p:blipFill>
        <p:spPr bwMode="auto">
          <a:xfrm>
            <a:off x="0" y="-19050"/>
            <a:ext cx="9144000" cy="5162550"/>
          </a:xfrm>
          <a:prstGeom prst="rect">
            <a:avLst/>
          </a:prstGeom>
          <a:noFill/>
        </p:spPr>
      </p:pic>
      <p:sp>
        <p:nvSpPr>
          <p:cNvPr id="6" name="TextBox 5"/>
          <p:cNvSpPr txBox="1"/>
          <p:nvPr/>
        </p:nvSpPr>
        <p:spPr>
          <a:xfrm>
            <a:off x="152401" y="187464"/>
            <a:ext cx="8839199" cy="707886"/>
          </a:xfrm>
          <a:prstGeom prst="rect">
            <a:avLst/>
          </a:prstGeom>
          <a:noFill/>
        </p:spPr>
        <p:txBody>
          <a:bodyPr wrap="square" rtlCol="0">
            <a:spAutoFit/>
          </a:bodyPr>
          <a:lstStyle/>
          <a:p>
            <a:pPr algn="ctr"/>
            <a:r>
              <a:rPr lang="en-US" sz="4000" b="1" dirty="0" smtClean="0"/>
              <a:t>What Does Your T-Shirt Say? </a:t>
            </a:r>
            <a:endParaRPr lang="en-US" sz="4000" b="1" dirty="0"/>
          </a:p>
        </p:txBody>
      </p:sp>
      <p:pic>
        <p:nvPicPr>
          <p:cNvPr id="11270" name="Picture 6" descr="http://voxpopclothing.com/assets/logo_img1.png">
            <a:hlinkClick r:id="rId4"/>
          </p:cNvPr>
          <p:cNvPicPr>
            <a:picLocks noChangeAspect="1" noChangeArrowheads="1"/>
          </p:cNvPicPr>
          <p:nvPr/>
        </p:nvPicPr>
        <p:blipFill>
          <a:blip r:embed="rId5" cstate="print"/>
          <a:srcRect/>
          <a:stretch>
            <a:fillRect/>
          </a:stretch>
        </p:blipFill>
        <p:spPr bwMode="auto">
          <a:xfrm>
            <a:off x="7543800" y="4781550"/>
            <a:ext cx="1524000" cy="346767"/>
          </a:xfrm>
          <a:prstGeom prst="rect">
            <a:avLst/>
          </a:prstGeom>
          <a:noFill/>
        </p:spPr>
      </p:pic>
      <p:sp>
        <p:nvSpPr>
          <p:cNvPr id="5" name="TextBox 4"/>
          <p:cNvSpPr txBox="1"/>
          <p:nvPr/>
        </p:nvSpPr>
        <p:spPr>
          <a:xfrm>
            <a:off x="304800" y="858619"/>
            <a:ext cx="8534399" cy="3970318"/>
          </a:xfrm>
          <a:prstGeom prst="rect">
            <a:avLst/>
          </a:prstGeom>
          <a:noFill/>
        </p:spPr>
        <p:txBody>
          <a:bodyPr wrap="square" rtlCol="0">
            <a:spAutoFit/>
          </a:bodyPr>
          <a:lstStyle/>
          <a:p>
            <a:r>
              <a:rPr lang="en-US" dirty="0" smtClean="0">
                <a:ea typeface="Open Sans" pitchFamily="34" charset="0"/>
                <a:cs typeface="Open Sans" pitchFamily="34" charset="0"/>
              </a:rPr>
              <a:t>We can have conversations on twitter for this build up phase idea and build a community of t-shirt and batman lovers.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We can tap them by using </a:t>
            </a:r>
            <a:r>
              <a:rPr lang="en-US" dirty="0" err="1" smtClean="0">
                <a:ea typeface="Open Sans" pitchFamily="34" charset="0"/>
                <a:cs typeface="Open Sans" pitchFamily="34" charset="0"/>
              </a:rPr>
              <a:t>hashtags</a:t>
            </a:r>
            <a:r>
              <a:rPr lang="en-US" dirty="0" smtClean="0">
                <a:ea typeface="Open Sans" pitchFamily="34" charset="0"/>
                <a:cs typeface="Open Sans" pitchFamily="34" charset="0"/>
              </a:rPr>
              <a:t> such as  #</a:t>
            </a:r>
            <a:r>
              <a:rPr lang="en-US" dirty="0" err="1" smtClean="0">
                <a:ea typeface="Open Sans" pitchFamily="34" charset="0"/>
                <a:cs typeface="Open Sans" pitchFamily="34" charset="0"/>
              </a:rPr>
              <a:t>MyBatmanFantasy</a:t>
            </a:r>
            <a:r>
              <a:rPr lang="en-US" dirty="0" smtClean="0">
                <a:ea typeface="Open Sans" pitchFamily="34" charset="0"/>
                <a:cs typeface="Open Sans" pitchFamily="34" charset="0"/>
              </a:rPr>
              <a:t> or #</a:t>
            </a:r>
            <a:r>
              <a:rPr lang="en-US" dirty="0" err="1" smtClean="0">
                <a:ea typeface="Open Sans" pitchFamily="34" charset="0"/>
                <a:cs typeface="Open Sans" pitchFamily="34" charset="0"/>
              </a:rPr>
              <a:t>MyTshirtStory</a:t>
            </a:r>
            <a:r>
              <a:rPr lang="en-US" dirty="0" smtClean="0">
                <a:ea typeface="Open Sans" pitchFamily="34" charset="0"/>
                <a:cs typeface="Open Sans" pitchFamily="34" charset="0"/>
              </a:rPr>
              <a:t>. </a:t>
            </a: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These generic </a:t>
            </a:r>
            <a:r>
              <a:rPr lang="en-US" dirty="0" err="1" smtClean="0">
                <a:ea typeface="Open Sans" pitchFamily="34" charset="0"/>
                <a:cs typeface="Open Sans" pitchFamily="34" charset="0"/>
              </a:rPr>
              <a:t>hashtags</a:t>
            </a:r>
            <a:r>
              <a:rPr lang="en-US" dirty="0" smtClean="0">
                <a:ea typeface="Open Sans" pitchFamily="34" charset="0"/>
                <a:cs typeface="Open Sans" pitchFamily="34" charset="0"/>
              </a:rPr>
              <a:t> will have to be used by a set of influencers telling their story.</a:t>
            </a:r>
          </a:p>
          <a:p>
            <a:endParaRPr lang="en-US" dirty="0" smtClean="0">
              <a:ea typeface="Open Sans" pitchFamily="34" charset="0"/>
              <a:cs typeface="Open Sans" pitchFamily="34" charset="0"/>
            </a:endParaRPr>
          </a:p>
          <a:p>
            <a:r>
              <a:rPr lang="en-US" b="1" dirty="0" smtClean="0">
                <a:ea typeface="Open Sans" pitchFamily="34" charset="0"/>
                <a:cs typeface="Open Sans" pitchFamily="34" charset="0"/>
              </a:rPr>
              <a:t>Tweet – What your ultimate #</a:t>
            </a:r>
            <a:r>
              <a:rPr lang="en-US" b="1" dirty="0" err="1" smtClean="0">
                <a:ea typeface="Open Sans" pitchFamily="34" charset="0"/>
                <a:cs typeface="Open Sans" pitchFamily="34" charset="0"/>
              </a:rPr>
              <a:t>MyBatmanFantasy</a:t>
            </a:r>
            <a:r>
              <a:rPr lang="en-US" b="1" dirty="0" smtClean="0">
                <a:ea typeface="Open Sans" pitchFamily="34" charset="0"/>
                <a:cs typeface="Open Sans" pitchFamily="34" charset="0"/>
              </a:rPr>
              <a:t>? Tweet and let us know.</a:t>
            </a:r>
          </a:p>
          <a:p>
            <a:r>
              <a:rPr lang="en-US" dirty="0" smtClean="0">
                <a:ea typeface="Open Sans" pitchFamily="34" charset="0"/>
                <a:cs typeface="Open Sans" pitchFamily="34" charset="0"/>
              </a:rPr>
              <a:t>Replies - I want to sketch the next villain for Batman. #</a:t>
            </a:r>
            <a:r>
              <a:rPr lang="en-US" dirty="0" err="1" smtClean="0">
                <a:ea typeface="Open Sans" pitchFamily="34" charset="0"/>
                <a:cs typeface="Open Sans" pitchFamily="34" charset="0"/>
              </a:rPr>
              <a:t>MyBatmanFantasy</a:t>
            </a:r>
            <a:endParaRPr lang="en-US" dirty="0" smtClean="0">
              <a:ea typeface="Open Sans" pitchFamily="34" charset="0"/>
              <a:cs typeface="Open Sans" pitchFamily="34" charset="0"/>
            </a:endParaRPr>
          </a:p>
          <a:p>
            <a:endParaRPr lang="en-US" dirty="0" smtClean="0">
              <a:ea typeface="Open Sans" pitchFamily="34" charset="0"/>
              <a:cs typeface="Open Sans" pitchFamily="34" charset="0"/>
            </a:endParaRPr>
          </a:p>
          <a:p>
            <a:r>
              <a:rPr lang="en-US" dirty="0" smtClean="0">
                <a:ea typeface="Open Sans" pitchFamily="34" charset="0"/>
                <a:cs typeface="Open Sans" pitchFamily="34" charset="0"/>
              </a:rPr>
              <a:t>This will create intrigue about the word batman and then we let out our new collection of </a:t>
            </a:r>
            <a:r>
              <a:rPr lang="en-US" dirty="0" err="1" smtClean="0">
                <a:ea typeface="Open Sans" pitchFamily="34" charset="0"/>
                <a:cs typeface="Open Sans" pitchFamily="34" charset="0"/>
              </a:rPr>
              <a:t>tshirts</a:t>
            </a:r>
            <a:r>
              <a:rPr lang="en-US" dirty="0" smtClean="0">
                <a:ea typeface="Open Sans" pitchFamily="34" charset="0"/>
                <a:cs typeface="Open Sans" pitchFamily="34" charset="0"/>
              </a:rPr>
              <a:t>.</a:t>
            </a:r>
          </a:p>
          <a:p>
            <a:endParaRPr lang="en-US" dirty="0" smtClean="0">
              <a:ea typeface="Open Sans" pitchFamily="34" charset="0"/>
              <a:cs typeface="Open Sans" pitchFamily="34" charset="0"/>
            </a:endParaRPr>
          </a:p>
          <a:p>
            <a:endParaRPr lang="en-US" dirty="0">
              <a:ea typeface="Open Sans" pitchFamily="34" charset="0"/>
              <a:cs typeface="Open Sans" pitchFamily="34" charset="0"/>
            </a:endParaRPr>
          </a:p>
        </p:txBody>
      </p:sp>
      <p:pic>
        <p:nvPicPr>
          <p:cNvPr id="7" name="Picture 6" descr="https://g.twimg.com/Twitter_logo_blue.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8458200" y="76948"/>
            <a:ext cx="577802" cy="51360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983</Words>
  <Application>Microsoft Office PowerPoint</Application>
  <PresentationFormat>On-screen Show (16:9)</PresentationFormat>
  <Paragraphs>116</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home</cp:lastModifiedBy>
  <cp:revision>31</cp:revision>
  <dcterms:created xsi:type="dcterms:W3CDTF">2015-05-15T22:04:53Z</dcterms:created>
  <dcterms:modified xsi:type="dcterms:W3CDTF">2015-05-16T12:38:10Z</dcterms:modified>
</cp:coreProperties>
</file>